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260" r:id="rId6"/>
    <p:sldId id="274" r:id="rId7"/>
    <p:sldId id="275" r:id="rId8"/>
    <p:sldId id="271" r:id="rId9"/>
    <p:sldId id="268" r:id="rId10"/>
    <p:sldId id="261" r:id="rId11"/>
    <p:sldId id="267" r:id="rId12"/>
    <p:sldId id="278" r:id="rId13"/>
    <p:sldId id="269" r:id="rId14"/>
    <p:sldId id="270" r:id="rId15"/>
    <p:sldId id="273" r:id="rId16"/>
    <p:sldId id="279" r:id="rId17"/>
    <p:sldId id="280" r:id="rId18"/>
    <p:sldId id="276" r:id="rId19"/>
    <p:sldId id="281" r:id="rId20"/>
    <p:sldId id="282" r:id="rId21"/>
    <p:sldId id="277" r:id="rId22"/>
    <p:sldId id="265" r:id="rId23"/>
  </p:sldIdLst>
  <p:sldSz cx="12192000" cy="6858000"/>
  <p:notesSz cx="6858000" cy="9144000"/>
  <p:embeddedFontLst>
    <p:embeddedFont>
      <p:font typeface="Merriweather Sans" panose="02000503060000020004" charset="0"/>
      <p:regular r:id="rId26"/>
      <p:bold r:id="rId27"/>
      <p:italic r:id="rId28"/>
      <p:boldItalic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Franklin Gothic Heavy" panose="020B0903020102020204" pitchFamily="34" charset="0"/>
      <p:regular r:id="rId32"/>
      <p:italic r:id="rId33"/>
    </p:embeddedFont>
    <p:embeddedFont>
      <p:font typeface="Franklin Gothic Demi" panose="020B070302010202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A3C6"/>
    <a:srgbClr val="7FCBF2"/>
    <a:srgbClr val="0C1E29"/>
    <a:srgbClr val="14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77025" autoAdjust="0"/>
  </p:normalViewPr>
  <p:slideViewPr>
    <p:cSldViewPr snapToGrid="0">
      <p:cViewPr varScale="1">
        <p:scale>
          <a:sx n="58" d="100"/>
          <a:sy n="58" d="100"/>
        </p:scale>
        <p:origin x="127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4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EF089-5C7A-4DE7-BA2B-6625AFEFE9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420A-2169-443D-9DCC-6BE52133B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4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D6E0F-465C-4046-B66F-B4F75ADBDF17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E6A2-F5EE-4C17-B2B8-DA36ADDC5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8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5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6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5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4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88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6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0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4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3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1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0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1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12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rgbClr val="0C1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0333" y="6384022"/>
            <a:ext cx="575879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CBF2"/>
                </a:solidFill>
              </a:rPr>
              <a:t>Version: AJ2.2019.0114 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5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(Genera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6954" y="1190489"/>
            <a:ext cx="10905688" cy="18043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 dirty="0" smtClean="0"/>
              <a:t>End  Message Here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47288" y="4876771"/>
            <a:ext cx="6719582" cy="3102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47288" y="5206485"/>
            <a:ext cx="6719582" cy="3102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E-mail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47288" y="5552977"/>
            <a:ext cx="6719582" cy="3102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232326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(ConnectSoCa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6954" y="1796664"/>
            <a:ext cx="10905688" cy="18043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 dirty="0" smtClean="0"/>
              <a:t>End  Message Here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47288" y="4876771"/>
            <a:ext cx="6719582" cy="3102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47288" y="5206485"/>
            <a:ext cx="6719582" cy="3102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E-mail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47288" y="5552977"/>
            <a:ext cx="6719582" cy="3102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218732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enera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35873" y="1592493"/>
            <a:ext cx="8814303" cy="93494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3600" baseline="0">
                <a:solidFill>
                  <a:srgbClr val="0C1E29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35873" y="2578813"/>
            <a:ext cx="8814303" cy="5342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Presentation Subtitle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5873" y="3557058"/>
            <a:ext cx="7334824" cy="3102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35873" y="3924717"/>
            <a:ext cx="7334824" cy="3102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Department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35873" y="4303256"/>
            <a:ext cx="7334824" cy="3102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4619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onnectSoCa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35872" y="2095927"/>
            <a:ext cx="8814303" cy="93494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3600" baseline="0">
                <a:solidFill>
                  <a:srgbClr val="0C1E29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35872" y="3082247"/>
            <a:ext cx="8814303" cy="5342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Presentation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5872" y="4060492"/>
            <a:ext cx="7334824" cy="3102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35872" y="4428151"/>
            <a:ext cx="7334824" cy="3102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Department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35872" y="4806690"/>
            <a:ext cx="7334824" cy="3102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6928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333" y="1343600"/>
            <a:ext cx="11383343" cy="501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Add slide content or add a single photo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0333" y="102742"/>
            <a:ext cx="10179795" cy="867642"/>
          </a:xfrm>
          <a:prstGeom prst="rect">
            <a:avLst/>
          </a:prstGeom>
        </p:spPr>
        <p:txBody>
          <a:bodyPr anchor="b"/>
          <a:lstStyle>
            <a:lvl1pPr>
              <a:defRPr sz="2800" b="1" baseline="0">
                <a:solidFill>
                  <a:srgbClr val="7FCB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3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0332" y="1322613"/>
            <a:ext cx="11362643" cy="5033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333" y="102742"/>
            <a:ext cx="10179795" cy="867642"/>
          </a:xfrm>
          <a:prstGeom prst="rect">
            <a:avLst/>
          </a:prstGeom>
        </p:spPr>
        <p:txBody>
          <a:bodyPr anchor="b"/>
          <a:lstStyle>
            <a:lvl1pPr>
              <a:defRPr sz="2800" b="1" baseline="0">
                <a:solidFill>
                  <a:srgbClr val="7FCB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8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333" y="1343599"/>
            <a:ext cx="5301343" cy="51318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472333" y="1334269"/>
            <a:ext cx="5301343" cy="50220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333" y="102742"/>
            <a:ext cx="10179795" cy="867642"/>
          </a:xfrm>
          <a:prstGeom prst="rect">
            <a:avLst/>
          </a:prstGeom>
        </p:spPr>
        <p:txBody>
          <a:bodyPr anchor="b"/>
          <a:lstStyle>
            <a:lvl1pPr>
              <a:defRPr sz="2800" b="1" baseline="0">
                <a:solidFill>
                  <a:srgbClr val="7FCB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48462" y="1343599"/>
            <a:ext cx="0" cy="5131845"/>
          </a:xfrm>
          <a:prstGeom prst="line">
            <a:avLst/>
          </a:prstGeom>
          <a:ln>
            <a:solidFill>
              <a:srgbClr val="7FCB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9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517499" y="1575707"/>
            <a:ext cx="6260841" cy="475161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0333" y="1575707"/>
            <a:ext cx="4720510" cy="4751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90333" y="102742"/>
            <a:ext cx="10179795" cy="867642"/>
          </a:xfrm>
          <a:prstGeom prst="rect">
            <a:avLst/>
          </a:prstGeom>
        </p:spPr>
        <p:txBody>
          <a:bodyPr anchor="b"/>
          <a:lstStyle>
            <a:lvl1pPr>
              <a:defRPr sz="2800" b="1" baseline="0">
                <a:solidFill>
                  <a:srgbClr val="7FCB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0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18407" y="5394356"/>
            <a:ext cx="3665764" cy="9222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Photo Caption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259620" y="5394622"/>
            <a:ext cx="3665764" cy="9222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Photo Caption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200833" y="5394622"/>
            <a:ext cx="3671787" cy="9222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Photo Caption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8407" y="1641021"/>
            <a:ext cx="3665764" cy="3649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-25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259620" y="1641021"/>
            <a:ext cx="3665764" cy="3649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-25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206857" y="1641021"/>
            <a:ext cx="3665764" cy="3649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-25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390333" y="102742"/>
            <a:ext cx="10179795" cy="867642"/>
          </a:xfrm>
          <a:prstGeom prst="rect">
            <a:avLst/>
          </a:prstGeom>
        </p:spPr>
        <p:txBody>
          <a:bodyPr anchor="b"/>
          <a:lstStyle>
            <a:lvl1pPr>
              <a:defRPr sz="2800" b="1" baseline="0">
                <a:solidFill>
                  <a:srgbClr val="7FCB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3708" y="365125"/>
            <a:ext cx="10263883" cy="51845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7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6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E0290DDA-5B28-4CDD-921B-2223F77C0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64" r:id="rId3"/>
    <p:sldLayoutId id="2147483662" r:id="rId4"/>
    <p:sldLayoutId id="2147483663" r:id="rId5"/>
    <p:sldLayoutId id="2147483652" r:id="rId6"/>
    <p:sldLayoutId id="2147483654" r:id="rId7"/>
    <p:sldLayoutId id="2147483653" r:id="rId8"/>
    <p:sldLayoutId id="2147483667" r:id="rId9"/>
    <p:sldLayoutId id="2147483659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c.ca.gov/programs/active-transportation-progra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Active Transportation  Program – Cycle 5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Grant Workshop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Cory Wilkerson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Active Transportation &amp; Special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March/April, 2020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76411" y="6392091"/>
            <a:ext cx="148150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790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March 25-26, 2020 – CTC adopts ATP Guidelines and Call for Projects</a:t>
            </a:r>
          </a:p>
          <a:p>
            <a:pPr marL="1028700" lvl="1" indent="-342900"/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April 2, 2020 – SCAG adopts Regional ATP Guidelines</a:t>
            </a:r>
          </a:p>
          <a:p>
            <a:pPr marL="1028700" lvl="1" indent="-342900"/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April 29, 2020 – **CTC to potentially change schedule due to COVID-19</a:t>
            </a:r>
            <a:endParaRPr lang="en-US" dirty="0"/>
          </a:p>
          <a:p>
            <a:pPr marL="1028700" lvl="1" indent="-342900"/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June 15, 2020 – Project Applications Deadline (postmark date)</a:t>
            </a:r>
            <a:endParaRPr lang="en-US" dirty="0"/>
          </a:p>
          <a:p>
            <a:pPr lvl="1" indent="0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November 16, 2020 – CTC Statewide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December 2-3, 2020 – CTC adopts Statewide Projects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April 2, 2021 – Deadline to submit MPO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May 2021 – CTC adopts MPO Projects List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Schedule/Next Steps**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12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Disadvantaged Census Tracts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Cal </a:t>
            </a:r>
            <a:r>
              <a:rPr lang="en-US" sz="2000" dirty="0" err="1" smtClean="0">
                <a:solidFill>
                  <a:schemeClr val="bg1"/>
                </a:solidFill>
              </a:rPr>
              <a:t>Enviro</a:t>
            </a:r>
            <a:r>
              <a:rPr lang="en-US" sz="2000" dirty="0" smtClean="0">
                <a:solidFill>
                  <a:schemeClr val="bg1"/>
                </a:solidFill>
              </a:rPr>
              <a:t> Screen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Healthy Places Index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Median Household Income</a:t>
            </a:r>
          </a:p>
          <a:p>
            <a:pPr marL="1028700" lvl="1" indent="-342900"/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School Enrollment Boundaries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Free and Reduced Priced Meals Eligibility (75% +)</a:t>
            </a:r>
          </a:p>
          <a:p>
            <a:pPr marL="1028700" lvl="1" indent="-342900"/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Environmental Justice Areas &amp; Communities of Concern</a:t>
            </a:r>
          </a:p>
          <a:p>
            <a:pPr marL="1028700" lvl="1" indent="-342900"/>
            <a:r>
              <a:rPr lang="en-US" sz="2000" dirty="0">
                <a:solidFill>
                  <a:schemeClr val="bg1"/>
                </a:solidFill>
              </a:rPr>
              <a:t>Regional Definition (Reduced Severity Points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1028700" lvl="1" indent="-342900"/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Collision Patterns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High Injury Network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28700" lvl="1" indent="-342900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Community Outreach vs Community Engagement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Who identified the project?</a:t>
            </a:r>
          </a:p>
          <a:p>
            <a:pPr marL="1028700" lvl="1" indent="-342900"/>
            <a:endParaRPr lang="en-US" sz="800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Efforts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12</a:t>
            </a:fld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76" y="2439295"/>
            <a:ext cx="5486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3" y="2439295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Walk/Bike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Efforts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400" smtClean="0"/>
              <a:pPr/>
              <a:t>13</a:t>
            </a:fld>
            <a:endParaRPr lang="en-US" sz="140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3" y="2272553"/>
            <a:ext cx="5486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76" y="2272553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Community Events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Demonstrations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Go Human Kit of Parts</a:t>
            </a: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Efforts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14</a:t>
            </a:fld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3" y="2698750"/>
            <a:ext cx="5061600" cy="365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64" y="2698750"/>
            <a:ext cx="59868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0334" y="1129554"/>
            <a:ext cx="5486400" cy="17568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Address Needs?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Safety Countermeasures?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Community Concerns?</a:t>
            </a:r>
            <a:endParaRPr lang="en-US" sz="800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15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4" y="2577114"/>
            <a:ext cx="54864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2" y="2577114"/>
            <a:ext cx="5486400" cy="3657600"/>
          </a:xfrm>
          <a:prstGeom prst="rect">
            <a:avLst/>
          </a:prstGeom>
        </p:spPr>
      </p:pic>
      <p:sp>
        <p:nvSpPr>
          <p:cNvPr id="11" name="Text Placeholder 8"/>
          <p:cNvSpPr txBox="1">
            <a:spLocks/>
          </p:cNvSpPr>
          <p:nvPr/>
        </p:nvSpPr>
        <p:spPr>
          <a:xfrm>
            <a:off x="6176682" y="1129553"/>
            <a:ext cx="5486400" cy="17568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Health Impacts?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Students?</a:t>
            </a:r>
          </a:p>
          <a:p>
            <a:pPr marL="1028700" lvl="1" indent="-342900"/>
            <a:endParaRPr lang="en-US" sz="800" dirty="0" smtClean="0">
              <a:solidFill>
                <a:schemeClr val="bg1"/>
              </a:solidFill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Transformative?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Is the project sexy?</a:t>
            </a: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16</a:t>
            </a:fld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3" y="2343822"/>
            <a:ext cx="54864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76" y="234382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adding Non-infrastructure to an Infrastructure Project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Education Programs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Demonstration Events</a:t>
            </a: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17</a:t>
            </a:fld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3" y="2698750"/>
            <a:ext cx="4879672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4" y="269875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0333" y="1149955"/>
            <a:ext cx="11383343" cy="54962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Planning as a starting point</a:t>
            </a: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ATP, SCAG Sustainable Communities, Caltrans Planning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Scoring rubrics as a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Scalable projects</a:t>
            </a: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Statewide vs MPO scale projects</a:t>
            </a:r>
          </a:p>
          <a:p>
            <a:pPr marL="1028700" lvl="1" indent="-342900"/>
            <a:endParaRPr lang="en-US" sz="800" dirty="0">
              <a:solidFill>
                <a:srgbClr val="FFFFFF"/>
              </a:solidFill>
            </a:endParaRPr>
          </a:p>
          <a:p>
            <a:pPr marL="1028700" lvl="1" indent="-342900"/>
            <a:endParaRPr lang="en-US" sz="8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Partnerships</a:t>
            </a: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Community-based Organizations</a:t>
            </a: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Adjacent cities or counties</a:t>
            </a:r>
          </a:p>
          <a:p>
            <a:pPr marL="1028700" lvl="1" indent="-342900"/>
            <a:endParaRPr lang="en-US" sz="800" dirty="0">
              <a:solidFill>
                <a:srgbClr val="FFFFFF"/>
              </a:solidFill>
            </a:endParaRPr>
          </a:p>
          <a:p>
            <a:pPr marL="1028700" lvl="1" indent="-342900"/>
            <a:endParaRPr lang="en-US" sz="8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Tell a story!</a:t>
            </a: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Remember your audience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Strategies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18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1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Thank You!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47288" y="4843802"/>
            <a:ext cx="6719582" cy="3102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Cory Wilkerson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847288" y="5194195"/>
            <a:ext cx="6719582" cy="3102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w</a:t>
            </a:r>
            <a:r>
              <a:rPr lang="en-US" sz="1600" dirty="0" smtClean="0">
                <a:solidFill>
                  <a:schemeClr val="bg1"/>
                </a:solidFill>
              </a:rPr>
              <a:t>ilkerson@scag.ca.gov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47288" y="5533955"/>
            <a:ext cx="6719582" cy="3102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(213) 236-1992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Spent My Summer Vacation - 2018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2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98" y="1343600"/>
            <a:ext cx="5737412" cy="50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ATP Cycle 1 (2014)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8 Projects (4.8-million)</a:t>
            </a:r>
          </a:p>
          <a:p>
            <a:pPr marL="1028700" lvl="1" indent="-342900"/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ATP Cycle 2 (2015)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6 Projects (13.8-million)</a:t>
            </a:r>
          </a:p>
          <a:p>
            <a:pPr lvl="1" indent="0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ATP Cycle 3 (2016)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3 Projects (13.5-million)</a:t>
            </a:r>
            <a:endParaRPr lang="en-US" sz="20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ATP Cycle </a:t>
            </a:r>
            <a:r>
              <a:rPr lang="en-US" dirty="0" smtClean="0"/>
              <a:t>4 </a:t>
            </a:r>
            <a:r>
              <a:rPr lang="en-US" dirty="0"/>
              <a:t>(</a:t>
            </a:r>
            <a:r>
              <a:rPr lang="en-US" dirty="0" smtClean="0"/>
              <a:t>2018)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4 </a:t>
            </a:r>
            <a:r>
              <a:rPr lang="en-US" sz="2000" dirty="0">
                <a:solidFill>
                  <a:schemeClr val="bg1"/>
                </a:solidFill>
              </a:rPr>
              <a:t>Projects </a:t>
            </a:r>
            <a:r>
              <a:rPr lang="en-US" sz="2000" dirty="0" smtClean="0">
                <a:solidFill>
                  <a:schemeClr val="bg1"/>
                </a:solidFill>
              </a:rPr>
              <a:t>(20.9-million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Of </a:t>
            </a:r>
            <a:r>
              <a:rPr lang="en-US" dirty="0"/>
              <a:t>M</a:t>
            </a:r>
            <a:r>
              <a:rPr lang="en-US" dirty="0" smtClean="0"/>
              <a:t>y Labor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3</a:t>
            </a:fld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79" y="1343600"/>
            <a:ext cx="3264377" cy="37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0333" y="1343600"/>
            <a:ext cx="11383343" cy="40992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Competitive Grant Program (Over Subscribed)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 indent="0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Six Application Types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Small (Up to $2 million) I or I/NI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Medium ($2-$7 million) I or I/NI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Large ($7 million and up) I or I/NI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Non-Infrastructure Only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Plans (ATP, Bike, </a:t>
            </a:r>
            <a:r>
              <a:rPr lang="en-US" sz="2000" dirty="0" err="1" smtClean="0">
                <a:solidFill>
                  <a:schemeClr val="bg1"/>
                </a:solidFill>
              </a:rPr>
              <a:t>Ped</a:t>
            </a:r>
            <a:r>
              <a:rPr lang="en-US" sz="2000" dirty="0" smtClean="0">
                <a:solidFill>
                  <a:schemeClr val="bg1"/>
                </a:solidFill>
              </a:rPr>
              <a:t>, SRTS in Disadvantaged Communities)</a:t>
            </a:r>
          </a:p>
          <a:p>
            <a:pPr marL="1028700" lvl="1" indent="-342900"/>
            <a:r>
              <a:rPr lang="en-US" sz="2000" dirty="0" err="1" smtClean="0">
                <a:solidFill>
                  <a:schemeClr val="bg1"/>
                </a:solidFill>
              </a:rPr>
              <a:t>Quickbuilds</a:t>
            </a:r>
            <a:r>
              <a:rPr lang="en-US" sz="2000" dirty="0" smtClean="0">
                <a:solidFill>
                  <a:schemeClr val="bg1"/>
                </a:solidFill>
              </a:rPr>
              <a:t> (Pilot Project Type)</a:t>
            </a: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Summary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9234" y="2381893"/>
            <a:ext cx="9135291" cy="1631216"/>
          </a:xfrm>
          <a:prstGeom prst="rect">
            <a:avLst/>
          </a:prstGeom>
        </p:spPr>
        <p:txBody>
          <a:bodyPr wrap="square" numCol="2" rtlCol="0">
            <a:spAutoFit/>
          </a:bodyPr>
          <a:lstStyle/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Increase walking and biking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Enhance </a:t>
            </a:r>
            <a:r>
              <a:rPr lang="en-US" sz="2000" dirty="0">
                <a:solidFill>
                  <a:schemeClr val="bg1"/>
                </a:solidFill>
              </a:rPr>
              <a:t>public health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Improve safety for non-motorized </a:t>
            </a:r>
            <a:r>
              <a:rPr lang="en-US" sz="2000" dirty="0" smtClean="0">
                <a:solidFill>
                  <a:schemeClr val="bg1"/>
                </a:solidFill>
              </a:rPr>
              <a:t>users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Assist </a:t>
            </a:r>
            <a:r>
              <a:rPr lang="en-US" sz="2000" dirty="0">
                <a:solidFill>
                  <a:schemeClr val="bg1"/>
                </a:solidFill>
              </a:rPr>
              <a:t>regional agencies meet SB375 targets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Ensure DAC’s fully share in the benefits</a:t>
            </a:r>
          </a:p>
        </p:txBody>
      </p:sp>
    </p:spTree>
    <p:extLst>
      <p:ext uri="{BB962C8B-B14F-4D97-AF65-F5344CB8AC3E}">
        <p14:creationId xmlns:p14="http://schemas.microsoft.com/office/powerpoint/2010/main" val="32074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Programs 4 Years of Funds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Fiscal years 2021/22, 2022/23, 2023/24, and 2024/25</a:t>
            </a:r>
          </a:p>
          <a:p>
            <a:pPr marL="1028700" lvl="1" indent="-342900"/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Cycle 5 - Funding Estimate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$445,560 over four years</a:t>
            </a:r>
          </a:p>
          <a:p>
            <a:pPr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Funding Distribution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50% for Statewide Component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10% for Small Urban and Rural Component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40% for Metropolitan Planning Organization Component</a:t>
            </a: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SCAG MPO Funding Estimate</a:t>
            </a:r>
          </a:p>
          <a:p>
            <a:pPr marL="1028700" lvl="1" indent="-342900"/>
            <a:r>
              <a:rPr lang="en-US" sz="2000" dirty="0">
                <a:solidFill>
                  <a:schemeClr val="bg1"/>
                </a:solidFill>
              </a:rPr>
              <a:t>$93,419 over four years</a:t>
            </a: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Availability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27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Cycle 1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$112,224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61% of all Statewide Funds</a:t>
            </a:r>
          </a:p>
          <a:p>
            <a:pPr marL="1028700" lvl="1" indent="-342900"/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Cycle </a:t>
            </a:r>
            <a:r>
              <a:rPr lang="en-US" dirty="0" smtClean="0"/>
              <a:t>2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$80,338</a:t>
            </a: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45% </a:t>
            </a:r>
            <a:r>
              <a:rPr lang="en-US" sz="2000" dirty="0">
                <a:solidFill>
                  <a:schemeClr val="bg1"/>
                </a:solidFill>
              </a:rPr>
              <a:t>of all Statewide Funds</a:t>
            </a:r>
          </a:p>
          <a:p>
            <a:pPr marL="1028700" lvl="1" indent="-342900"/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Cycles 3 &amp; 3.5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$83,340 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36% of all Statewide Funds</a:t>
            </a:r>
          </a:p>
          <a:p>
            <a:pPr lvl="1" indent="0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Cycle 4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$135,225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57% of all Statewide Funds</a:t>
            </a: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3314700" lvl="6" indent="-342900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SCAG Region – Statewide Success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08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SCAG Regional Program Funding Distribution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7</a:t>
            </a:fld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32458"/>
              </p:ext>
            </p:extLst>
          </p:nvPr>
        </p:nvGraphicFramePr>
        <p:xfrm>
          <a:off x="1144567" y="4074208"/>
          <a:ext cx="6591872" cy="1988824"/>
        </p:xfrm>
        <a:graphic>
          <a:graphicData uri="http://schemas.openxmlformats.org/drawingml/2006/table">
            <a:tbl>
              <a:tblPr/>
              <a:tblGrid>
                <a:gridCol w="2063105"/>
                <a:gridCol w="1509589"/>
                <a:gridCol w="1509589"/>
                <a:gridCol w="1509589"/>
              </a:tblGrid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Population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C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Imperial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190,266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$882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Angeles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10,253,716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$47,506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3,222,498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$14,930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Riverside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2,440,124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$11,305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Bernardino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2,192,203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$10,157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Ventura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856,598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$3,969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19,155,405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$88,748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8"/>
          <p:cNvSpPr txBox="1">
            <a:spLocks/>
          </p:cNvSpPr>
          <p:nvPr/>
        </p:nvSpPr>
        <p:spPr>
          <a:xfrm>
            <a:off x="390333" y="1343600"/>
            <a:ext cx="11383343" cy="24372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SCAG MPO Funding Estimate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$93,419 over four years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5% to Sustainable Communities Program</a:t>
            </a:r>
          </a:p>
          <a:p>
            <a:pPr marL="1485900" lvl="2" indent="-342900"/>
            <a:r>
              <a:rPr lang="en-US" sz="1600" dirty="0" smtClean="0">
                <a:solidFill>
                  <a:schemeClr val="bg1"/>
                </a:solidFill>
              </a:rPr>
              <a:t>Planning and Non-Infrastructure Grant Program</a:t>
            </a:r>
          </a:p>
          <a:p>
            <a:pPr marL="1028700" lvl="1" indent="-342900"/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Geographic Equity Funding Breakdown</a:t>
            </a:r>
            <a:endParaRPr lang="en-US" dirty="0"/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$88,748 </a:t>
            </a:r>
            <a:r>
              <a:rPr lang="en-US" sz="2000" dirty="0">
                <a:solidFill>
                  <a:schemeClr val="bg1"/>
                </a:solidFill>
              </a:rPr>
              <a:t>over four years</a:t>
            </a:r>
          </a:p>
          <a:p>
            <a:pPr marL="1028700" lvl="1" indent="-342900"/>
            <a:endParaRPr lang="en-US" sz="2000" dirty="0" smtClean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>
              <a:solidFill>
                <a:schemeClr val="bg1"/>
              </a:solidFill>
            </a:endParaRPr>
          </a:p>
          <a:p>
            <a:pPr marL="1028700" lvl="1" indent="-342900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0333" y="1645920"/>
            <a:ext cx="11383343" cy="50220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Disadvantaged Communities Criteria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Regional Definition</a:t>
            </a:r>
          </a:p>
          <a:p>
            <a:pPr marL="1485900" lvl="2" indent="-342900"/>
            <a:r>
              <a:rPr lang="en-US" sz="1600" dirty="0" smtClean="0">
                <a:solidFill>
                  <a:schemeClr val="bg1"/>
                </a:solidFill>
              </a:rPr>
              <a:t>Moved to “Other” Category</a:t>
            </a:r>
          </a:p>
          <a:p>
            <a:pPr marL="1485900" lvl="2" indent="-342900"/>
            <a:r>
              <a:rPr lang="en-US" sz="1600" dirty="0" smtClean="0">
                <a:solidFill>
                  <a:schemeClr val="bg1"/>
                </a:solidFill>
              </a:rPr>
              <a:t>Scored by CTC Staff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Healthy Places Index Added</a:t>
            </a:r>
            <a:endParaRPr lang="en-US" sz="20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800" dirty="0" smtClean="0"/>
          </a:p>
          <a:p>
            <a:pPr lvl="1" indent="0">
              <a:buNone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Pilot: Quick-build Projects Added to Eligible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Evaluation Process</a:t>
            </a: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CTC/Caltrans debrief with all evaluation teams</a:t>
            </a: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Comments required on all score forms</a:t>
            </a:r>
          </a:p>
          <a:p>
            <a:pPr marL="1028700" lvl="1" indent="-342900"/>
            <a:endParaRPr lang="en-US" sz="800" dirty="0" smtClean="0"/>
          </a:p>
          <a:p>
            <a:pPr marL="1028700" lvl="1" indent="-342900"/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Changes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81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0333" y="1656678"/>
            <a:ext cx="11383343" cy="5011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Projects May Apply for Pre-construction Only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 Project Size Increased from $1.5mil to $2.0mil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Preliminary Study Report Equivalent and Application Consistency</a:t>
            </a:r>
          </a:p>
          <a:p>
            <a:pPr marL="1028700" lvl="1" indent="-342900"/>
            <a:r>
              <a:rPr lang="en-US" sz="2000" dirty="0">
                <a:solidFill>
                  <a:srgbClr val="FFFFFF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rgbClr val="FFFFFF"/>
                </a:solidFill>
                <a:hlinkClick r:id="rId3"/>
              </a:rPr>
              <a:t>catc.ca.gov/programs/active-transportation-program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1028700" lvl="1" indent="-342900"/>
            <a:r>
              <a:rPr lang="en-US" sz="2000" dirty="0" smtClean="0">
                <a:solidFill>
                  <a:srgbClr val="FFFFFF"/>
                </a:solidFill>
              </a:rPr>
              <a:t>Cycle 5 &gt; February 10 (West Sacramento) &gt; Workshop Recording</a:t>
            </a:r>
          </a:p>
          <a:p>
            <a:pPr marL="1028700" lvl="1" indent="-342900"/>
            <a:endParaRPr lang="en-US" sz="800" dirty="0" smtClean="0"/>
          </a:p>
          <a:p>
            <a:pPr marL="1028700" lvl="1" indent="-342900"/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Changes: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Points: Project </a:t>
            </a:r>
            <a:r>
              <a:rPr lang="en-US" sz="2000" dirty="0">
                <a:solidFill>
                  <a:schemeClr val="bg1"/>
                </a:solidFill>
              </a:rPr>
              <a:t>in an Adopted Plan (ATP, SRTS, Bike, </a:t>
            </a:r>
            <a:r>
              <a:rPr lang="en-US" sz="2000" dirty="0" err="1">
                <a:solidFill>
                  <a:schemeClr val="bg1"/>
                </a:solidFill>
              </a:rPr>
              <a:t>Ped</a:t>
            </a:r>
            <a:r>
              <a:rPr lang="en-US" sz="2000" dirty="0">
                <a:solidFill>
                  <a:schemeClr val="bg1"/>
                </a:solidFill>
              </a:rPr>
              <a:t>, Safety)</a:t>
            </a:r>
          </a:p>
          <a:p>
            <a:pPr marL="1028700" lvl="1" indent="-342900"/>
            <a:r>
              <a:rPr lang="en-US" sz="2000" dirty="0" smtClean="0">
                <a:solidFill>
                  <a:schemeClr val="bg1"/>
                </a:solidFill>
              </a:rPr>
              <a:t>Anti-Displacement </a:t>
            </a:r>
            <a:r>
              <a:rPr lang="en-US" sz="2000" dirty="0">
                <a:solidFill>
                  <a:schemeClr val="bg1"/>
                </a:solidFill>
              </a:rPr>
              <a:t>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Changes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90DDA-5B28-4CDD-921B-2223F77C0C78}" type="slidenum">
              <a:rPr lang="en-US" sz="1600" smtClean="0"/>
              <a:pPr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10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AG Them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6BFC2"/>
      </a:accent1>
      <a:accent2>
        <a:srgbClr val="C91783"/>
      </a:accent2>
      <a:accent3>
        <a:srgbClr val="F9A01B"/>
      </a:accent3>
      <a:accent4>
        <a:srgbClr val="F15A29"/>
      </a:accent4>
      <a:accent5>
        <a:srgbClr val="ADD136"/>
      </a:accent5>
      <a:accent6>
        <a:srgbClr val="7F506B"/>
      </a:accent6>
      <a:hlink>
        <a:srgbClr val="7F7F7F"/>
      </a:hlink>
      <a:folHlink>
        <a:srgbClr val="E7E6E6"/>
      </a:folHlink>
    </a:clrScheme>
    <a:fontScheme name="Custom 2">
      <a:majorFont>
        <a:latin typeface="Franklin Gothic Demi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pporting_x0020_Documentation xmlns="fabed6f5-8750-4eea-b3a5-9e7eb90a93c5">
      <Url xsi:nil="true"/>
      <Description xsi:nil="true"/>
    </Supporting_x0020_Documentation>
    <Category xmlns="fabed6f5-8750-4eea-b3a5-9e7eb90a93c5">Presentation &amp; Letterhead Templates</Category>
    <Sub_x002d_Category xmlns="fabed6f5-8750-4eea-b3a5-9e7eb90a93c5" xsi:nil="true"/>
    <Notes0 xmlns="fabed6f5-8750-4eea-b3a5-9e7eb90a93c5" xsi:nil="true"/>
    <Title_x0020_Link xmlns="fabed6f5-8750-4eea-b3a5-9e7eb90a93c5">
      <Url xsi:nil="true"/>
      <Description xsi:nil="true"/>
    </Title_x0020_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26828A55918458FC762B397759123" ma:contentTypeVersion="12" ma:contentTypeDescription="Create a new document." ma:contentTypeScope="" ma:versionID="41dad10df4ddb84ac7ec80236e803493">
  <xsd:schema xmlns:xsd="http://www.w3.org/2001/XMLSchema" xmlns:xs="http://www.w3.org/2001/XMLSchema" xmlns:p="http://schemas.microsoft.com/office/2006/metadata/properties" xmlns:ns2="fabed6f5-8750-4eea-b3a5-9e7eb90a93c5" xmlns:ns3="9897849a-1360-4dbd-82e7-408245be37ff" targetNamespace="http://schemas.microsoft.com/office/2006/metadata/properties" ma:root="true" ma:fieldsID="a34eb4d9d0992105138998758403854a" ns2:_="" ns3:_="">
    <xsd:import namespace="fabed6f5-8750-4eea-b3a5-9e7eb90a93c5"/>
    <xsd:import namespace="9897849a-1360-4dbd-82e7-408245be37ff"/>
    <xsd:element name="properties">
      <xsd:complexType>
        <xsd:sequence>
          <xsd:element name="documentManagement">
            <xsd:complexType>
              <xsd:all>
                <xsd:element ref="ns2:Category"/>
                <xsd:element ref="ns2:Notes0" minOccurs="0"/>
                <xsd:element ref="ns2:Supporting_x0020_Documentation" minOccurs="0"/>
                <xsd:element ref="ns2:Title_x0020_Link" minOccurs="0"/>
                <xsd:element ref="ns2:MediaServiceMetadata" minOccurs="0"/>
                <xsd:element ref="ns2:MediaServiceFastMetadata" minOccurs="0"/>
                <xsd:element ref="ns2:Sub_x002d_Categor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ed6f5-8750-4eea-b3a5-9e7eb90a93c5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internalName="Category">
      <xsd:simpleType>
        <xsd:restriction base="dms:Text">
          <xsd:maxLength value="255"/>
        </xsd:restriction>
      </xsd:simpleType>
    </xsd:element>
    <xsd:element name="Notes0" ma:index="9" nillable="true" ma:displayName="Notes" ma:internalName="Notes0">
      <xsd:simpleType>
        <xsd:restriction base="dms:Note">
          <xsd:maxLength value="255"/>
        </xsd:restriction>
      </xsd:simpleType>
    </xsd:element>
    <xsd:element name="Supporting_x0020_Documentation" ma:index="10" nillable="true" ma:displayName="Supporting Documentation" ma:description="Add a hyperlink to any supporting documentation for this form.  For example: policies, procedures or instructions" ma:format="Hyperlink" ma:internalName="Supporting_x0020_Document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_x0020_Link" ma:index="11" nillable="true" ma:displayName="Title Link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Sub_x002d_Category" ma:index="14" nillable="true" ma:displayName="Sub-Category" ma:internalName="Sub_x002d_Catego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7849a-1360-4dbd-82e7-408245be3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93E0B-6306-4027-9BB2-2A8E7E9A6B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FFF96B-3358-4E23-857A-9C00A9CDB323}">
  <ds:schemaRefs>
    <ds:schemaRef ds:uri="http://purl.org/dc/terms/"/>
    <ds:schemaRef ds:uri="fabed6f5-8750-4eea-b3a5-9e7eb90a93c5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897849a-1360-4dbd-82e7-408245be37ff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3C28DFF-73E2-4DE1-9600-F911A85F3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ed6f5-8750-4eea-b3a5-9e7eb90a93c5"/>
    <ds:schemaRef ds:uri="9897849a-1360-4dbd-82e7-408245be3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14579</TotalTime>
  <Words>741</Words>
  <Application>Microsoft Office PowerPoint</Application>
  <PresentationFormat>Widescreen</PresentationFormat>
  <Paragraphs>279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Merriweather Sans</vt:lpstr>
      <vt:lpstr>Franklin Gothic Medium</vt:lpstr>
      <vt:lpstr>Franklin Gothic Heavy</vt:lpstr>
      <vt:lpstr>Franklin Gothic Demi</vt:lpstr>
      <vt:lpstr>Calibri</vt:lpstr>
      <vt:lpstr>Office Theme</vt:lpstr>
      <vt:lpstr>Active Transportation  Program – Cycle 5</vt:lpstr>
      <vt:lpstr>How I Spent My Summer Vacation - 2018</vt:lpstr>
      <vt:lpstr>Fruits Of My Labor</vt:lpstr>
      <vt:lpstr>Program Summary</vt:lpstr>
      <vt:lpstr>Funding Availability</vt:lpstr>
      <vt:lpstr>SCAG Region – Statewide Success</vt:lpstr>
      <vt:lpstr>SCAG Regional Program Funding Distribution</vt:lpstr>
      <vt:lpstr>Program Changes</vt:lpstr>
      <vt:lpstr>Program Changes</vt:lpstr>
      <vt:lpstr>Schedule/Next Steps**</vt:lpstr>
      <vt:lpstr>Location</vt:lpstr>
      <vt:lpstr>Planning Efforts</vt:lpstr>
      <vt:lpstr>Planning Efforts</vt:lpstr>
      <vt:lpstr>Planning Efforts</vt:lpstr>
      <vt:lpstr>Your Project</vt:lpstr>
      <vt:lpstr>Your Project</vt:lpstr>
      <vt:lpstr>Your Project</vt:lpstr>
      <vt:lpstr>Application Strategies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SCAG Graphics</dc:creator>
  <cp:keywords>SCAG Connect SoCal</cp:keywords>
  <cp:lastModifiedBy>Chen Patricia</cp:lastModifiedBy>
  <cp:revision>260</cp:revision>
  <dcterms:created xsi:type="dcterms:W3CDTF">2018-02-08T20:20:35Z</dcterms:created>
  <dcterms:modified xsi:type="dcterms:W3CDTF">2020-04-20T15:31:41Z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0x01010034C26828A55918458FC762B397759123</vt:lpwstr>
  </property>
</Properties>
</file>