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258" r:id="rId5"/>
    <p:sldId id="260" r:id="rId6"/>
    <p:sldId id="274" r:id="rId7"/>
    <p:sldId id="275" r:id="rId8"/>
    <p:sldId id="271" r:id="rId9"/>
    <p:sldId id="268" r:id="rId10"/>
    <p:sldId id="261" r:id="rId11"/>
    <p:sldId id="267" r:id="rId12"/>
    <p:sldId id="278" r:id="rId13"/>
    <p:sldId id="269" r:id="rId14"/>
    <p:sldId id="270" r:id="rId15"/>
    <p:sldId id="273" r:id="rId16"/>
    <p:sldId id="279" r:id="rId17"/>
    <p:sldId id="280" r:id="rId18"/>
    <p:sldId id="276" r:id="rId19"/>
    <p:sldId id="281" r:id="rId20"/>
    <p:sldId id="282" r:id="rId21"/>
    <p:sldId id="277" r:id="rId22"/>
    <p:sldId id="265" r:id="rId23"/>
  </p:sldIdLst>
  <p:sldSz cx="12192000" cy="6858000"/>
  <p:notesSz cx="6858000" cy="9144000"/>
  <p:embeddedFontLst>
    <p:embeddedFont>
      <p:font typeface="Merriweather Sans" panose="02000503060000020004" charset="0"/>
      <p:regular r:id="rId26"/>
      <p:bold r:id="rId27"/>
      <p:italic r:id="rId28"/>
      <p:boldItalic r:id="rId29"/>
    </p:embeddedFont>
    <p:embeddedFont>
      <p:font typeface="Franklin Gothic Medium" panose="020B0603020102020204" pitchFamily="34" charset="0"/>
      <p:regular r:id="rId30"/>
      <p:italic r:id="rId31"/>
    </p:embeddedFont>
    <p:embeddedFont>
      <p:font typeface="Franklin Gothic Heavy" panose="020B0903020102020204" pitchFamily="34" charset="0"/>
      <p:regular r:id="rId32"/>
      <p:italic r:id="rId33"/>
    </p:embeddedFont>
    <p:embeddedFont>
      <p:font typeface="Franklin Gothic Demi" panose="020B0703020102020204" pitchFamily="34" charset="0"/>
      <p:regular r:id="rId34"/>
      <p:italic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6A3C6"/>
    <a:srgbClr val="7FCBF2"/>
    <a:srgbClr val="0C1E29"/>
    <a:srgbClr val="143E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01" autoAdjust="0"/>
    <p:restoredTop sz="77025" autoAdjust="0"/>
  </p:normalViewPr>
  <p:slideViewPr>
    <p:cSldViewPr snapToGrid="0">
      <p:cViewPr varScale="1">
        <p:scale>
          <a:sx n="58" d="100"/>
          <a:sy n="58" d="100"/>
        </p:scale>
        <p:origin x="127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46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21" Type="http://schemas.openxmlformats.org/officeDocument/2006/relationships/slide" Target="slides/slide17.xml"/><Relationship Id="rId34" Type="http://schemas.openxmlformats.org/officeDocument/2006/relationships/font" Target="fonts/font9.fntdata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4.fntdata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8EF089-5C7A-4DE7-BA2B-6625AFEFE94C}" type="datetimeFigureOut">
              <a:rPr lang="en-US" smtClean="0"/>
              <a:t>4/20/2020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1C420A-2169-443D-9DCC-6BE52133B76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0479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BD6E0F-465C-4046-B66F-B4F75ADBDF17}" type="datetimeFigureOut">
              <a:rPr lang="en-US" smtClean="0"/>
              <a:t>4/20/2020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6E6A2-F5EE-4C17-B2B8-DA36ADDC55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464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6E6A2-F5EE-4C17-B2B8-DA36ADDC55B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685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6E6A2-F5EE-4C17-B2B8-DA36ADDC55B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7356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6E6A2-F5EE-4C17-B2B8-DA36ADDC55B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015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6E6A2-F5EE-4C17-B2B8-DA36ADDC55B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9940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6E6A2-F5EE-4C17-B2B8-DA36ADDC55B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704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6E6A2-F5EE-4C17-B2B8-DA36ADDC55B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3552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6E6A2-F5EE-4C17-B2B8-DA36ADDC55B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919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6E6A2-F5EE-4C17-B2B8-DA36ADDC55B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2129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6E6A2-F5EE-4C17-B2B8-DA36ADDC55B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1371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6E6A2-F5EE-4C17-B2B8-DA36ADDC55B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8589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6E6A2-F5EE-4C17-B2B8-DA36ADDC55B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7668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6E6A2-F5EE-4C17-B2B8-DA36ADDC55B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7561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6E6A2-F5EE-4C17-B2B8-DA36ADDC55B4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1460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6E6A2-F5EE-4C17-B2B8-DA36ADDC55B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6886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6E6A2-F5EE-4C17-B2B8-DA36ADDC55B4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8681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6E6A2-F5EE-4C17-B2B8-DA36ADDC55B4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502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6E6A2-F5EE-4C17-B2B8-DA36ADDC55B4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740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">
    <p:bg>
      <p:bgPr>
        <a:solidFill>
          <a:srgbClr val="0C1E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90333" y="6384022"/>
            <a:ext cx="5758797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7FCBF2"/>
                </a:solidFill>
              </a:rPr>
              <a:t>Version: AJ2.2019.0114 </a:t>
            </a:r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25655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>
                <a:solidFill>
                  <a:schemeClr val="bg1"/>
                </a:solidFill>
              </a:defRPr>
            </a:lvl1pPr>
          </a:lstStyle>
          <a:p>
            <a:fld id="{E0290DDA-5B28-4CDD-921B-2223F77C0C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574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general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935873" y="1592493"/>
            <a:ext cx="8814303" cy="934949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lnSpc>
                <a:spcPct val="75000"/>
              </a:lnSpc>
              <a:defRPr sz="3600" baseline="0">
                <a:solidFill>
                  <a:srgbClr val="0C1E29"/>
                </a:solidFill>
                <a:latin typeface="Franklin Gothic Heavy" panose="020B0903020102020204" pitchFamily="34" charset="0"/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35873" y="2578813"/>
            <a:ext cx="8814303" cy="5342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000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Presentation Subtitle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35873" y="3557058"/>
            <a:ext cx="7334824" cy="31024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Author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935873" y="3924717"/>
            <a:ext cx="7334824" cy="31024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Department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935873" y="4303256"/>
            <a:ext cx="7334824" cy="31024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3546195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(ConnectSoCal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935872" y="2095927"/>
            <a:ext cx="8814303" cy="934949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lnSpc>
                <a:spcPct val="75000"/>
              </a:lnSpc>
              <a:defRPr sz="3600" baseline="0">
                <a:solidFill>
                  <a:srgbClr val="0C1E29"/>
                </a:solidFill>
                <a:latin typeface="Franklin Gothic Heavy" panose="020B0903020102020204" pitchFamily="34" charset="0"/>
              </a:defRPr>
            </a:lvl1pPr>
          </a:lstStyle>
          <a:p>
            <a:r>
              <a:rPr lang="en-US" dirty="0" smtClean="0"/>
              <a:t>Presentation Title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935872" y="3082247"/>
            <a:ext cx="8814303" cy="53425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000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Presentation Subtitle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935872" y="4060492"/>
            <a:ext cx="7334824" cy="31024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Author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935872" y="4428151"/>
            <a:ext cx="7334824" cy="31024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Department</a:t>
            </a:r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935872" y="4806690"/>
            <a:ext cx="7334824" cy="310247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369288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0333" y="1343600"/>
            <a:ext cx="11383343" cy="5012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Add slide content or add a single photo</a:t>
            </a:r>
          </a:p>
        </p:txBody>
      </p:sp>
      <p:sp>
        <p:nvSpPr>
          <p:cNvPr id="4" name="Title 5"/>
          <p:cNvSpPr>
            <a:spLocks noGrp="1"/>
          </p:cNvSpPr>
          <p:nvPr>
            <p:ph type="title"/>
          </p:nvPr>
        </p:nvSpPr>
        <p:spPr>
          <a:xfrm>
            <a:off x="390333" y="102742"/>
            <a:ext cx="10179795" cy="867642"/>
          </a:xfrm>
          <a:prstGeom prst="rect">
            <a:avLst/>
          </a:prstGeom>
        </p:spPr>
        <p:txBody>
          <a:bodyPr anchor="b"/>
          <a:lstStyle>
            <a:lvl1pPr>
              <a:defRPr sz="2800" b="1" baseline="0">
                <a:solidFill>
                  <a:srgbClr val="7FCBF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25655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>
                <a:solidFill>
                  <a:schemeClr val="bg1"/>
                </a:solidFill>
              </a:defRPr>
            </a:lvl1pPr>
          </a:lstStyle>
          <a:p>
            <a:fld id="{E0290DDA-5B28-4CDD-921B-2223F77C0C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232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90332" y="1322613"/>
            <a:ext cx="11362643" cy="50337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90333" y="102742"/>
            <a:ext cx="10179795" cy="867642"/>
          </a:xfrm>
          <a:prstGeom prst="rect">
            <a:avLst/>
          </a:prstGeom>
        </p:spPr>
        <p:txBody>
          <a:bodyPr anchor="b"/>
          <a:lstStyle>
            <a:lvl1pPr>
              <a:defRPr sz="2800" b="1" baseline="0">
                <a:solidFill>
                  <a:srgbClr val="7FCBF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25655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>
                <a:solidFill>
                  <a:schemeClr val="bg1"/>
                </a:solidFill>
              </a:defRPr>
            </a:lvl1pPr>
          </a:lstStyle>
          <a:p>
            <a:fld id="{E0290DDA-5B28-4CDD-921B-2223F77C0C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488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90333" y="1343599"/>
            <a:ext cx="5301343" cy="513184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472333" y="1334269"/>
            <a:ext cx="5301343" cy="5022082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90333" y="102742"/>
            <a:ext cx="10179795" cy="867642"/>
          </a:xfrm>
          <a:prstGeom prst="rect">
            <a:avLst/>
          </a:prstGeom>
        </p:spPr>
        <p:txBody>
          <a:bodyPr anchor="b"/>
          <a:lstStyle>
            <a:lvl1pPr>
              <a:defRPr sz="2800" b="1" baseline="0">
                <a:solidFill>
                  <a:srgbClr val="7FCBF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6048462" y="1343599"/>
            <a:ext cx="0" cy="5131845"/>
          </a:xfrm>
          <a:prstGeom prst="line">
            <a:avLst/>
          </a:prstGeom>
          <a:ln>
            <a:solidFill>
              <a:srgbClr val="7FCB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25655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>
                <a:solidFill>
                  <a:schemeClr val="bg1"/>
                </a:solidFill>
              </a:defRPr>
            </a:lvl1pPr>
          </a:lstStyle>
          <a:p>
            <a:fld id="{E0290DDA-5B28-4CDD-921B-2223F77C0C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892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5517499" y="1575707"/>
            <a:ext cx="6260841" cy="4751614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390333" y="1575707"/>
            <a:ext cx="4720510" cy="47516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Title 5"/>
          <p:cNvSpPr>
            <a:spLocks noGrp="1"/>
          </p:cNvSpPr>
          <p:nvPr>
            <p:ph type="title"/>
          </p:nvPr>
        </p:nvSpPr>
        <p:spPr>
          <a:xfrm>
            <a:off x="390333" y="102742"/>
            <a:ext cx="10179795" cy="867642"/>
          </a:xfrm>
          <a:prstGeom prst="rect">
            <a:avLst/>
          </a:prstGeom>
        </p:spPr>
        <p:txBody>
          <a:bodyPr anchor="b"/>
          <a:lstStyle>
            <a:lvl1pPr>
              <a:defRPr sz="2800" b="1" baseline="0">
                <a:solidFill>
                  <a:srgbClr val="7FCBF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25655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>
                <a:solidFill>
                  <a:schemeClr val="bg1"/>
                </a:solidFill>
              </a:defRPr>
            </a:lvl1pPr>
          </a:lstStyle>
          <a:p>
            <a:fld id="{E0290DDA-5B28-4CDD-921B-2223F77C0C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402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18407" y="5394356"/>
            <a:ext cx="3665764" cy="9222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Photo Caption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4259620" y="5394622"/>
            <a:ext cx="3665764" cy="9222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Photo Caption</a:t>
            </a:r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8200833" y="5394622"/>
            <a:ext cx="3671787" cy="92228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Photo Caption</a:t>
            </a:r>
            <a:endParaRPr lang="en-US" dirty="0"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18407" y="1641021"/>
            <a:ext cx="3665764" cy="3649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aseline="-25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4259620" y="1641021"/>
            <a:ext cx="3665764" cy="3649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aseline="-25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1"/>
          <p:cNvSpPr>
            <a:spLocks noGrp="1"/>
          </p:cNvSpPr>
          <p:nvPr>
            <p:ph type="pic" sz="quarter" idx="20"/>
          </p:nvPr>
        </p:nvSpPr>
        <p:spPr>
          <a:xfrm>
            <a:off x="8206857" y="1641021"/>
            <a:ext cx="3665764" cy="36494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aseline="-25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Title 5"/>
          <p:cNvSpPr>
            <a:spLocks noGrp="1"/>
          </p:cNvSpPr>
          <p:nvPr>
            <p:ph type="title"/>
          </p:nvPr>
        </p:nvSpPr>
        <p:spPr>
          <a:xfrm>
            <a:off x="390333" y="102742"/>
            <a:ext cx="10179795" cy="867642"/>
          </a:xfrm>
          <a:prstGeom prst="rect">
            <a:avLst/>
          </a:prstGeom>
        </p:spPr>
        <p:txBody>
          <a:bodyPr anchor="b"/>
          <a:lstStyle>
            <a:lvl1pPr>
              <a:defRPr sz="2800" b="1" baseline="0">
                <a:solidFill>
                  <a:srgbClr val="7FCBF2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25655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>
                <a:solidFill>
                  <a:schemeClr val="bg1"/>
                </a:solidFill>
              </a:defRPr>
            </a:lvl1pPr>
          </a:lstStyle>
          <a:p>
            <a:fld id="{E0290DDA-5B28-4CDD-921B-2223F77C0C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87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Plai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513708" y="365125"/>
            <a:ext cx="10263883" cy="518453"/>
          </a:xfrm>
          <a:prstGeom prst="rect">
            <a:avLst/>
          </a:prstGeom>
        </p:spPr>
        <p:txBody>
          <a:bodyPr anchor="ctr"/>
          <a:lstStyle>
            <a:lvl1pPr>
              <a:defRPr sz="28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25655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>
                <a:solidFill>
                  <a:schemeClr val="bg1"/>
                </a:solidFill>
              </a:defRPr>
            </a:lvl1pPr>
          </a:lstStyle>
          <a:p>
            <a:fld id="{E0290DDA-5B28-4CDD-921B-2223F77C0C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472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(General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96954" y="1190489"/>
            <a:ext cx="10905688" cy="180438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aseline="0">
                <a:solidFill>
                  <a:srgbClr val="7FCBF2"/>
                </a:solidFill>
                <a:latin typeface="Franklin Gothic Heavy" panose="020B0903020102020204" pitchFamily="34" charset="0"/>
              </a:defRPr>
            </a:lvl1pPr>
          </a:lstStyle>
          <a:p>
            <a:pPr lvl="0"/>
            <a:r>
              <a:rPr lang="en-US" dirty="0" smtClean="0"/>
              <a:t>End  Message Here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847288" y="4876771"/>
            <a:ext cx="6719582" cy="31024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Author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847288" y="5206485"/>
            <a:ext cx="6719582" cy="31024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E-mail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847288" y="5552977"/>
            <a:ext cx="6719582" cy="31024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Phone Number</a:t>
            </a:r>
          </a:p>
        </p:txBody>
      </p:sp>
    </p:spTree>
    <p:extLst>
      <p:ext uri="{BB962C8B-B14F-4D97-AF65-F5344CB8AC3E}">
        <p14:creationId xmlns:p14="http://schemas.microsoft.com/office/powerpoint/2010/main" val="2323264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(ConnectSoCal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796954" y="1796664"/>
            <a:ext cx="10905688" cy="180438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 baseline="0">
                <a:solidFill>
                  <a:srgbClr val="7FCBF2"/>
                </a:solidFill>
                <a:latin typeface="Franklin Gothic Heavy" panose="020B0903020102020204" pitchFamily="34" charset="0"/>
              </a:defRPr>
            </a:lvl1pPr>
          </a:lstStyle>
          <a:p>
            <a:pPr lvl="0"/>
            <a:r>
              <a:rPr lang="en-US" dirty="0" smtClean="0"/>
              <a:t>End  Message Here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847288" y="4876771"/>
            <a:ext cx="6719582" cy="31024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Author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847288" y="5206485"/>
            <a:ext cx="6719582" cy="31024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E-mail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 hasCustomPrompt="1"/>
          </p:nvPr>
        </p:nvSpPr>
        <p:spPr>
          <a:xfrm>
            <a:off x="847288" y="5552977"/>
            <a:ext cx="6719582" cy="31024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Phone Number</a:t>
            </a:r>
          </a:p>
        </p:txBody>
      </p:sp>
    </p:spTree>
    <p:extLst>
      <p:ext uri="{BB962C8B-B14F-4D97-AF65-F5344CB8AC3E}">
        <p14:creationId xmlns:p14="http://schemas.microsoft.com/office/powerpoint/2010/main" val="2187323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925655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1">
                <a:solidFill>
                  <a:schemeClr val="bg1"/>
                </a:solidFill>
              </a:defRPr>
            </a:lvl1pPr>
          </a:lstStyle>
          <a:p>
            <a:fld id="{E0290DDA-5B28-4CDD-921B-2223F77C0C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886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4" r:id="rId3"/>
    <p:sldLayoutId id="2147483662" r:id="rId4"/>
    <p:sldLayoutId id="2147483663" r:id="rId5"/>
    <p:sldLayoutId id="2147483652" r:id="rId6"/>
    <p:sldLayoutId id="2147483654" r:id="rId7"/>
    <p:sldLayoutId id="2147483653" r:id="rId8"/>
    <p:sldLayoutId id="2147483667" r:id="rId9"/>
    <p:sldLayoutId id="2147483659" r:id="rId10"/>
    <p:sldLayoutId id="2147483665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atc.ca.gov/programs/active-transportation-program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Franklin Gothic Medium" panose="020B0603020102020204" pitchFamily="34" charset="0"/>
              </a:rPr>
              <a:t>Active Transportation  Program – Cycle 5</a:t>
            </a:r>
            <a:endParaRPr lang="en-US" dirty="0">
              <a:latin typeface="Franklin Gothic Medium" panose="020B06030201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Grant Workshop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Cory Wilkerson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Active Transportation &amp; Special Programs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March/April, 2020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476411" y="6392091"/>
            <a:ext cx="1481506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67904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 Spent My Summer Vacation - 2018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90DDA-5B28-4CDD-921B-2223F77C0C78}" type="slidenum">
              <a:rPr lang="en-US" sz="1600" smtClean="0"/>
              <a:pPr/>
              <a:t>2</a:t>
            </a:fld>
            <a:endParaRPr lang="en-US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98" y="1343600"/>
            <a:ext cx="5737412" cy="502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29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ATP Cycle 1 (2014)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8 Projects (4.8-million)</a:t>
            </a:r>
          </a:p>
          <a:p>
            <a:pPr marL="1028700" lvl="1" indent="-342900"/>
            <a:endParaRPr lang="en-US" sz="8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ATP Cycle 2 (2015)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6 Projects (13.8-million)</a:t>
            </a:r>
          </a:p>
          <a:p>
            <a:pPr lvl="1" indent="0">
              <a:buNone/>
            </a:pPr>
            <a:endParaRPr lang="en-US" sz="8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ATP Cycle 3 (2016)</a:t>
            </a:r>
            <a:endParaRPr lang="en-US" dirty="0"/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3 Projects (13.5-million)</a:t>
            </a:r>
            <a:endParaRPr lang="en-US" sz="2000" dirty="0">
              <a:solidFill>
                <a:schemeClr val="bg1"/>
              </a:solidFill>
            </a:endParaRPr>
          </a:p>
          <a:p>
            <a:pPr lvl="1" indent="0">
              <a:buNone/>
            </a:pPr>
            <a:endParaRPr lang="en-US" sz="8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ATP Cycle </a:t>
            </a:r>
            <a:r>
              <a:rPr lang="en-US" dirty="0" smtClean="0"/>
              <a:t>4 </a:t>
            </a:r>
            <a:r>
              <a:rPr lang="en-US" dirty="0"/>
              <a:t>(</a:t>
            </a:r>
            <a:r>
              <a:rPr lang="en-US" dirty="0" smtClean="0"/>
              <a:t>2018)</a:t>
            </a:r>
            <a:endParaRPr lang="en-US" dirty="0"/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4 </a:t>
            </a:r>
            <a:r>
              <a:rPr lang="en-US" sz="2000" dirty="0">
                <a:solidFill>
                  <a:schemeClr val="bg1"/>
                </a:solidFill>
              </a:rPr>
              <a:t>Projects </a:t>
            </a:r>
            <a:r>
              <a:rPr lang="en-US" sz="2000" dirty="0" smtClean="0">
                <a:solidFill>
                  <a:schemeClr val="bg1"/>
                </a:solidFill>
              </a:rPr>
              <a:t>(20.9-million</a:t>
            </a:r>
            <a:r>
              <a:rPr lang="en-US" sz="2000" dirty="0">
                <a:solidFill>
                  <a:schemeClr val="bg1"/>
                </a:solidFill>
              </a:rPr>
              <a:t>)</a:t>
            </a:r>
          </a:p>
          <a:p>
            <a:pPr marL="1028700" lvl="1" indent="-342900"/>
            <a:endParaRPr lang="en-US" sz="2000" dirty="0" smtClean="0">
              <a:solidFill>
                <a:schemeClr val="bg1"/>
              </a:solidFill>
            </a:endParaRPr>
          </a:p>
          <a:p>
            <a:pPr marL="1028700" lvl="1" indent="-342900"/>
            <a:endParaRPr lang="en-US" sz="2000" dirty="0" smtClean="0">
              <a:solidFill>
                <a:schemeClr val="bg1"/>
              </a:solidFill>
            </a:endParaRPr>
          </a:p>
          <a:p>
            <a:pPr marL="3314700" lvl="6" indent="-342900"/>
            <a:endParaRPr lang="en-US" sz="1000" dirty="0" smtClean="0">
              <a:solidFill>
                <a:schemeClr val="bg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Fruits Of </a:t>
            </a:r>
            <a:r>
              <a:rPr lang="en-US" dirty="0"/>
              <a:t>M</a:t>
            </a:r>
            <a:r>
              <a:rPr lang="en-US" dirty="0" smtClean="0"/>
              <a:t>y Labor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90DDA-5B28-4CDD-921B-2223F77C0C78}" type="slidenum">
              <a:rPr lang="en-US" sz="1600" smtClean="0"/>
              <a:pPr/>
              <a:t>3</a:t>
            </a:fld>
            <a:endParaRPr lang="en-US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779" y="1343600"/>
            <a:ext cx="3264377" cy="377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26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90333" y="1343600"/>
            <a:ext cx="11383343" cy="409925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Competitive Grant Program (Over Subscribed)</a:t>
            </a:r>
            <a:endParaRPr lang="en-US" sz="2000" dirty="0" smtClean="0">
              <a:solidFill>
                <a:schemeClr val="bg1"/>
              </a:solidFill>
            </a:endParaRPr>
          </a:p>
          <a:p>
            <a:pPr marL="1028700" lvl="1" indent="-342900"/>
            <a:endParaRPr lang="en-US" sz="8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Goals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 smtClean="0"/>
          </a:p>
          <a:p>
            <a:pPr lvl="1" indent="0">
              <a:buNone/>
            </a:pPr>
            <a:endParaRPr lang="en-US" sz="8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Six Application Types</a:t>
            </a:r>
            <a:endParaRPr lang="en-US" dirty="0"/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Small (Up to $2 million) I or I/NI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Medium ($2-$7 million) I or I/NI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Large ($7 million and up) I or I/NI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Non-Infrastructure Only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Plans (ATP, Bike, </a:t>
            </a:r>
            <a:r>
              <a:rPr lang="en-US" sz="2000" dirty="0" err="1" smtClean="0">
                <a:solidFill>
                  <a:schemeClr val="bg1"/>
                </a:solidFill>
              </a:rPr>
              <a:t>Ped</a:t>
            </a:r>
            <a:r>
              <a:rPr lang="en-US" sz="2000" dirty="0" smtClean="0">
                <a:solidFill>
                  <a:schemeClr val="bg1"/>
                </a:solidFill>
              </a:rPr>
              <a:t>, SRTS in Disadvantaged Communities)</a:t>
            </a:r>
          </a:p>
          <a:p>
            <a:pPr marL="1028700" lvl="1" indent="-342900"/>
            <a:r>
              <a:rPr lang="en-US" sz="2000" dirty="0" err="1" smtClean="0">
                <a:solidFill>
                  <a:schemeClr val="bg1"/>
                </a:solidFill>
              </a:rPr>
              <a:t>Quickbuilds</a:t>
            </a:r>
            <a:r>
              <a:rPr lang="en-US" sz="2000" dirty="0" smtClean="0">
                <a:solidFill>
                  <a:schemeClr val="bg1"/>
                </a:solidFill>
              </a:rPr>
              <a:t> (Pilot Project Type)</a:t>
            </a:r>
          </a:p>
          <a:p>
            <a:pPr marL="1028700" lvl="1" indent="-342900"/>
            <a:endParaRPr lang="en-US" sz="2000" dirty="0" smtClean="0">
              <a:solidFill>
                <a:schemeClr val="bg1"/>
              </a:solidFill>
            </a:endParaRPr>
          </a:p>
          <a:p>
            <a:pPr marL="3314700" lvl="6" indent="-342900"/>
            <a:endParaRPr lang="en-US" sz="1000" dirty="0" smtClean="0">
              <a:solidFill>
                <a:schemeClr val="bg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Summary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90DDA-5B28-4CDD-921B-2223F77C0C7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49234" y="2381893"/>
            <a:ext cx="9135291" cy="1631216"/>
          </a:xfrm>
          <a:prstGeom prst="rect">
            <a:avLst/>
          </a:prstGeom>
        </p:spPr>
        <p:txBody>
          <a:bodyPr wrap="square" numCol="2" rtlCol="0">
            <a:spAutoFit/>
          </a:bodyPr>
          <a:lstStyle/>
          <a:p>
            <a:pPr marL="10287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Increase walking and biking</a:t>
            </a:r>
          </a:p>
          <a:p>
            <a:pPr marL="10287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Enhance </a:t>
            </a:r>
            <a:r>
              <a:rPr lang="en-US" sz="2000" dirty="0">
                <a:solidFill>
                  <a:schemeClr val="bg1"/>
                </a:solidFill>
              </a:rPr>
              <a:t>public health</a:t>
            </a:r>
          </a:p>
          <a:p>
            <a:pPr marL="10287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Improve safety for non-motorized </a:t>
            </a:r>
            <a:r>
              <a:rPr lang="en-US" sz="2000" dirty="0" smtClean="0">
                <a:solidFill>
                  <a:schemeClr val="bg1"/>
                </a:solidFill>
              </a:rPr>
              <a:t>users</a:t>
            </a:r>
          </a:p>
          <a:p>
            <a:pPr marL="1028700" lvl="1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marL="10287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bg1"/>
                </a:solidFill>
              </a:rPr>
              <a:t>Assist </a:t>
            </a:r>
            <a:r>
              <a:rPr lang="en-US" sz="2000" dirty="0">
                <a:solidFill>
                  <a:schemeClr val="bg1"/>
                </a:solidFill>
              </a:rPr>
              <a:t>regional agencies meet SB375 targets</a:t>
            </a:r>
          </a:p>
          <a:p>
            <a:pPr marL="10287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Ensure DAC’s fully share in the benefits</a:t>
            </a:r>
          </a:p>
        </p:txBody>
      </p:sp>
    </p:spTree>
    <p:extLst>
      <p:ext uri="{BB962C8B-B14F-4D97-AF65-F5344CB8AC3E}">
        <p14:creationId xmlns:p14="http://schemas.microsoft.com/office/powerpoint/2010/main" val="320748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Programs 4 Years of Funds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Fiscal years 2021/22, 2022/23, 2023/24, and 2024/25</a:t>
            </a:r>
          </a:p>
          <a:p>
            <a:pPr marL="1028700" lvl="1" indent="-342900"/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Cycle 5 - Funding Estimate</a:t>
            </a:r>
            <a:endParaRPr lang="en-US" dirty="0"/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$445,560 over four years</a:t>
            </a:r>
          </a:p>
          <a:p>
            <a:pPr lvl="1" indent="0">
              <a:buNone/>
            </a:pPr>
            <a:endParaRPr lang="en-US" sz="20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Funding Distribution</a:t>
            </a:r>
            <a:endParaRPr lang="en-US" dirty="0"/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50% for Statewide Component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10% for Small Urban and Rural Component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40% for Metropolitan Planning Organization Component</a:t>
            </a:r>
          </a:p>
          <a:p>
            <a:pPr marL="1028700" lvl="1" indent="-342900"/>
            <a:endParaRPr lang="en-US" sz="20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SCAG MPO Funding Estimate</a:t>
            </a:r>
          </a:p>
          <a:p>
            <a:pPr marL="1028700" lvl="1" indent="-342900"/>
            <a:r>
              <a:rPr lang="en-US" sz="2000" dirty="0">
                <a:solidFill>
                  <a:schemeClr val="bg1"/>
                </a:solidFill>
              </a:rPr>
              <a:t>$93,419 over four years</a:t>
            </a:r>
          </a:p>
          <a:p>
            <a:pPr lvl="1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1028700" lvl="1" indent="-342900"/>
            <a:endParaRPr lang="en-US" sz="2000" dirty="0" smtClean="0">
              <a:solidFill>
                <a:schemeClr val="bg1"/>
              </a:solidFill>
            </a:endParaRPr>
          </a:p>
          <a:p>
            <a:pPr marL="1028700" lvl="1" indent="-342900"/>
            <a:endParaRPr lang="en-US" sz="2000" dirty="0" smtClean="0">
              <a:solidFill>
                <a:schemeClr val="bg1"/>
              </a:solidFill>
            </a:endParaRPr>
          </a:p>
          <a:p>
            <a:pPr marL="3314700" lvl="6" indent="-342900"/>
            <a:endParaRPr lang="en-US" sz="1000" dirty="0" smtClean="0">
              <a:solidFill>
                <a:schemeClr val="bg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Funding Availability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90DDA-5B28-4CDD-921B-2223F77C0C78}" type="slidenum">
              <a:rPr lang="en-US" sz="1600" smtClean="0"/>
              <a:pPr/>
              <a:t>5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3277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Cycle 1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$112,224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61% of all Statewide Funds</a:t>
            </a:r>
          </a:p>
          <a:p>
            <a:pPr marL="1028700" lvl="1" indent="-342900"/>
            <a:endParaRPr lang="en-US" sz="8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Cycle </a:t>
            </a:r>
            <a:r>
              <a:rPr lang="en-US" dirty="0" smtClean="0"/>
              <a:t>2</a:t>
            </a:r>
            <a:endParaRPr lang="en-US" dirty="0"/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$80,338</a:t>
            </a:r>
            <a:endParaRPr lang="en-US" sz="2000" dirty="0">
              <a:solidFill>
                <a:schemeClr val="bg1"/>
              </a:solidFill>
            </a:endParaRP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45% </a:t>
            </a:r>
            <a:r>
              <a:rPr lang="en-US" sz="2000" dirty="0">
                <a:solidFill>
                  <a:schemeClr val="bg1"/>
                </a:solidFill>
              </a:rPr>
              <a:t>of all Statewide Funds</a:t>
            </a:r>
          </a:p>
          <a:p>
            <a:pPr marL="1028700" lvl="1" indent="-342900"/>
            <a:endParaRPr lang="en-US" sz="8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Cycles 3 &amp; 3.5</a:t>
            </a:r>
            <a:endParaRPr lang="en-US" dirty="0"/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$83,340 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36% of all Statewide Funds</a:t>
            </a:r>
          </a:p>
          <a:p>
            <a:pPr lvl="1" indent="0">
              <a:buNone/>
            </a:pPr>
            <a:endParaRPr lang="en-US" sz="8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Cycle 4</a:t>
            </a:r>
            <a:endParaRPr lang="en-US" dirty="0"/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$135,225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57% of all Statewide Funds</a:t>
            </a:r>
          </a:p>
          <a:p>
            <a:pPr marL="1028700" lvl="1" indent="-342900"/>
            <a:endParaRPr lang="en-US" sz="2000" dirty="0" smtClean="0">
              <a:solidFill>
                <a:schemeClr val="bg1"/>
              </a:solidFill>
            </a:endParaRPr>
          </a:p>
          <a:p>
            <a:pPr lvl="1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1028700" lvl="1" indent="-342900"/>
            <a:endParaRPr lang="en-US" sz="2000" dirty="0" smtClean="0">
              <a:solidFill>
                <a:schemeClr val="bg1"/>
              </a:solidFill>
            </a:endParaRPr>
          </a:p>
          <a:p>
            <a:pPr marL="1028700" lvl="1" indent="-342900"/>
            <a:endParaRPr lang="en-US" sz="2000" dirty="0" smtClean="0">
              <a:solidFill>
                <a:schemeClr val="bg1"/>
              </a:solidFill>
            </a:endParaRPr>
          </a:p>
          <a:p>
            <a:pPr marL="3314700" lvl="6" indent="-342900"/>
            <a:endParaRPr lang="en-US" sz="1000" dirty="0" smtClean="0">
              <a:solidFill>
                <a:schemeClr val="bg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SCAG Region – Statewide Success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90DDA-5B28-4CDD-921B-2223F77C0C78}" type="slidenum">
              <a:rPr lang="en-US" sz="1600" smtClean="0"/>
              <a:pPr/>
              <a:t>6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1081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SCAG Regional Program Funding Distribution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90DDA-5B28-4CDD-921B-2223F77C0C78}" type="slidenum">
              <a:rPr lang="en-US" sz="1600" smtClean="0"/>
              <a:pPr/>
              <a:t>7</a:t>
            </a:fld>
            <a:endParaRPr lang="en-US" sz="16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032458"/>
              </p:ext>
            </p:extLst>
          </p:nvPr>
        </p:nvGraphicFramePr>
        <p:xfrm>
          <a:off x="1144567" y="4074208"/>
          <a:ext cx="6591872" cy="1988824"/>
        </p:xfrm>
        <a:graphic>
          <a:graphicData uri="http://schemas.openxmlformats.org/drawingml/2006/table">
            <a:tbl>
              <a:tblPr/>
              <a:tblGrid>
                <a:gridCol w="2063105"/>
                <a:gridCol w="1509589"/>
                <a:gridCol w="1509589"/>
                <a:gridCol w="1509589"/>
              </a:tblGrid>
              <a:tr h="18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66A3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Population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A3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A3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</a:t>
                      </a:r>
                    </a:p>
                  </a:txBody>
                  <a:tcPr marL="4763" marR="4763" marT="4763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A3C6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Imperial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A3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190,266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1%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$882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Los Angeles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A3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10,253,716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54%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$47,506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Orange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A3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3,222,498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17%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$14,930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Riverside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A3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2,440,124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13%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$11,305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San Bernardino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A3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2,192,203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11%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$10,157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Ventura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6A3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856,598</a:t>
                      </a: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4%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$3,969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18605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A3C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19,155,405</a:t>
                      </a:r>
                    </a:p>
                  </a:txBody>
                  <a:tcPr marL="4763" marR="4763" marT="476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100%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$88,748</a:t>
                      </a:r>
                    </a:p>
                  </a:txBody>
                  <a:tcPr marL="4763" marR="4763" marT="47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Text Placeholder 8"/>
          <p:cNvSpPr txBox="1">
            <a:spLocks/>
          </p:cNvSpPr>
          <p:nvPr/>
        </p:nvSpPr>
        <p:spPr>
          <a:xfrm>
            <a:off x="390333" y="1343600"/>
            <a:ext cx="11383343" cy="243729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SCAG MPO Funding Estimate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$93,419 over four years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5% to Sustainable Communities Program</a:t>
            </a:r>
          </a:p>
          <a:p>
            <a:pPr marL="1485900" lvl="2" indent="-342900"/>
            <a:r>
              <a:rPr lang="en-US" sz="1600" dirty="0" smtClean="0">
                <a:solidFill>
                  <a:schemeClr val="bg1"/>
                </a:solidFill>
              </a:rPr>
              <a:t>Planning and Non-Infrastructure Grant Program</a:t>
            </a:r>
          </a:p>
          <a:p>
            <a:pPr marL="1028700" lvl="1" indent="-342900"/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Geographic Equity Funding Breakdown</a:t>
            </a:r>
            <a:endParaRPr lang="en-US" dirty="0"/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$88,748 </a:t>
            </a:r>
            <a:r>
              <a:rPr lang="en-US" sz="2000" dirty="0">
                <a:solidFill>
                  <a:schemeClr val="bg1"/>
                </a:solidFill>
              </a:rPr>
              <a:t>over four years</a:t>
            </a:r>
          </a:p>
          <a:p>
            <a:pPr marL="1028700" lvl="1" indent="-342900"/>
            <a:endParaRPr lang="en-US" sz="2000" dirty="0" smtClean="0">
              <a:solidFill>
                <a:schemeClr val="bg1"/>
              </a:solidFill>
            </a:endParaRPr>
          </a:p>
          <a:p>
            <a:pPr marL="1028700" lvl="1" indent="-342900"/>
            <a:endParaRPr lang="en-US" sz="2000" dirty="0">
              <a:solidFill>
                <a:schemeClr val="bg1"/>
              </a:solidFill>
            </a:endParaRPr>
          </a:p>
          <a:p>
            <a:pPr marL="1028700" lvl="1" indent="-342900"/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32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90333" y="1645920"/>
            <a:ext cx="11383343" cy="502200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Disadvantaged Communities Criteria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Regional Definition</a:t>
            </a:r>
          </a:p>
          <a:p>
            <a:pPr marL="1485900" lvl="2" indent="-342900"/>
            <a:r>
              <a:rPr lang="en-US" sz="1600" dirty="0" smtClean="0">
                <a:solidFill>
                  <a:schemeClr val="bg1"/>
                </a:solidFill>
              </a:rPr>
              <a:t>Moved to “Other” Category</a:t>
            </a:r>
          </a:p>
          <a:p>
            <a:pPr marL="1485900" lvl="2" indent="-342900"/>
            <a:r>
              <a:rPr lang="en-US" sz="1600" dirty="0" smtClean="0">
                <a:solidFill>
                  <a:schemeClr val="bg1"/>
                </a:solidFill>
              </a:rPr>
              <a:t>Scored by CTC Staff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Healthy Places Index Added</a:t>
            </a:r>
            <a:endParaRPr lang="en-US" sz="2000" dirty="0">
              <a:solidFill>
                <a:schemeClr val="bg1"/>
              </a:solidFill>
            </a:endParaRPr>
          </a:p>
          <a:p>
            <a:pPr lvl="1" indent="0">
              <a:buNone/>
            </a:pPr>
            <a:endParaRPr lang="en-US" sz="800" dirty="0" smtClean="0"/>
          </a:p>
          <a:p>
            <a:pPr lvl="1" indent="0">
              <a:buNone/>
            </a:pPr>
            <a:endParaRPr lang="en-US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Pilot: Quick-build Projects Added to Eligible List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Evaluation Process</a:t>
            </a:r>
          </a:p>
          <a:p>
            <a:pPr marL="1028700" lvl="1" indent="-342900"/>
            <a:r>
              <a:rPr lang="en-US" sz="2000" dirty="0" smtClean="0">
                <a:solidFill>
                  <a:srgbClr val="FFFFFF"/>
                </a:solidFill>
              </a:rPr>
              <a:t>CTC/Caltrans debrief with all evaluation teams</a:t>
            </a:r>
          </a:p>
          <a:p>
            <a:pPr marL="1028700" lvl="1" indent="-342900"/>
            <a:r>
              <a:rPr lang="en-US" sz="2000" dirty="0" smtClean="0">
                <a:solidFill>
                  <a:srgbClr val="FFFFFF"/>
                </a:solidFill>
              </a:rPr>
              <a:t>Comments required on all score forms</a:t>
            </a:r>
          </a:p>
          <a:p>
            <a:pPr marL="1028700" lvl="1" indent="-342900"/>
            <a:endParaRPr lang="en-US" sz="800" dirty="0" smtClean="0"/>
          </a:p>
          <a:p>
            <a:pPr marL="1028700" lvl="1" indent="-342900"/>
            <a:endParaRPr lang="en-US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Changes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90DDA-5B28-4CDD-921B-2223F77C0C78}" type="slidenum">
              <a:rPr lang="en-US" sz="1600" smtClean="0"/>
              <a:pPr/>
              <a:t>8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3816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90333" y="1656678"/>
            <a:ext cx="11383343" cy="501125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Large Projects May Apply for Pre-construction Only Phases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Small Project Size Increased from $1.5mil to $2.0mil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Preliminary Study Report Equivalent and Application Consistency</a:t>
            </a:r>
          </a:p>
          <a:p>
            <a:pPr marL="1028700" lvl="1" indent="-342900"/>
            <a:r>
              <a:rPr lang="en-US" sz="2000" dirty="0">
                <a:solidFill>
                  <a:srgbClr val="FFFFFF"/>
                </a:solidFill>
                <a:hlinkClick r:id="rId3"/>
              </a:rPr>
              <a:t>https://</a:t>
            </a:r>
            <a:r>
              <a:rPr lang="en-US" sz="2000" dirty="0" smtClean="0">
                <a:solidFill>
                  <a:srgbClr val="FFFFFF"/>
                </a:solidFill>
                <a:hlinkClick r:id="rId3"/>
              </a:rPr>
              <a:t>catc.ca.gov/programs/active-transportation-program</a:t>
            </a:r>
            <a:endParaRPr lang="en-US" sz="2000" dirty="0" smtClean="0">
              <a:solidFill>
                <a:srgbClr val="FFFFFF"/>
              </a:solidFill>
            </a:endParaRPr>
          </a:p>
          <a:p>
            <a:pPr marL="1028700" lvl="1" indent="-342900"/>
            <a:r>
              <a:rPr lang="en-US" sz="2000" dirty="0" smtClean="0">
                <a:solidFill>
                  <a:srgbClr val="FFFFFF"/>
                </a:solidFill>
              </a:rPr>
              <a:t>Cycle 5 &gt; February 10 (West Sacramento) &gt; Workshop Recording</a:t>
            </a:r>
          </a:p>
          <a:p>
            <a:pPr marL="1028700" lvl="1" indent="-342900"/>
            <a:endParaRPr lang="en-US" sz="800" dirty="0" smtClean="0"/>
          </a:p>
          <a:p>
            <a:pPr marL="1028700" lvl="1" indent="-342900"/>
            <a:endParaRPr lang="en-US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Future Changes: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Points: Project </a:t>
            </a:r>
            <a:r>
              <a:rPr lang="en-US" sz="2000" dirty="0">
                <a:solidFill>
                  <a:schemeClr val="bg1"/>
                </a:solidFill>
              </a:rPr>
              <a:t>in an Adopted Plan (ATP, SRTS, Bike, </a:t>
            </a:r>
            <a:r>
              <a:rPr lang="en-US" sz="2000" dirty="0" err="1">
                <a:solidFill>
                  <a:schemeClr val="bg1"/>
                </a:solidFill>
              </a:rPr>
              <a:t>Ped</a:t>
            </a:r>
            <a:r>
              <a:rPr lang="en-US" sz="2000" dirty="0">
                <a:solidFill>
                  <a:schemeClr val="bg1"/>
                </a:solidFill>
              </a:rPr>
              <a:t>, Safety)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Anti-Displacement </a:t>
            </a:r>
            <a:r>
              <a:rPr lang="en-US" sz="2000" dirty="0">
                <a:solidFill>
                  <a:schemeClr val="bg1"/>
                </a:solidFill>
              </a:rPr>
              <a:t>policies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Changes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90DDA-5B28-4CDD-921B-2223F77C0C78}" type="slidenum">
              <a:rPr lang="en-US" sz="1600" smtClean="0"/>
              <a:pPr/>
              <a:t>9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2103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March 25-26, 2020 – CTC adopts ATP Guidelines and Call for Projects</a:t>
            </a:r>
          </a:p>
          <a:p>
            <a:pPr marL="1028700" lvl="1" indent="-342900"/>
            <a:endParaRPr lang="en-US" sz="8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April 2, 2020 – SCAG adopts Regional ATP Guidelines</a:t>
            </a:r>
          </a:p>
          <a:p>
            <a:pPr marL="1028700" lvl="1" indent="-342900"/>
            <a:endParaRPr lang="en-US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April 29, 2020 – **CTC to potentially change schedule due to COVID-19</a:t>
            </a:r>
            <a:endParaRPr lang="en-US" dirty="0"/>
          </a:p>
          <a:p>
            <a:pPr marL="1028700" lvl="1" indent="-342900"/>
            <a:endParaRPr lang="en-US" sz="8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June 15, 2020 – Project Applications Deadline (postmark date)</a:t>
            </a:r>
            <a:endParaRPr lang="en-US" dirty="0"/>
          </a:p>
          <a:p>
            <a:pPr lvl="1" indent="0">
              <a:buNone/>
            </a:pPr>
            <a:endParaRPr lang="en-US" sz="8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November 16, 2020 – CTC Statewide Recommendations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December 2-3, 2020 – CTC adopts Statewide Projects List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April 2, 2021 – Deadline to submit MPO Recommendations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May 2021 – CTC adopts MPO Projects List</a:t>
            </a:r>
            <a:endParaRPr lang="en-US" sz="2000" dirty="0" smtClean="0">
              <a:solidFill>
                <a:schemeClr val="bg1"/>
              </a:solidFill>
            </a:endParaRPr>
          </a:p>
          <a:p>
            <a:pPr lvl="1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lvl="1" indent="0">
              <a:buNone/>
            </a:pPr>
            <a:endParaRPr lang="en-US" sz="2000" dirty="0" smtClean="0">
              <a:solidFill>
                <a:schemeClr val="bg1"/>
              </a:solidFill>
            </a:endParaRPr>
          </a:p>
          <a:p>
            <a:pPr marL="3314700" lvl="6" indent="-342900"/>
            <a:endParaRPr lang="en-US" sz="1000" dirty="0" smtClean="0">
              <a:solidFill>
                <a:schemeClr val="bg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Schedule/Next Steps**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90DDA-5B28-4CDD-921B-2223F77C0C78}" type="slidenum">
              <a:rPr lang="en-US" sz="1600" smtClean="0"/>
              <a:pPr/>
              <a:t>10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0123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Disadvantaged Census Tracts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Cal </a:t>
            </a:r>
            <a:r>
              <a:rPr lang="en-US" sz="2000" dirty="0" err="1" smtClean="0">
                <a:solidFill>
                  <a:schemeClr val="bg1"/>
                </a:solidFill>
              </a:rPr>
              <a:t>Enviro</a:t>
            </a:r>
            <a:r>
              <a:rPr lang="en-US" sz="2000" dirty="0" smtClean="0">
                <a:solidFill>
                  <a:schemeClr val="bg1"/>
                </a:solidFill>
              </a:rPr>
              <a:t> Screen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Healthy Places Index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Median Household Income</a:t>
            </a:r>
          </a:p>
          <a:p>
            <a:pPr marL="1028700" lvl="1" indent="-342900"/>
            <a:endParaRPr lang="en-US" sz="8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School Enrollment Boundaries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Free and Reduced Priced Meals Eligibility (75% +)</a:t>
            </a:r>
          </a:p>
          <a:p>
            <a:pPr marL="1028700" lvl="1" indent="-342900"/>
            <a:endParaRPr lang="en-US" sz="8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Environmental Justice Areas &amp; Communities of Concern</a:t>
            </a:r>
          </a:p>
          <a:p>
            <a:pPr marL="1028700" lvl="1" indent="-342900"/>
            <a:r>
              <a:rPr lang="en-US" sz="2000" dirty="0">
                <a:solidFill>
                  <a:schemeClr val="bg1"/>
                </a:solidFill>
              </a:rPr>
              <a:t>Regional Definition (Reduced Severity Points</a:t>
            </a:r>
            <a:r>
              <a:rPr lang="en-US" sz="2000" dirty="0" smtClean="0">
                <a:solidFill>
                  <a:schemeClr val="bg1"/>
                </a:solidFill>
              </a:rPr>
              <a:t>)</a:t>
            </a:r>
          </a:p>
          <a:p>
            <a:pPr marL="1028700" lvl="1" indent="-342900"/>
            <a:endParaRPr lang="en-US" sz="8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Collision Patterns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High Injury Network</a:t>
            </a: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1028700" lvl="1" indent="-342900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Location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90DDA-5B28-4CDD-921B-2223F77C0C78}" type="slidenum">
              <a:rPr lang="en-US" sz="1600" smtClean="0"/>
              <a:pPr/>
              <a:t>11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165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Community Outreach vs Community Engagement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Who identified the project?</a:t>
            </a:r>
          </a:p>
          <a:p>
            <a:pPr marL="1028700" lvl="1" indent="-342900"/>
            <a:endParaRPr lang="en-US" sz="800" dirty="0" smtClean="0">
              <a:solidFill>
                <a:schemeClr val="bg1"/>
              </a:solidFill>
            </a:endParaRPr>
          </a:p>
          <a:p>
            <a:pPr lvl="1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1028700" lvl="1" indent="-342900"/>
            <a:endParaRPr lang="en-US" sz="2000" dirty="0" smtClean="0">
              <a:solidFill>
                <a:schemeClr val="bg1"/>
              </a:solidFill>
            </a:endParaRPr>
          </a:p>
          <a:p>
            <a:pPr marL="1028700" lvl="1" indent="-342900"/>
            <a:endParaRPr lang="en-US" sz="2000" dirty="0" smtClean="0">
              <a:solidFill>
                <a:schemeClr val="bg1"/>
              </a:solidFill>
            </a:endParaRPr>
          </a:p>
          <a:p>
            <a:pPr marL="3314700" lvl="6" indent="-342900"/>
            <a:endParaRPr lang="en-US" sz="1000" dirty="0" smtClean="0">
              <a:solidFill>
                <a:schemeClr val="bg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 Efforts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90DDA-5B28-4CDD-921B-2223F77C0C78}" type="slidenum">
              <a:rPr lang="en-US" sz="1600" smtClean="0"/>
              <a:pPr/>
              <a:t>12</a:t>
            </a:fld>
            <a:endParaRPr lang="en-US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276" y="2439295"/>
            <a:ext cx="5486400" cy="3657600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33" y="2439295"/>
            <a:ext cx="5486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20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Walk/Bike Audits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 smtClean="0">
              <a:solidFill>
                <a:schemeClr val="bg1"/>
              </a:solidFill>
            </a:endParaRPr>
          </a:p>
          <a:p>
            <a:pPr lvl="1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1028700" lvl="1" indent="-342900"/>
            <a:endParaRPr lang="en-US" sz="2000" dirty="0" smtClean="0">
              <a:solidFill>
                <a:schemeClr val="bg1"/>
              </a:solidFill>
            </a:endParaRPr>
          </a:p>
          <a:p>
            <a:pPr marL="1028700" lvl="1" indent="-342900"/>
            <a:endParaRPr lang="en-US" sz="2000" dirty="0" smtClean="0">
              <a:solidFill>
                <a:schemeClr val="bg1"/>
              </a:solidFill>
            </a:endParaRPr>
          </a:p>
          <a:p>
            <a:pPr marL="3314700" lvl="6" indent="-342900"/>
            <a:endParaRPr lang="en-US" sz="1000" dirty="0" smtClean="0">
              <a:solidFill>
                <a:schemeClr val="bg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 Efforts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90DDA-5B28-4CDD-921B-2223F77C0C78}" type="slidenum">
              <a:rPr lang="en-US" sz="1400" smtClean="0"/>
              <a:pPr/>
              <a:t>13</a:t>
            </a:fld>
            <a:endParaRPr lang="en-US" sz="1400" dirty="0"/>
          </a:p>
        </p:txBody>
      </p:sp>
      <p:pic>
        <p:nvPicPr>
          <p:cNvPr id="2" name="Picture 1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33" y="2272553"/>
            <a:ext cx="5486400" cy="3657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276" y="2272553"/>
            <a:ext cx="5486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4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Community Events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Demonstrations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Go Human Kit of Parts</a:t>
            </a:r>
          </a:p>
          <a:p>
            <a:pPr lvl="1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1028700" lvl="1" indent="-342900"/>
            <a:endParaRPr lang="en-US" sz="2000" dirty="0" smtClean="0">
              <a:solidFill>
                <a:schemeClr val="bg1"/>
              </a:solidFill>
            </a:endParaRPr>
          </a:p>
          <a:p>
            <a:pPr marL="1028700" lvl="1" indent="-342900"/>
            <a:endParaRPr lang="en-US" sz="2000" dirty="0" smtClean="0">
              <a:solidFill>
                <a:schemeClr val="bg1"/>
              </a:solidFill>
            </a:endParaRPr>
          </a:p>
          <a:p>
            <a:pPr marL="3314700" lvl="6" indent="-342900"/>
            <a:endParaRPr lang="en-US" sz="1000" dirty="0" smtClean="0">
              <a:solidFill>
                <a:schemeClr val="bg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Planning Efforts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90DDA-5B28-4CDD-921B-2223F77C0C78}" type="slidenum">
              <a:rPr lang="en-US" sz="1600" smtClean="0"/>
              <a:pPr/>
              <a:t>14</a:t>
            </a:fld>
            <a:endParaRPr lang="en-US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33" y="2698750"/>
            <a:ext cx="5061600" cy="3657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864" y="2698750"/>
            <a:ext cx="5986812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20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90334" y="1129554"/>
            <a:ext cx="5486400" cy="175686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Address Needs?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Safety Countermeasures?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Community Concerns?</a:t>
            </a:r>
            <a:endParaRPr lang="en-US" sz="800" dirty="0" smtClean="0">
              <a:solidFill>
                <a:schemeClr val="bg1"/>
              </a:solidFill>
            </a:endParaRPr>
          </a:p>
          <a:p>
            <a:pPr lvl="1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1028700" lvl="1" indent="-342900"/>
            <a:endParaRPr lang="en-US" sz="2000" dirty="0" smtClean="0">
              <a:solidFill>
                <a:schemeClr val="bg1"/>
              </a:solidFill>
            </a:endParaRPr>
          </a:p>
          <a:p>
            <a:pPr marL="1028700" lvl="1" indent="-342900"/>
            <a:endParaRPr lang="en-US" sz="2000" dirty="0" smtClean="0">
              <a:solidFill>
                <a:schemeClr val="bg1"/>
              </a:solidFill>
            </a:endParaRPr>
          </a:p>
          <a:p>
            <a:pPr marL="3314700" lvl="6" indent="-342900"/>
            <a:endParaRPr lang="en-US" sz="1000" dirty="0" smtClean="0">
              <a:solidFill>
                <a:schemeClr val="bg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Project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90DDA-5B28-4CDD-921B-2223F77C0C78}" type="slidenum">
              <a:rPr lang="en-US" sz="1600" smtClean="0"/>
              <a:pPr/>
              <a:t>15</a:t>
            </a:fld>
            <a:endParaRPr lang="en-US" sz="1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34" y="2577114"/>
            <a:ext cx="5486400" cy="3657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682" y="2577114"/>
            <a:ext cx="5486400" cy="3657600"/>
          </a:xfrm>
          <a:prstGeom prst="rect">
            <a:avLst/>
          </a:prstGeom>
        </p:spPr>
      </p:pic>
      <p:sp>
        <p:nvSpPr>
          <p:cNvPr id="11" name="Text Placeholder 8"/>
          <p:cNvSpPr txBox="1">
            <a:spLocks/>
          </p:cNvSpPr>
          <p:nvPr/>
        </p:nvSpPr>
        <p:spPr>
          <a:xfrm>
            <a:off x="6176682" y="1129553"/>
            <a:ext cx="5486400" cy="175686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28700" lvl="1" indent="-342900"/>
            <a:endParaRPr lang="en-US" sz="2000" dirty="0" smtClean="0">
              <a:solidFill>
                <a:schemeClr val="bg1"/>
              </a:solidFill>
            </a:endParaRP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Health Impacts?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Students?</a:t>
            </a:r>
          </a:p>
          <a:p>
            <a:pPr marL="1028700" lvl="1" indent="-342900"/>
            <a:endParaRPr lang="en-US" sz="800" dirty="0" smtClean="0">
              <a:solidFill>
                <a:schemeClr val="bg1"/>
              </a:solidFill>
            </a:endParaRPr>
          </a:p>
          <a:p>
            <a:pPr lvl="1" indent="0">
              <a:buFont typeface="Arial" panose="020B0604020202020204" pitchFamily="34" charset="0"/>
              <a:buNone/>
            </a:pPr>
            <a:endParaRPr lang="en-US" sz="2000" dirty="0" smtClean="0">
              <a:solidFill>
                <a:schemeClr val="bg1"/>
              </a:solidFill>
            </a:endParaRPr>
          </a:p>
          <a:p>
            <a:pPr marL="1028700" lvl="1" indent="-342900"/>
            <a:endParaRPr lang="en-US" sz="2000" dirty="0" smtClean="0">
              <a:solidFill>
                <a:schemeClr val="bg1"/>
              </a:solidFill>
            </a:endParaRPr>
          </a:p>
          <a:p>
            <a:pPr marL="1028700" lvl="1" indent="-342900"/>
            <a:endParaRPr lang="en-US" sz="2000" dirty="0" smtClean="0">
              <a:solidFill>
                <a:schemeClr val="bg1"/>
              </a:solidFill>
            </a:endParaRPr>
          </a:p>
          <a:p>
            <a:pPr marL="3314700" lvl="6" indent="-342900"/>
            <a:endParaRPr lang="en-US" sz="10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Transformative?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Is the project sexy?</a:t>
            </a:r>
            <a:endParaRPr lang="en-US" sz="2000" dirty="0">
              <a:solidFill>
                <a:schemeClr val="bg1"/>
              </a:solidFill>
            </a:endParaRPr>
          </a:p>
          <a:p>
            <a:pPr marL="1028700" lvl="1" indent="-342900"/>
            <a:endParaRPr lang="en-US" sz="2000" dirty="0" smtClean="0">
              <a:solidFill>
                <a:schemeClr val="bg1"/>
              </a:solidFill>
            </a:endParaRPr>
          </a:p>
          <a:p>
            <a:pPr marL="1028700" lvl="1" indent="-342900"/>
            <a:endParaRPr lang="en-US" sz="2000" dirty="0" smtClean="0">
              <a:solidFill>
                <a:schemeClr val="bg1"/>
              </a:solidFill>
            </a:endParaRPr>
          </a:p>
          <a:p>
            <a:pPr marL="3314700" lvl="6" indent="-342900"/>
            <a:endParaRPr lang="en-US" sz="1000" dirty="0" smtClean="0">
              <a:solidFill>
                <a:schemeClr val="bg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Project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90DDA-5B28-4CDD-921B-2223F77C0C78}" type="slidenum">
              <a:rPr lang="en-US" sz="1600" smtClean="0"/>
              <a:pPr/>
              <a:t>16</a:t>
            </a:fld>
            <a:endParaRPr lang="en-US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33" y="2343822"/>
            <a:ext cx="5486400" cy="4114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276" y="2343822"/>
            <a:ext cx="54864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47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Consider adding Non-infrastructure to an Infrastructure Project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Education Programs</a:t>
            </a:r>
          </a:p>
          <a:p>
            <a:pPr marL="1028700" lvl="1" indent="-342900"/>
            <a:r>
              <a:rPr lang="en-US" sz="2000" dirty="0" smtClean="0">
                <a:solidFill>
                  <a:schemeClr val="bg1"/>
                </a:solidFill>
              </a:rPr>
              <a:t>Demonstration Events</a:t>
            </a:r>
          </a:p>
          <a:p>
            <a:pPr lvl="1" indent="0"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1028700" lvl="1" indent="-342900"/>
            <a:endParaRPr lang="en-US" sz="2000" dirty="0" smtClean="0">
              <a:solidFill>
                <a:schemeClr val="bg1"/>
              </a:solidFill>
            </a:endParaRPr>
          </a:p>
          <a:p>
            <a:pPr marL="1028700" lvl="1" indent="-342900"/>
            <a:endParaRPr lang="en-US" sz="2000" dirty="0" smtClean="0">
              <a:solidFill>
                <a:schemeClr val="bg1"/>
              </a:solidFill>
            </a:endParaRPr>
          </a:p>
          <a:p>
            <a:pPr marL="3314700" lvl="6" indent="-342900"/>
            <a:endParaRPr lang="en-US" sz="1000" dirty="0" smtClean="0">
              <a:solidFill>
                <a:schemeClr val="bg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Project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90DDA-5B28-4CDD-921B-2223F77C0C78}" type="slidenum">
              <a:rPr lang="en-US" sz="1600" smtClean="0"/>
              <a:pPr/>
              <a:t>17</a:t>
            </a:fld>
            <a:endParaRPr lang="en-US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33" y="2698750"/>
            <a:ext cx="4879672" cy="3657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004" y="2698750"/>
            <a:ext cx="5486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05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90333" y="1149955"/>
            <a:ext cx="11383343" cy="549621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Planning as a starting point</a:t>
            </a:r>
          </a:p>
          <a:p>
            <a:pPr marL="1028700" lvl="1" indent="-342900"/>
            <a:r>
              <a:rPr lang="en-US" sz="2000" dirty="0" smtClean="0">
                <a:solidFill>
                  <a:srgbClr val="FFFFFF"/>
                </a:solidFill>
              </a:rPr>
              <a:t>ATP, SCAG Sustainable Communities, Caltrans Planning Grants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Scoring rubrics as a tool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Scalable projects</a:t>
            </a:r>
          </a:p>
          <a:p>
            <a:pPr marL="1028700" lvl="1" indent="-342900"/>
            <a:r>
              <a:rPr lang="en-US" sz="2000" dirty="0" smtClean="0">
                <a:solidFill>
                  <a:srgbClr val="FFFFFF"/>
                </a:solidFill>
              </a:rPr>
              <a:t>Statewide vs MPO scale projects</a:t>
            </a:r>
          </a:p>
          <a:p>
            <a:pPr marL="1028700" lvl="1" indent="-342900"/>
            <a:endParaRPr lang="en-US" sz="800" dirty="0">
              <a:solidFill>
                <a:srgbClr val="FFFFFF"/>
              </a:solidFill>
            </a:endParaRPr>
          </a:p>
          <a:p>
            <a:pPr marL="1028700" lvl="1" indent="-342900"/>
            <a:endParaRPr lang="en-US" sz="800" dirty="0" smtClean="0">
              <a:solidFill>
                <a:srgbClr val="FFFFF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Partnerships</a:t>
            </a:r>
          </a:p>
          <a:p>
            <a:pPr marL="1028700" lvl="1" indent="-342900"/>
            <a:r>
              <a:rPr lang="en-US" sz="2000" dirty="0" smtClean="0">
                <a:solidFill>
                  <a:srgbClr val="FFFFFF"/>
                </a:solidFill>
              </a:rPr>
              <a:t>Community-based Organizations</a:t>
            </a:r>
          </a:p>
          <a:p>
            <a:pPr marL="1028700" lvl="1" indent="-342900"/>
            <a:r>
              <a:rPr lang="en-US" sz="2000" dirty="0" smtClean="0">
                <a:solidFill>
                  <a:srgbClr val="FFFFFF"/>
                </a:solidFill>
              </a:rPr>
              <a:t>Adjacent cities or counties</a:t>
            </a:r>
          </a:p>
          <a:p>
            <a:pPr marL="1028700" lvl="1" indent="-342900"/>
            <a:endParaRPr lang="en-US" sz="800" dirty="0">
              <a:solidFill>
                <a:srgbClr val="FFFFFF"/>
              </a:solidFill>
            </a:endParaRPr>
          </a:p>
          <a:p>
            <a:pPr marL="1028700" lvl="1" indent="-342900"/>
            <a:endParaRPr lang="en-US" sz="800" dirty="0" smtClean="0">
              <a:solidFill>
                <a:srgbClr val="FFFFFF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Tell a story!</a:t>
            </a:r>
          </a:p>
          <a:p>
            <a:pPr marL="1028700" lvl="1" indent="-342900"/>
            <a:r>
              <a:rPr lang="en-US" sz="2000" dirty="0" smtClean="0">
                <a:solidFill>
                  <a:srgbClr val="FFFFFF"/>
                </a:solidFill>
              </a:rPr>
              <a:t>Remember your audience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sz="2000" dirty="0">
              <a:solidFill>
                <a:schemeClr val="bg1"/>
              </a:solidFill>
            </a:endParaRPr>
          </a:p>
          <a:p>
            <a:pPr marL="1028700" lvl="1" indent="-342900"/>
            <a:endParaRPr lang="en-US" sz="2000" dirty="0" smtClean="0">
              <a:solidFill>
                <a:schemeClr val="bg1"/>
              </a:solidFill>
            </a:endParaRPr>
          </a:p>
          <a:p>
            <a:pPr marL="1028700" lvl="1" indent="-342900"/>
            <a:endParaRPr lang="en-US" sz="2000" dirty="0" smtClean="0">
              <a:solidFill>
                <a:schemeClr val="bg1"/>
              </a:solidFill>
            </a:endParaRPr>
          </a:p>
          <a:p>
            <a:pPr marL="3314700" lvl="6" indent="-342900"/>
            <a:endParaRPr lang="en-US" sz="1000" dirty="0" smtClean="0">
              <a:solidFill>
                <a:schemeClr val="bg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Strategies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0290DDA-5B28-4CDD-921B-2223F77C0C78}" type="slidenum">
              <a:rPr lang="en-US" sz="1600" smtClean="0"/>
              <a:pPr/>
              <a:t>18</a:t>
            </a:fld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418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>
                <a:latin typeface="Franklin Gothic Medium" panose="020B0603020102020204" pitchFamily="34" charset="0"/>
              </a:rPr>
              <a:t>Thank You!</a:t>
            </a:r>
            <a:endParaRPr lang="en-US" dirty="0">
              <a:latin typeface="Franklin Gothic Medium" panose="020B0603020102020204" pitchFamily="34" charset="0"/>
            </a:endParaRP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847288" y="4843802"/>
            <a:ext cx="6719582" cy="310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Cory Wilkerson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4294967295"/>
          </p:nvPr>
        </p:nvSpPr>
        <p:spPr>
          <a:xfrm>
            <a:off x="847288" y="5194195"/>
            <a:ext cx="6719582" cy="310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w</a:t>
            </a:r>
            <a:r>
              <a:rPr lang="en-US" sz="1600" dirty="0" smtClean="0">
                <a:solidFill>
                  <a:schemeClr val="bg1"/>
                </a:solidFill>
              </a:rPr>
              <a:t>ilkerson@scag.ca.gov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847288" y="5533955"/>
            <a:ext cx="6719582" cy="310247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(213) 236-1992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88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SCAG Theme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46BFC2"/>
      </a:accent1>
      <a:accent2>
        <a:srgbClr val="C91783"/>
      </a:accent2>
      <a:accent3>
        <a:srgbClr val="F9A01B"/>
      </a:accent3>
      <a:accent4>
        <a:srgbClr val="F15A29"/>
      </a:accent4>
      <a:accent5>
        <a:srgbClr val="ADD136"/>
      </a:accent5>
      <a:accent6>
        <a:srgbClr val="7F506B"/>
      </a:accent6>
      <a:hlink>
        <a:srgbClr val="7F7F7F"/>
      </a:hlink>
      <a:folHlink>
        <a:srgbClr val="E7E6E6"/>
      </a:folHlink>
    </a:clrScheme>
    <a:fontScheme name="Custom 2">
      <a:majorFont>
        <a:latin typeface="Franklin Gothic Demi"/>
        <a:ea typeface=""/>
        <a:cs typeface=""/>
      </a:majorFont>
      <a:minorFont>
        <a:latin typeface="Merriweather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/>
      <a:lstStyle>
        <a:defPPr>
          <a:defRPr dirty="0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upporting_x0020_Documentation xmlns="fabed6f5-8750-4eea-b3a5-9e7eb90a93c5">
      <Url xsi:nil="true"/>
      <Description xsi:nil="true"/>
    </Supporting_x0020_Documentation>
    <Category xmlns="fabed6f5-8750-4eea-b3a5-9e7eb90a93c5">Presentation &amp; Letterhead Templates</Category>
    <Sub_x002d_Category xmlns="fabed6f5-8750-4eea-b3a5-9e7eb90a93c5" xsi:nil="true"/>
    <Notes0 xmlns="fabed6f5-8750-4eea-b3a5-9e7eb90a93c5" xsi:nil="true"/>
    <Title_x0020_Link xmlns="fabed6f5-8750-4eea-b3a5-9e7eb90a93c5">
      <Url xsi:nil="true"/>
      <Description xsi:nil="true"/>
    </Title_x0020_Link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C26828A55918458FC762B397759123" ma:contentTypeVersion="12" ma:contentTypeDescription="Create a new document." ma:contentTypeScope="" ma:versionID="41dad10df4ddb84ac7ec80236e803493">
  <xsd:schema xmlns:xsd="http://www.w3.org/2001/XMLSchema" xmlns:xs="http://www.w3.org/2001/XMLSchema" xmlns:p="http://schemas.microsoft.com/office/2006/metadata/properties" xmlns:ns2="fabed6f5-8750-4eea-b3a5-9e7eb90a93c5" xmlns:ns3="9897849a-1360-4dbd-82e7-408245be37ff" targetNamespace="http://schemas.microsoft.com/office/2006/metadata/properties" ma:root="true" ma:fieldsID="a34eb4d9d0992105138998758403854a" ns2:_="" ns3:_="">
    <xsd:import namespace="fabed6f5-8750-4eea-b3a5-9e7eb90a93c5"/>
    <xsd:import namespace="9897849a-1360-4dbd-82e7-408245be37ff"/>
    <xsd:element name="properties">
      <xsd:complexType>
        <xsd:sequence>
          <xsd:element name="documentManagement">
            <xsd:complexType>
              <xsd:all>
                <xsd:element ref="ns2:Category"/>
                <xsd:element ref="ns2:Notes0" minOccurs="0"/>
                <xsd:element ref="ns2:Supporting_x0020_Documentation" minOccurs="0"/>
                <xsd:element ref="ns2:Title_x0020_Link" minOccurs="0"/>
                <xsd:element ref="ns2:MediaServiceMetadata" minOccurs="0"/>
                <xsd:element ref="ns2:MediaServiceFastMetadata" minOccurs="0"/>
                <xsd:element ref="ns2:Sub_x002d_Category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bed6f5-8750-4eea-b3a5-9e7eb90a93c5" elementFormDefault="qualified">
    <xsd:import namespace="http://schemas.microsoft.com/office/2006/documentManagement/types"/>
    <xsd:import namespace="http://schemas.microsoft.com/office/infopath/2007/PartnerControls"/>
    <xsd:element name="Category" ma:index="8" ma:displayName="Category" ma:internalName="Category">
      <xsd:simpleType>
        <xsd:restriction base="dms:Text">
          <xsd:maxLength value="255"/>
        </xsd:restriction>
      </xsd:simpleType>
    </xsd:element>
    <xsd:element name="Notes0" ma:index="9" nillable="true" ma:displayName="Notes" ma:internalName="Notes0">
      <xsd:simpleType>
        <xsd:restriction base="dms:Note">
          <xsd:maxLength value="255"/>
        </xsd:restriction>
      </xsd:simpleType>
    </xsd:element>
    <xsd:element name="Supporting_x0020_Documentation" ma:index="10" nillable="true" ma:displayName="Supporting Documentation" ma:description="Add a hyperlink to any supporting documentation for this form.  For example: policies, procedures or instructions" ma:format="Hyperlink" ma:internalName="Supporting_x0020_Documentation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Title_x0020_Link" ma:index="11" nillable="true" ma:displayName="Title Link" ma:format="Hyperlink" ma:internalName="Title_x0020_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Sub_x002d_Category" ma:index="14" nillable="true" ma:displayName="Sub-Category" ma:internalName="Sub_x002d_Category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97849a-1360-4dbd-82e7-408245be37ff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593E0B-6306-4027-9BB2-2A8E7E9A6B1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AFFF96B-3358-4E23-857A-9C00A9CDB323}">
  <ds:schemaRefs>
    <ds:schemaRef ds:uri="http://purl.org/dc/terms/"/>
    <ds:schemaRef ds:uri="fabed6f5-8750-4eea-b3a5-9e7eb90a93c5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microsoft.com/office/2006/documentManagement/types"/>
    <ds:schemaRef ds:uri="9897849a-1360-4dbd-82e7-408245be37ff"/>
    <ds:schemaRef ds:uri="http://purl.org/dc/elements/1.1/"/>
    <ds:schemaRef ds:uri="http://www.w3.org/XML/1998/namespace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C3C28DFF-73E2-4DE1-9600-F911A85F3C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bed6f5-8750-4eea-b3a5-9e7eb90a93c5"/>
    <ds:schemaRef ds:uri="9897849a-1360-4dbd-82e7-408245be37f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14579</TotalTime>
  <Words>741</Words>
  <Application>Microsoft Office PowerPoint</Application>
  <PresentationFormat>Widescreen</PresentationFormat>
  <Paragraphs>279</Paragraphs>
  <Slides>19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Merriweather Sans</vt:lpstr>
      <vt:lpstr>Franklin Gothic Medium</vt:lpstr>
      <vt:lpstr>Franklin Gothic Heavy</vt:lpstr>
      <vt:lpstr>Franklin Gothic Demi</vt:lpstr>
      <vt:lpstr>Calibri</vt:lpstr>
      <vt:lpstr>Office Theme</vt:lpstr>
      <vt:lpstr>Active Transportation  Program – Cycle 5</vt:lpstr>
      <vt:lpstr>How I Spent My Summer Vacation - 2018</vt:lpstr>
      <vt:lpstr>Fruits Of My Labor</vt:lpstr>
      <vt:lpstr>Program Summary</vt:lpstr>
      <vt:lpstr>Funding Availability</vt:lpstr>
      <vt:lpstr>SCAG Region – Statewide Success</vt:lpstr>
      <vt:lpstr>SCAG Regional Program Funding Distribution</vt:lpstr>
      <vt:lpstr>Program Changes</vt:lpstr>
      <vt:lpstr>Program Changes</vt:lpstr>
      <vt:lpstr>Schedule/Next Steps**</vt:lpstr>
      <vt:lpstr>Location</vt:lpstr>
      <vt:lpstr>Planning Efforts</vt:lpstr>
      <vt:lpstr>Planning Efforts</vt:lpstr>
      <vt:lpstr>Planning Efforts</vt:lpstr>
      <vt:lpstr>Your Project</vt:lpstr>
      <vt:lpstr>Your Project</vt:lpstr>
      <vt:lpstr>Your Project</vt:lpstr>
      <vt:lpstr>Application Strategies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SCAG Graphics</dc:creator>
  <cp:keywords>SCAG Connect SoCal</cp:keywords>
  <cp:lastModifiedBy>Chen Patricia</cp:lastModifiedBy>
  <cp:revision>260</cp:revision>
  <dcterms:created xsi:type="dcterms:W3CDTF">2018-02-08T20:20:35Z</dcterms:created>
  <dcterms:modified xsi:type="dcterms:W3CDTF">2020-04-20T15:31:41Z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0x01010034C26828A55918458FC762B397759123</vt:lpwstr>
  </property>
</Properties>
</file>