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2" r:id="rId1"/>
  </p:sldMasterIdLst>
  <p:notesMasterIdLst>
    <p:notesMasterId r:id="rId39"/>
  </p:notesMasterIdLst>
  <p:handoutMasterIdLst>
    <p:handoutMasterId r:id="rId40"/>
  </p:handoutMasterIdLst>
  <p:sldIdLst>
    <p:sldId id="317" r:id="rId2"/>
    <p:sldId id="318" r:id="rId3"/>
    <p:sldId id="319" r:id="rId4"/>
    <p:sldId id="320" r:id="rId5"/>
    <p:sldId id="321" r:id="rId6"/>
    <p:sldId id="322" r:id="rId7"/>
    <p:sldId id="330" r:id="rId8"/>
    <p:sldId id="298" r:id="rId9"/>
    <p:sldId id="289" r:id="rId10"/>
    <p:sldId id="290" r:id="rId11"/>
    <p:sldId id="323" r:id="rId12"/>
    <p:sldId id="324" r:id="rId13"/>
    <p:sldId id="325" r:id="rId14"/>
    <p:sldId id="326" r:id="rId15"/>
    <p:sldId id="30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299" r:id="rId26"/>
    <p:sldId id="309" r:id="rId27"/>
    <p:sldId id="304" r:id="rId28"/>
    <p:sldId id="328" r:id="rId29"/>
    <p:sldId id="314" r:id="rId30"/>
    <p:sldId id="311" r:id="rId31"/>
    <p:sldId id="313" r:id="rId32"/>
    <p:sldId id="303" r:id="rId33"/>
    <p:sldId id="329" r:id="rId34"/>
    <p:sldId id="305" r:id="rId35"/>
    <p:sldId id="307" r:id="rId36"/>
    <p:sldId id="306" r:id="rId37"/>
    <p:sldId id="308" r:id="rId38"/>
  </p:sldIdLst>
  <p:sldSz cx="9144000" cy="5143500" type="screen16x9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tting Started - READ ME FIRST (then OK to delete)" id="{CA1A765F-C000-2843-BF3D-8414AB062816}">
          <p14:sldIdLst>
            <p14:sldId id="317"/>
            <p14:sldId id="318"/>
            <p14:sldId id="319"/>
            <p14:sldId id="320"/>
            <p14:sldId id="321"/>
            <p14:sldId id="322"/>
          </p14:sldIdLst>
        </p14:section>
        <p14:section name="Your Presentation Template" id="{CFF9DA66-96A7-EA4C-A673-C39DC7EF53DB}">
          <p14:sldIdLst>
            <p14:sldId id="330"/>
            <p14:sldId id="298"/>
            <p14:sldId id="289"/>
            <p14:sldId id="290"/>
            <p14:sldId id="323"/>
            <p14:sldId id="324"/>
            <p14:sldId id="325"/>
            <p14:sldId id="326"/>
            <p14:sldId id="30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299"/>
            <p14:sldId id="309"/>
            <p14:sldId id="304"/>
            <p14:sldId id="328"/>
            <p14:sldId id="314"/>
            <p14:sldId id="311"/>
            <p14:sldId id="313"/>
            <p14:sldId id="303"/>
            <p14:sldId id="329"/>
            <p14:sldId id="305"/>
            <p14:sldId id="307"/>
            <p14:sldId id="306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n, Melissa" initials="RM" lastIdx="2" clrIdx="0"/>
  <p:cmAuthor id="2" name="Lejeune, Michael" initials="LM" lastIdx="1" clrIdx="1"/>
  <p:cmAuthor id="3" name="Lejeune, Michael" initials="LM [2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/>
    <p:restoredTop sz="88973"/>
  </p:normalViewPr>
  <p:slideViewPr>
    <p:cSldViewPr snapToGrid="0" snapToObjects="1">
      <p:cViewPr varScale="1">
        <p:scale>
          <a:sx n="144" d="100"/>
          <a:sy n="144" d="100"/>
        </p:scale>
        <p:origin x="147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notesViewPr>
    <p:cSldViewPr snapToGrid="0" snapToObjects="1" showGuides="1">
      <p:cViewPr varScale="1">
        <p:scale>
          <a:sx n="163" d="100"/>
          <a:sy n="163" d="100"/>
        </p:scale>
        <p:origin x="2160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697CE-E989-604D-844A-A5097C60CECD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9C84F-DEF7-CC49-9DE8-C756C5A58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07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61A01-327F-FB49-8F83-5642A791E663}" type="datetimeFigureOut">
              <a:rPr lang="en-US" smtClean="0"/>
              <a:t>11/26/24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99CD2-19A0-6F48-895C-C7AB61D79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8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</a:t>
            </a:r>
            <a:r>
              <a:rPr lang="en-US" dirty="0"/>
              <a:t> ”getting started” slides are hidden and won’t appear when presenting.</a:t>
            </a:r>
            <a:br>
              <a:rPr lang="en-US" dirty="0"/>
            </a:br>
            <a:r>
              <a:rPr lang="en-US" dirty="0"/>
              <a:t>Be sure to read these slides and then you may delete.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70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Please use this slide if you’re presenting the PowerPoint virtually. </a:t>
            </a:r>
            <a:br>
              <a:rPr lang="en-US" dirty="0"/>
            </a:br>
            <a:r>
              <a:rPr lang="en-US" dirty="0"/>
              <a:t>Delete ”we will begin in a few moments” if sending via email or presenting in-person.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67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Housekeeping slide,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09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Interpretation slide,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27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Code of Conduct slide, please duplicate slide as needed.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8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Here are different layouts for the number of presenters you have.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88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Here are different layouts for the number of presenters you have.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5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Here are different layouts for the number of presenters you have.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07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need to keep the presentation short, you can use option 1 for the ”short-form” option.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91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second sentence, choose one of the project categories. For the third sentence, add a concise and simple description of your project's goal.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33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Use option 2 if possible; our preference is for this “long-form” option that breaks up the content on three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34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do not edit the text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93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do not edit the text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23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42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79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3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 of the next four slides with the four project categories. Choose the version with the heading that describes the category your project works toward the most; if your project is included in the LRTP, please use the category consistent with the chapter where it appears.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editable italic text, make the relevant subcategory text for your project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bold italic and black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Please use this treatment on only one subcategory; if your project contributes to other project categories, please speak to those in your presentation on this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76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22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Project Schedule slide.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45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Project Schedule slide. Please duplicate slide as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4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There is no master layout for this Contact slide. Please duplicate slide as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6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142EB8-0B6C-D948-80F4-80EB294D43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807185" y="2247433"/>
            <a:ext cx="5516245" cy="298543"/>
          </a:xfrm>
        </p:spPr>
        <p:txBody>
          <a:bodyPr/>
          <a:lstStyle>
            <a:lvl1pPr marL="0" indent="0">
              <a:buNone/>
              <a:defRPr sz="1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 will begin in a few moments.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CCF5424-86DD-8D4D-99BD-3292348A17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13412" y="3900208"/>
            <a:ext cx="4374776" cy="600074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798512" indent="0">
              <a:buNone/>
              <a:defRPr/>
            </a:lvl3pPr>
            <a:lvl4pPr marL="1260475" indent="0">
              <a:buNone/>
              <a:defRPr/>
            </a:lvl4pPr>
            <a:lvl5pPr marL="1712913" indent="0">
              <a:buNone/>
              <a:defRPr/>
            </a:lvl5pPr>
          </a:lstStyle>
          <a:p>
            <a:pPr lvl="0"/>
            <a:r>
              <a:rPr lang="en-US" dirty="0"/>
              <a:t>Title of presentation 16pt Calibri</a:t>
            </a:r>
          </a:p>
          <a:p>
            <a:pPr lvl="0"/>
            <a:r>
              <a:rPr lang="en-US" dirty="0"/>
              <a:t>Month 2021</a:t>
            </a:r>
          </a:p>
        </p:txBody>
      </p:sp>
    </p:spTree>
    <p:extLst>
      <p:ext uri="{BB962C8B-B14F-4D97-AF65-F5344CB8AC3E}">
        <p14:creationId xmlns:p14="http://schemas.microsoft.com/office/powerpoint/2010/main" val="380274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CA2ACB2-3B88-2B4D-BCE3-53A3D7F8F5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3320" y="4627659"/>
            <a:ext cx="5029200" cy="301141"/>
          </a:xfrm>
        </p:spPr>
        <p:txBody>
          <a:bodyPr>
            <a:noAutofit/>
          </a:bodyPr>
          <a:lstStyle>
            <a:lvl1pPr marL="0" indent="0">
              <a:buNone/>
              <a:defRPr sz="1500" b="1" cap="sm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project 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3EA6183-B0FE-A141-9022-C3A414FA9E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3320" y="3753016"/>
            <a:ext cx="5029200" cy="786384"/>
          </a:xfrm>
        </p:spPr>
        <p:txBody>
          <a:bodyPr wrap="square" tIns="0" rIns="0" bIns="0" anchor="ctr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2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We’re asking you to update this writeable headline.</a:t>
            </a:r>
          </a:p>
        </p:txBody>
      </p:sp>
    </p:spTree>
    <p:extLst>
      <p:ext uri="{BB962C8B-B14F-4D97-AF65-F5344CB8AC3E}">
        <p14:creationId xmlns:p14="http://schemas.microsoft.com/office/powerpoint/2010/main" val="1081159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9501" y="1020537"/>
            <a:ext cx="3308542" cy="274857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501" y="3916373"/>
            <a:ext cx="3308542" cy="8703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4370AB1-2439-4640-B85B-2B300B530E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37100" y="1020537"/>
            <a:ext cx="3308542" cy="274857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B1CF21B-4E30-7541-B595-6FBE39665E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37100" y="3916373"/>
            <a:ext cx="3308542" cy="8703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243075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9798" y="1020537"/>
            <a:ext cx="2755502" cy="2397919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9798" y="3570685"/>
            <a:ext cx="2755502" cy="8703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4370AB1-2439-4640-B85B-2B300B530E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19848" y="1020537"/>
            <a:ext cx="2755502" cy="2397919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B1CF21B-4E30-7541-B595-6FBE39665E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19848" y="3570685"/>
            <a:ext cx="2755502" cy="8703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0F8A731-F76A-0547-95A4-FA41C674AB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9898" y="1025809"/>
            <a:ext cx="2755502" cy="2397919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A9644554-27FE-2A4C-8B55-E72EED788E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9899" y="3575957"/>
            <a:ext cx="2755501" cy="87034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85907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41" y="1020537"/>
            <a:ext cx="1896332" cy="1896332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9541" y="3067736"/>
            <a:ext cx="1896333" cy="71777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100"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7AB5AA5-777C-644B-B8AE-9E4F10C6FC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68595" y="1020536"/>
            <a:ext cx="1896332" cy="1896332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5C9EABA-D7DC-5648-9DD9-CD68640622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8594" y="3067735"/>
            <a:ext cx="1896333" cy="71777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100"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93E5FB-2E19-8E44-B951-C70F5912D6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37649" y="1020536"/>
            <a:ext cx="1896332" cy="1896332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EFD4C23-7562-8645-8866-70F60E05F3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7648" y="3067735"/>
            <a:ext cx="1896333" cy="71777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100"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583194CF-E604-5E4E-8567-A631C802B6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06704" y="1020536"/>
            <a:ext cx="1896332" cy="1896332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218CCFB-4312-1944-9E8D-5C671D7B21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06702" y="3067735"/>
            <a:ext cx="1896333" cy="71777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100" b="0"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 dirty="0"/>
              <a:t>Name</a:t>
            </a:r>
          </a:p>
          <a:p>
            <a:pPr>
              <a:spcBef>
                <a:spcPts val="0"/>
              </a:spcBef>
            </a:pPr>
            <a:r>
              <a:rPr lang="en-US" i="1" dirty="0"/>
              <a:t>Title</a:t>
            </a:r>
          </a:p>
          <a:p>
            <a:pPr>
              <a:spcBef>
                <a:spcPts val="0"/>
              </a:spcBef>
            </a:pPr>
            <a:r>
              <a:rPr lang="en-US" i="1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114896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9958"/>
            <a:ext cx="7886328" cy="5142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8664358" cy="3568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1pPr>
            <a:lvl2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2pPr>
            <a:lvl3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3pPr>
            <a:lvl4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4pPr>
            <a:lvl5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482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2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061" y="109958"/>
            <a:ext cx="7877967" cy="514203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8676884" cy="3568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1pPr>
            <a:lvl2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2pPr>
            <a:lvl3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3pPr>
            <a:lvl4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4pPr>
            <a:lvl5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16258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8167"/>
            <a:ext cx="8664358" cy="356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100"/>
              </a:lnSpc>
              <a:spcAft>
                <a:spcPts val="900"/>
              </a:spcAft>
              <a:defRPr sz="1800"/>
            </a:lvl1pPr>
            <a:lvl2pPr>
              <a:lnSpc>
                <a:spcPts val="2100"/>
              </a:lnSpc>
              <a:spcAft>
                <a:spcPts val="900"/>
              </a:spcAft>
              <a:defRPr sz="1800"/>
            </a:lvl2pPr>
            <a:lvl3pPr>
              <a:lnSpc>
                <a:spcPts val="2100"/>
              </a:lnSpc>
              <a:spcAft>
                <a:spcPts val="900"/>
              </a:spcAft>
              <a:defRPr sz="1800"/>
            </a:lvl3pPr>
            <a:lvl4pPr>
              <a:lnSpc>
                <a:spcPts val="2100"/>
              </a:lnSpc>
              <a:spcAft>
                <a:spcPts val="900"/>
              </a:spcAft>
              <a:defRPr sz="1800"/>
            </a:lvl4pPr>
            <a:lvl5pPr>
              <a:lnSpc>
                <a:spcPts val="2100"/>
              </a:lnSpc>
              <a:spcAft>
                <a:spcPts val="900"/>
              </a:spcAft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5436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8167"/>
            <a:ext cx="8664358" cy="3563912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1pPr>
            <a:lvl2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2pPr>
            <a:lvl3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3pPr>
            <a:lvl4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4pPr>
            <a:lvl5pPr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803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20B54F-5837-DA42-9506-C1938EE7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8167"/>
            <a:ext cx="4114800" cy="356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2641" indent="-172641">
              <a:spcAft>
                <a:spcPts val="300"/>
              </a:spcAft>
              <a:buFont typeface="+mj-lt"/>
              <a:buAutoNum type="arabicPeriod"/>
              <a:tabLst/>
              <a:defRPr/>
            </a:lvl1pPr>
            <a:lvl2pPr marL="519113" indent="-173831">
              <a:spcAft>
                <a:spcPts val="300"/>
              </a:spcAft>
              <a:buSzPct val="90000"/>
              <a:buFont typeface="System Font Regular"/>
              <a:buChar char="&gt;"/>
              <a:tabLst/>
              <a:defRPr/>
            </a:lvl2pPr>
            <a:lvl3pPr marL="771525" indent="-172641">
              <a:spcAft>
                <a:spcPts val="300"/>
              </a:spcAft>
              <a:buFont typeface="Arial" panose="020B0604020202020204" pitchFamily="34" charset="0"/>
              <a:buChar char="•"/>
              <a:tabLst/>
              <a:defRPr/>
            </a:lvl3pPr>
            <a:lvl4pPr marL="1117997" indent="-172641">
              <a:spcAft>
                <a:spcPts val="300"/>
              </a:spcAft>
              <a:buSzPct val="100000"/>
              <a:buFont typeface="System Font Regular"/>
              <a:buChar char="-"/>
              <a:tabLst/>
              <a:defRPr/>
            </a:lvl4pPr>
            <a:lvl5pPr marL="1458516" indent="-173831"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AB91B1-BBCE-7643-8B6C-E7F2FBB5400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13701" y="885847"/>
            <a:ext cx="4114800" cy="356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2641" indent="-172641">
              <a:spcAft>
                <a:spcPts val="300"/>
              </a:spcAft>
              <a:buFont typeface="+mj-lt"/>
              <a:buAutoNum type="arabicPeriod"/>
              <a:tabLst/>
              <a:defRPr/>
            </a:lvl1pPr>
            <a:lvl2pPr marL="519113" indent="-173831">
              <a:spcAft>
                <a:spcPts val="300"/>
              </a:spcAft>
              <a:buSzPct val="90000"/>
              <a:buFont typeface="System Font Regular"/>
              <a:buChar char="&gt;"/>
              <a:tabLst/>
              <a:defRPr/>
            </a:lvl2pPr>
            <a:lvl3pPr marL="771525" indent="-172641">
              <a:spcAft>
                <a:spcPts val="300"/>
              </a:spcAft>
              <a:buFont typeface="Arial" panose="020B0604020202020204" pitchFamily="34" charset="0"/>
              <a:buChar char="•"/>
              <a:tabLst/>
              <a:defRPr/>
            </a:lvl3pPr>
            <a:lvl4pPr marL="1117997" indent="-172641">
              <a:spcAft>
                <a:spcPts val="300"/>
              </a:spcAft>
              <a:buSzPct val="100000"/>
              <a:buFont typeface="System Font Regular"/>
              <a:buChar char="-"/>
              <a:tabLst/>
              <a:defRPr/>
            </a:lvl4pPr>
            <a:lvl5pPr marL="1458516" indent="-173831"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2115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17911" y="888167"/>
            <a:ext cx="4115649" cy="358620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8167"/>
            <a:ext cx="4108452" cy="356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Aft>
                <a:spcPts val="300"/>
              </a:spcAft>
              <a:defRPr/>
            </a:lvl1pPr>
            <a:lvl2pPr>
              <a:spcAft>
                <a:spcPts val="300"/>
              </a:spcAft>
              <a:defRPr/>
            </a:lvl2pPr>
            <a:lvl3pPr>
              <a:spcAft>
                <a:spcPts val="300"/>
              </a:spcAft>
              <a:defRPr/>
            </a:lvl3pPr>
            <a:lvl4pPr>
              <a:spcAft>
                <a:spcPts val="300"/>
              </a:spcAft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88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16697" y="888167"/>
            <a:ext cx="5616864" cy="358620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8167"/>
            <a:ext cx="2580013" cy="356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Aft>
                <a:spcPts val="300"/>
              </a:spcAft>
              <a:defRPr/>
            </a:lvl1pPr>
            <a:lvl2pPr>
              <a:spcAft>
                <a:spcPts val="300"/>
              </a:spcAft>
              <a:defRPr/>
            </a:lvl2pPr>
            <a:lvl3pPr>
              <a:spcAft>
                <a:spcPts val="300"/>
              </a:spcAft>
              <a:defRPr/>
            </a:lvl3pPr>
            <a:lvl4pPr>
              <a:spcAft>
                <a:spcPts val="300"/>
              </a:spcAft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1655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6700" y="888167"/>
            <a:ext cx="8689410" cy="3586202"/>
          </a:xfrm>
          <a:solidFill>
            <a:schemeClr val="bg2"/>
          </a:solidFill>
        </p:spPr>
        <p:txBody>
          <a:bodyPr/>
          <a:lstStyle>
            <a:lvl1pPr marL="214313" indent="-214313">
              <a:buFont typeface="System Font Regular"/>
              <a:buChar char="&gt;"/>
              <a:defRPr/>
            </a:lvl1pPr>
          </a:lstStyle>
          <a:p>
            <a:r>
              <a:rPr lang="en-US" dirty="0"/>
              <a:t>Don’t be afraid to add a great photo - and then speak to your points. </a:t>
            </a:r>
            <a:br>
              <a:rPr lang="en-US" dirty="0"/>
            </a:br>
            <a:r>
              <a:rPr lang="en-US" dirty="0"/>
              <a:t>Click icon to add your photo.</a:t>
            </a:r>
          </a:p>
        </p:txBody>
      </p:sp>
    </p:spTree>
    <p:extLst>
      <p:ext uri="{BB962C8B-B14F-4D97-AF65-F5344CB8AC3E}">
        <p14:creationId xmlns:p14="http://schemas.microsoft.com/office/powerpoint/2010/main" val="117332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11446"/>
            <a:ext cx="2057400" cy="273844"/>
          </a:xfrm>
        </p:spPr>
        <p:txBody>
          <a:bodyPr/>
          <a:lstStyle>
            <a:lvl1pPr>
              <a:defRPr sz="750" baseline="0">
                <a:solidFill>
                  <a:srgbClr val="929292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80427A-3A0C-7445-8125-8830D30A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3980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11446"/>
            <a:ext cx="2057400" cy="273844"/>
          </a:xfrm>
        </p:spPr>
        <p:txBody>
          <a:bodyPr/>
          <a:lstStyle>
            <a:lvl1pPr>
              <a:defRPr sz="75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78992"/>
            <a:ext cx="7924800" cy="28620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6095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711446"/>
            <a:ext cx="2057400" cy="273844"/>
          </a:xfrm>
        </p:spPr>
        <p:txBody>
          <a:bodyPr/>
          <a:lstStyle>
            <a:lvl1pPr>
              <a:defRPr sz="75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04288"/>
            <a:ext cx="7924800" cy="1234440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4AD90D-278A-8349-8764-92E27AF99F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618488"/>
            <a:ext cx="7924800" cy="576072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Divider Title (Poll #, Phase, etc.) or delete</a:t>
            </a:r>
          </a:p>
        </p:txBody>
      </p:sp>
    </p:spTree>
    <p:extLst>
      <p:ext uri="{BB962C8B-B14F-4D97-AF65-F5344CB8AC3E}">
        <p14:creationId xmlns:p14="http://schemas.microsoft.com/office/powerpoint/2010/main" val="370245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6700" y="109958"/>
            <a:ext cx="7781776" cy="514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700" y="883528"/>
            <a:ext cx="8651832" cy="356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4711446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4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2641" indent="-172641" algn="l" defTabSz="685800" rtl="0" eaLnBrk="1" latinLnBrk="0" hangingPunct="1">
        <a:lnSpc>
          <a:spcPts val="2000"/>
        </a:lnSpc>
        <a:spcBef>
          <a:spcPts val="75"/>
        </a:spcBef>
        <a:spcAft>
          <a:spcPts val="300"/>
        </a:spcAft>
        <a:buSzPct val="90000"/>
        <a:buFont typeface="System Font Regular"/>
        <a:buChar char="&gt;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176213" algn="l" defTabSz="685800" rtl="0" eaLnBrk="1" latinLnBrk="0" hangingPunct="1">
        <a:lnSpc>
          <a:spcPts val="2000"/>
        </a:lnSpc>
        <a:spcBef>
          <a:spcPts val="75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72641" algn="l" defTabSz="685800" rtl="0" eaLnBrk="1" latinLnBrk="0" hangingPunct="1">
        <a:lnSpc>
          <a:spcPts val="2000"/>
        </a:lnSpc>
        <a:spcBef>
          <a:spcPts val="75"/>
        </a:spcBef>
        <a:spcAft>
          <a:spcPts val="300"/>
        </a:spcAft>
        <a:buFont typeface="System Font Regular"/>
        <a:buChar char="-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17997" indent="-172641" algn="l" defTabSz="685800" rtl="0" eaLnBrk="1" latinLnBrk="0" hangingPunct="1">
        <a:lnSpc>
          <a:spcPts val="2000"/>
        </a:lnSpc>
        <a:spcBef>
          <a:spcPts val="75"/>
        </a:spcBef>
        <a:spcAft>
          <a:spcPts val="300"/>
        </a:spcAft>
        <a:buSzPct val="60000"/>
        <a:buFont typeface="Courier New" panose="02070309020205020404" pitchFamily="49" charset="0"/>
        <a:buChar char="o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8516" indent="-173831" algn="l" defTabSz="685800" rtl="0" eaLnBrk="1" latinLnBrk="0" hangingPunct="1">
        <a:lnSpc>
          <a:spcPts val="2000"/>
        </a:lnSpc>
        <a:spcBef>
          <a:spcPts val="75"/>
        </a:spcBef>
        <a:spcAft>
          <a:spcPts val="300"/>
        </a:spcAft>
        <a:buSzPct val="70000"/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5640" userDrawn="1">
          <p15:clr>
            <a:srgbClr val="F26B43"/>
          </p15:clr>
        </p15:guide>
        <p15:guide id="3" orient="horz" pos="2820" userDrawn="1">
          <p15:clr>
            <a:srgbClr val="F26B43"/>
          </p15:clr>
        </p15:guide>
        <p15:guide id="4" orient="horz" pos="540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pos="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.dropbox.com/doc/Metro-Projects-in-Planning-and-Construction-Graphic-Toolkit-Guidelines--BCofCAOLAwhuzyCdHYMongr7Ag-BvQTG7sJpz4el3MRXKsdO" TargetMode="External"/><Relationship Id="rId2" Type="http://schemas.openxmlformats.org/officeDocument/2006/relationships/hyperlink" Target="https://brand.metro.net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07EDB-1EA9-7141-99E5-5A555F4A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3C0F2A-0822-5F41-A2EC-D078F830C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Started: Creating a Great Deck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72C71-87D2-F34C-B3CF-952C435FC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Read me first (then ok to delete)</a:t>
            </a:r>
          </a:p>
        </p:txBody>
      </p:sp>
    </p:spTree>
    <p:extLst>
      <p:ext uri="{BB962C8B-B14F-4D97-AF65-F5344CB8AC3E}">
        <p14:creationId xmlns:p14="http://schemas.microsoft.com/office/powerpoint/2010/main" val="204553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4854C-F9C2-0444-BEDF-CE010896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great story needs a great deck.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3CB855-6840-D541-AA5A-8A9B88A1CB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CF571-15A3-2245-BD92-9F4DBA9C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7026198" cy="35685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room is full. Your tech is ready. The lights go down.</a:t>
            </a:r>
            <a:br>
              <a:rPr lang="en-US" dirty="0"/>
            </a:br>
            <a:r>
              <a:rPr lang="en-US" dirty="0"/>
              <a:t>And it’s you… and this presentation deck. You’re on.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From here on in, you’ll use this deck to tell the story of this project or program. And though you may sweat every slide, you have a yet more important job to do: leave your audience with one clear thought or motivation when you hit your last slide. </a:t>
            </a:r>
            <a:r>
              <a:rPr lang="en-US" b="1" dirty="0"/>
              <a:t>We call that the “lights up” moment.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There are easy things we can do to build a great slide deck. But before Slide One, take a step back and consider the following tips.</a:t>
            </a:r>
          </a:p>
        </p:txBody>
      </p:sp>
    </p:spTree>
    <p:extLst>
      <p:ext uri="{BB962C8B-B14F-4D97-AF65-F5344CB8AC3E}">
        <p14:creationId xmlns:p14="http://schemas.microsoft.com/office/powerpoint/2010/main" val="325205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8E452-4E83-1741-9DB2-B9E9B042F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your content.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F3AEFE-4EFA-C24D-BDF2-8F75CD1983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FBEB58-C0F6-3E41-9D48-449B7A3D5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indent="-457189">
              <a:buFont typeface="+mj-lt"/>
              <a:buAutoNum type="arabicPeriod"/>
            </a:pPr>
            <a:r>
              <a:rPr lang="en-US" dirty="0"/>
              <a:t>Determine the goal(s) of your presentation</a:t>
            </a:r>
          </a:p>
          <a:p>
            <a:pPr marL="457189" indent="-457189">
              <a:buFont typeface="+mj-lt"/>
              <a:buAutoNum type="arabicPeriod"/>
            </a:pPr>
            <a:r>
              <a:rPr lang="en-US" dirty="0"/>
              <a:t>Consider and personify your audience</a:t>
            </a:r>
          </a:p>
          <a:p>
            <a:pPr marL="457189" indent="-457189">
              <a:buFont typeface="+mj-lt"/>
              <a:buAutoNum type="arabicPeriod"/>
            </a:pPr>
            <a:r>
              <a:rPr lang="en-US" dirty="0"/>
              <a:t>Craft an outline</a:t>
            </a:r>
          </a:p>
          <a:p>
            <a:pPr marL="457189" indent="-457189">
              <a:buFont typeface="+mj-lt"/>
              <a:buAutoNum type="arabicPeriod"/>
            </a:pPr>
            <a:r>
              <a:rPr lang="en-US" dirty="0"/>
              <a:t>Structure information into sections</a:t>
            </a:r>
          </a:p>
          <a:p>
            <a:pPr marL="457189" indent="-457189">
              <a:buFont typeface="+mj-lt"/>
              <a:buAutoNum type="arabicPeriod"/>
            </a:pPr>
            <a:r>
              <a:rPr lang="en-US" dirty="0"/>
              <a:t>Limit number of slides – on average, create 20-30 slides, or one slide per minute</a:t>
            </a:r>
          </a:p>
          <a:p>
            <a:pPr marL="457189" indent="-457189">
              <a:buFont typeface="+mj-lt"/>
              <a:buAutoNum type="arabicPeriod"/>
            </a:pPr>
            <a:r>
              <a:rPr lang="en-US" dirty="0"/>
              <a:t>Treat slides like mini-billboards and avoid:</a:t>
            </a:r>
          </a:p>
          <a:p>
            <a:pPr lvl="1">
              <a:buSzPct val="90000"/>
              <a:buFont typeface="System Font Regular"/>
              <a:buChar char="&gt;"/>
            </a:pPr>
            <a:r>
              <a:rPr lang="en-US" dirty="0"/>
              <a:t>Too many words per line</a:t>
            </a:r>
          </a:p>
          <a:p>
            <a:pPr lvl="1">
              <a:buSzPct val="90000"/>
              <a:buFont typeface="System Font Regular"/>
              <a:buChar char="&gt;"/>
            </a:pPr>
            <a:r>
              <a:rPr lang="en-US" dirty="0"/>
              <a:t>Too many bullets per slide (5-6 max)</a:t>
            </a:r>
          </a:p>
          <a:p>
            <a:pPr lvl="1">
              <a:buSzPct val="90000"/>
              <a:buFont typeface="System Font Regular"/>
              <a:buChar char="&gt;"/>
            </a:pPr>
            <a:r>
              <a:rPr lang="en-US" dirty="0"/>
              <a:t>Too many text-heavy slides without imagery</a:t>
            </a:r>
          </a:p>
        </p:txBody>
      </p:sp>
    </p:spTree>
    <p:extLst>
      <p:ext uri="{BB962C8B-B14F-4D97-AF65-F5344CB8AC3E}">
        <p14:creationId xmlns:p14="http://schemas.microsoft.com/office/powerpoint/2010/main" val="2372466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BD3D-F100-0140-AC1B-14DAFC22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Metro’s brand guidelines.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457793-E44B-3246-9093-E62D44E307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CA18E-564D-AE4F-9844-6E0D5DD8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i="1" dirty="0"/>
              <a:t>To open links: right click on link &gt; Hyperlink &gt; Open Hyperlink</a:t>
            </a:r>
            <a:br>
              <a:rPr lang="en-US" sz="1400" i="1" dirty="0"/>
            </a:br>
            <a:br>
              <a:rPr lang="en-US" sz="1400" i="1" dirty="0"/>
            </a:br>
            <a:r>
              <a:rPr lang="en-US" sz="1800" dirty="0"/>
              <a:t>All Metro presentations (regardless of subject matter) must adhere </a:t>
            </a:r>
            <a:br>
              <a:rPr lang="en-US" sz="1800" dirty="0"/>
            </a:br>
            <a:r>
              <a:rPr lang="en-US" sz="1800" dirty="0"/>
              <a:t>to Metro’s Brand Guidelines:</a:t>
            </a:r>
          </a:p>
          <a:p>
            <a:r>
              <a:rPr lang="en-US" sz="1800" b="1" dirty="0"/>
              <a:t>Metro’s Brand guidelines </a:t>
            </a:r>
            <a:r>
              <a:rPr lang="en-US" sz="1800" b="1" dirty="0">
                <a:hlinkClick r:id="rId2"/>
              </a:rPr>
              <a:t>here</a:t>
            </a:r>
            <a:r>
              <a:rPr lang="en-US" sz="1800" b="1" dirty="0"/>
              <a:t>.</a:t>
            </a:r>
          </a:p>
          <a:p>
            <a:r>
              <a:rPr lang="en-US" sz="1800" b="1" dirty="0"/>
              <a:t>Metro Projects in Planning and Construction – Graphic Toolkit Guidelines </a:t>
            </a:r>
            <a:r>
              <a:rPr lang="en-US" sz="1800" b="1" dirty="0">
                <a:hlinkClick r:id="rId3"/>
              </a:rPr>
              <a:t>here</a:t>
            </a:r>
            <a:r>
              <a:rPr lang="en-US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6235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E503-D264-B544-B3DA-25997A75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Metro’s brand guidelines. </a:t>
            </a:r>
            <a:r>
              <a:rPr lang="en-US" sz="1600" b="0" i="1" dirty="0"/>
              <a:t>continued</a:t>
            </a: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0529F1-A865-004E-9190-BC83BE4327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A3FEF-D67A-F646-AE1A-2449EE577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Fonts</a:t>
            </a:r>
          </a:p>
          <a:p>
            <a:r>
              <a:rPr lang="en-US" dirty="0"/>
              <a:t>Use Calibri for PowerPoint</a:t>
            </a:r>
          </a:p>
          <a:p>
            <a:r>
              <a:rPr lang="en-US" dirty="0"/>
              <a:t>Stick to a few styles like regular, bold and italic</a:t>
            </a:r>
          </a:p>
          <a:p>
            <a:r>
              <a:rPr lang="en-US" dirty="0"/>
              <a:t>Keep consistent font sizes throughout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Layout</a:t>
            </a:r>
          </a:p>
          <a:p>
            <a:r>
              <a:rPr lang="en-US" dirty="0"/>
              <a:t>Use divider pages to transition between sections</a:t>
            </a:r>
          </a:p>
          <a:p>
            <a:r>
              <a:rPr lang="en-US" dirty="0"/>
              <a:t>Don’t be afraid of “white space” – this helps focus audience on key points</a:t>
            </a:r>
          </a:p>
          <a:p>
            <a:r>
              <a:rPr lang="en-US" dirty="0"/>
              <a:t>Use page templates and</a:t>
            </a:r>
            <a:br>
              <a:rPr lang="en-US" dirty="0"/>
            </a:br>
            <a:r>
              <a:rPr lang="en-US" dirty="0"/>
              <a:t>respect margins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Color</a:t>
            </a:r>
          </a:p>
          <a:p>
            <a:r>
              <a:rPr lang="en-US" dirty="0"/>
              <a:t>Keep body text in black or gray</a:t>
            </a:r>
          </a:p>
          <a:p>
            <a:r>
              <a:rPr lang="en-US" dirty="0"/>
              <a:t>Use the theme colors that Metro Marketing sets up in your Project PowerPoint template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Imagery</a:t>
            </a:r>
          </a:p>
          <a:p>
            <a:r>
              <a:rPr lang="en-US" dirty="0"/>
              <a:t>Use brand- and resolution- appropriate imagery to support your points</a:t>
            </a:r>
          </a:p>
          <a:p>
            <a:r>
              <a:rPr lang="en-US" dirty="0"/>
              <a:t>Work with Metro Marketing</a:t>
            </a:r>
            <a:br>
              <a:rPr lang="en-US" dirty="0"/>
            </a:br>
            <a:r>
              <a:rPr lang="en-US" dirty="0"/>
              <a:t>if you need assistance 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Language</a:t>
            </a:r>
          </a:p>
          <a:p>
            <a:r>
              <a:rPr lang="en-US" dirty="0"/>
              <a:t>Keep it simple and friendly</a:t>
            </a:r>
          </a:p>
          <a:p>
            <a:r>
              <a:rPr lang="en-US" dirty="0"/>
              <a:t>Avoid overly-technical terminology</a:t>
            </a:r>
          </a:p>
        </p:txBody>
      </p:sp>
    </p:spTree>
    <p:extLst>
      <p:ext uri="{BB962C8B-B14F-4D97-AF65-F5344CB8AC3E}">
        <p14:creationId xmlns:p14="http://schemas.microsoft.com/office/powerpoint/2010/main" val="240693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6FCD-8F27-E541-9EA9-325E75D4A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incorporate context.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CE2D3B-EA15-7D4F-873D-E4FDF87C99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E53A3-3793-984B-9FAC-4709B147F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6613602" cy="356855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Providing context is an important tool to help tell a story, especially in an agency as large and dynamic as Metro.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We’ve included a “Metro has a plan” slide that should always be incorporated near the beginning of your presentation – it will help set the stage for your project and Metro’s work at large. Please plan to incorporate this message, and do not delete.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Let your Marketing Rep know if you have any questions, or if you have any suggestions to help improve this template.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88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89B489-2A52-4944-A559-9D8A89ED0C1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We will begin in a few moments.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EAB8C-A5D6-1C4E-906C-DCED2C441B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Title of presentation 16pt Calibri</a:t>
            </a:r>
          </a:p>
          <a:p>
            <a:r>
              <a:rPr lang="en-US" b="0"/>
              <a:t>Month 20##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0971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571DF-EDFC-5747-8B96-266790C8F0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4B747-8371-2645-8A23-144F80A042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We’re asking you to update this writeable headline.</a:t>
            </a:r>
          </a:p>
        </p:txBody>
      </p:sp>
    </p:spTree>
    <p:extLst>
      <p:ext uri="{BB962C8B-B14F-4D97-AF65-F5344CB8AC3E}">
        <p14:creationId xmlns:p14="http://schemas.microsoft.com/office/powerpoint/2010/main" val="17390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519E-1895-6248-8F0B-98C1CC34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Housekeeping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F0CA41-8124-C540-B9BA-A79043B976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2152C50-5573-9D4A-A740-1D2B9136A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9451" y="1396486"/>
            <a:ext cx="7003895" cy="443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System Font Regular"/>
              <a:buNone/>
              <a:defRPr sz="1800" b="0"/>
            </a:lvl1pPr>
            <a:lvl2pPr marL="263525" indent="-263525">
              <a:buFont typeface="System Font Regular"/>
              <a:buChar char="&gt;"/>
              <a:tabLst/>
              <a:defRPr/>
            </a:lvl2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Attendee cameras are off and microphones are muted.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2A8E36-E93B-7B4B-8C93-A6030112C2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9421" y="2019742"/>
            <a:ext cx="712046" cy="701418"/>
          </a:xfrm>
          <a:prstGeom prst="rect">
            <a:avLst/>
          </a:prstGeom>
        </p:spPr>
      </p:pic>
      <p:pic>
        <p:nvPicPr>
          <p:cNvPr id="7" name="Picture 6" descr="Icon&#10;Mute microphone. Camera off.">
            <a:extLst>
              <a:ext uri="{FF2B5EF4-FFF2-40B4-BE49-F238E27FC236}">
                <a16:creationId xmlns:a16="http://schemas.microsoft.com/office/drawing/2014/main" id="{B75ECCCE-4DFB-CD4B-9E90-D6DC69878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21" y="1262876"/>
            <a:ext cx="1009618" cy="71204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BCDC53E-7A7B-9E40-8EAF-0EA4E2667D52}"/>
              </a:ext>
            </a:extLst>
          </p:cNvPr>
          <p:cNvSpPr txBox="1">
            <a:spLocks/>
          </p:cNvSpPr>
          <p:nvPr/>
        </p:nvSpPr>
        <p:spPr>
          <a:xfrm>
            <a:off x="266700" y="862234"/>
            <a:ext cx="750062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Today’s meeting is being recorded.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CF3301-F053-2142-94E1-7A47236800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9421" y="2917153"/>
            <a:ext cx="712046" cy="7014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90A20B-4A49-2642-8C88-682F55FE29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39421" y="3803704"/>
            <a:ext cx="712046" cy="701418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2274093-BC40-F24B-88BF-6866C6B00F6E}"/>
              </a:ext>
            </a:extLst>
          </p:cNvPr>
          <p:cNvSpPr txBox="1">
            <a:spLocks/>
          </p:cNvSpPr>
          <p:nvPr/>
        </p:nvSpPr>
        <p:spPr>
          <a:xfrm>
            <a:off x="1631262" y="2081398"/>
            <a:ext cx="6818745" cy="768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During the meeting, comments can be submitted</a:t>
            </a:r>
            <a:br>
              <a:rPr lang="en-US" sz="1600" dirty="0"/>
            </a:br>
            <a:r>
              <a:rPr lang="en-US" sz="1600" dirty="0"/>
              <a:t>using the Q&amp;A icon.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4591E66-F319-8541-AB15-12ABF9D7D52E}"/>
              </a:ext>
            </a:extLst>
          </p:cNvPr>
          <p:cNvSpPr txBox="1">
            <a:spLocks/>
          </p:cNvSpPr>
          <p:nvPr/>
        </p:nvSpPr>
        <p:spPr>
          <a:xfrm>
            <a:off x="1631262" y="2955132"/>
            <a:ext cx="6818745" cy="806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Oral public comments following the presentation.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Please use the ‘raise hand’ icon.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E05C69-A763-AA40-AFEB-41D26C91D0B7}"/>
              </a:ext>
            </a:extLst>
          </p:cNvPr>
          <p:cNvSpPr txBox="1">
            <a:spLocks/>
          </p:cNvSpPr>
          <p:nvPr/>
        </p:nvSpPr>
        <p:spPr>
          <a:xfrm>
            <a:off x="1631262" y="3903463"/>
            <a:ext cx="6818745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600" dirty="0"/>
              <a:t>For technical support, call or text 000.000.0000.</a:t>
            </a:r>
          </a:p>
        </p:txBody>
      </p:sp>
    </p:spTree>
    <p:extLst>
      <p:ext uri="{BB962C8B-B14F-4D97-AF65-F5344CB8AC3E}">
        <p14:creationId xmlns:p14="http://schemas.microsoft.com/office/powerpoint/2010/main" val="3954912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FE1C-F605-B54C-AD4E-7D4DAC613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Interpretation Available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653BF3-0DA4-7047-89E7-1028F985F7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50B6C5-E8CC-BA49-93E6-F2658B91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424" y="883529"/>
            <a:ext cx="7793634" cy="356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System Font Regular"/>
              <a:buNone/>
              <a:defRPr b="1"/>
            </a:lvl1pPr>
            <a:lvl2pPr marL="263525" indent="-263525">
              <a:buFont typeface="System Font Regular"/>
              <a:buChar char="&gt;"/>
              <a:tabLst/>
              <a:defRPr/>
            </a:lvl2pPr>
          </a:lstStyle>
          <a:p>
            <a:pPr>
              <a:spcBef>
                <a:spcPts val="0"/>
              </a:spcBef>
            </a:pPr>
            <a:r>
              <a:rPr lang="en-US" dirty="0"/>
              <a:t>Via Zoom</a:t>
            </a:r>
          </a:p>
          <a:p>
            <a:pPr lvl="1">
              <a:spcBef>
                <a:spcPts val="0"/>
              </a:spcBef>
            </a:pPr>
            <a:r>
              <a:rPr lang="en-US" dirty="0"/>
              <a:t>Click on the “Interpretation” icon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Pick the language you would like to listen to (Spanish)</a:t>
            </a:r>
          </a:p>
          <a:p>
            <a:pPr lvl="1">
              <a:spcBef>
                <a:spcPts val="0"/>
              </a:spcBef>
            </a:pPr>
            <a:r>
              <a:rPr lang="en-US" dirty="0"/>
              <a:t>Spanish translated presentations have been posted in the chat</a:t>
            </a:r>
          </a:p>
          <a:p>
            <a:pPr>
              <a:spcBef>
                <a:spcPts val="0"/>
              </a:spcBef>
            </a:pPr>
            <a:br>
              <a:rPr lang="en-US" dirty="0"/>
            </a:br>
            <a:br>
              <a:rPr lang="en-US" dirty="0"/>
            </a:br>
            <a:r>
              <a:rPr lang="en-US" dirty="0" err="1"/>
              <a:t>Interpretacion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espanol</a:t>
            </a:r>
            <a:br>
              <a:rPr lang="en-US" dirty="0"/>
            </a:br>
            <a:r>
              <a:rPr lang="en-US" dirty="0"/>
              <a:t>Via Zoom</a:t>
            </a:r>
          </a:p>
          <a:p>
            <a:pPr lvl="1">
              <a:spcBef>
                <a:spcPts val="0"/>
              </a:spcBef>
            </a:pPr>
            <a:r>
              <a:rPr lang="en-US" dirty="0" err="1"/>
              <a:t>Haga</a:t>
            </a:r>
            <a:r>
              <a:rPr lang="en-US" dirty="0"/>
              <a:t> click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icono</a:t>
            </a:r>
            <a:r>
              <a:rPr lang="en-US" dirty="0"/>
              <a:t> – “</a:t>
            </a:r>
            <a:r>
              <a:rPr lang="en-US" dirty="0" err="1"/>
              <a:t>interpretacion</a:t>
            </a:r>
            <a:r>
              <a:rPr lang="en-US" dirty="0"/>
              <a:t>”</a:t>
            </a:r>
          </a:p>
          <a:p>
            <a:pPr lvl="1">
              <a:spcBef>
                <a:spcPts val="0"/>
              </a:spcBef>
            </a:pPr>
            <a:r>
              <a:rPr lang="en-US" dirty="0" err="1"/>
              <a:t>Escoja</a:t>
            </a:r>
            <a:r>
              <a:rPr lang="en-US" dirty="0"/>
              <a:t> la </a:t>
            </a:r>
            <a:r>
              <a:rPr lang="en-US" dirty="0" err="1"/>
              <a:t>opcion</a:t>
            </a:r>
            <a:r>
              <a:rPr lang="en-US" dirty="0"/>
              <a:t> para </a:t>
            </a:r>
            <a:r>
              <a:rPr lang="en-US" dirty="0" err="1"/>
              <a:t>eschuchar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espanol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El enlace a la </a:t>
            </a:r>
            <a:r>
              <a:rPr lang="en-US" dirty="0" err="1"/>
              <a:t>presentacion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espanol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disponible </a:t>
            </a:r>
            <a:r>
              <a:rPr lang="en-US" dirty="0" err="1"/>
              <a:t>en</a:t>
            </a:r>
            <a:r>
              <a:rPr lang="en-US" dirty="0"/>
              <a:t> el “chat”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8296136-8993-FF4E-9470-3D5C112BE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815231"/>
            <a:ext cx="712046" cy="71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81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30FD-922D-3C44-B4B8-F031FDF7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Conduct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2995AD-1CBF-4C49-BC35-FBEB097E76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55138-CCC5-6147-9566-23137D1AD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Metro is committed to ensuring that all participants can fairly and clearly share ideas, comments and concerns about this project. To provide a safe and equitable process, we are asking for your help.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During this meeting, please:</a:t>
            </a:r>
          </a:p>
          <a:p>
            <a:pPr lvl="0"/>
            <a:r>
              <a:rPr lang="en-US" dirty="0"/>
              <a:t>Respect the format of the meeting and allow</a:t>
            </a:r>
            <a:br>
              <a:rPr lang="en-US" dirty="0"/>
            </a:br>
            <a:r>
              <a:rPr lang="en-US" dirty="0"/>
              <a:t>everyone an opportunity to comment</a:t>
            </a:r>
          </a:p>
          <a:p>
            <a:pPr lvl="0"/>
            <a:r>
              <a:rPr lang="en-US" dirty="0"/>
              <a:t>Turn off cell phones and background noise</a:t>
            </a:r>
            <a:br>
              <a:rPr lang="en-US" dirty="0"/>
            </a:br>
            <a:r>
              <a:rPr lang="en-US" dirty="0"/>
              <a:t>when speaking</a:t>
            </a:r>
          </a:p>
          <a:p>
            <a:pPr lvl="0"/>
            <a:r>
              <a:rPr lang="en-US" dirty="0"/>
              <a:t>Treat fellow community members, agency representatives, Metro staff and others</a:t>
            </a:r>
            <a:br>
              <a:rPr lang="en-US" dirty="0"/>
            </a:br>
            <a:r>
              <a:rPr lang="en-US" dirty="0"/>
              <a:t>with respect</a:t>
            </a:r>
          </a:p>
          <a:p>
            <a:pPr lvl="0"/>
            <a:r>
              <a:rPr lang="en-US" dirty="0"/>
              <a:t>Address all comments to Metro staff and consultants – not to other attendees</a:t>
            </a:r>
          </a:p>
          <a:p>
            <a:pPr lvl="0"/>
            <a:r>
              <a:rPr lang="en-US" dirty="0"/>
              <a:t>Maintain a conversational tone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4658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84A3A-08BB-1749-B3C1-C12894337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8D3662-AE35-5D41-87E3-4B423EFCC0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C04E88-2F05-1D42-9F62-FA223074BC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006FE-21EC-5D4B-8E9B-2CFD308A38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Name</a:t>
            </a:r>
          </a:p>
          <a:p>
            <a:r>
              <a:rPr lang="en-US" i="1" dirty="0"/>
              <a:t>Title</a:t>
            </a:r>
          </a:p>
          <a:p>
            <a:r>
              <a:rPr lang="en-US" i="1" dirty="0"/>
              <a:t>Organization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6147A9B-F085-9F4F-A683-3387DEA444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8038C9-0270-E941-BD55-1B22EC276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Name</a:t>
            </a:r>
          </a:p>
          <a:p>
            <a:r>
              <a:rPr lang="en-US" i="1" dirty="0"/>
              <a:t>Title</a:t>
            </a:r>
          </a:p>
          <a:p>
            <a:r>
              <a:rPr lang="en-US" i="1" dirty="0"/>
              <a:t>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39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F3C4B-A2B9-144B-AB6A-3800170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F1A7C8-FEAA-7141-B6C7-BBE30EA508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FC7878-F5F9-A841-BA8D-C56257CCA5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CCDF5-68F7-8242-A2E0-31181F46D4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Name</a:t>
            </a:r>
          </a:p>
          <a:p>
            <a:r>
              <a:rPr lang="en-US" i="1" dirty="0"/>
              <a:t>Title</a:t>
            </a:r>
          </a:p>
          <a:p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5533C6C-8C2C-B14C-AC45-E62A525748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5854EC-6581-D744-A28A-486D7BE5F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Name</a:t>
            </a:r>
          </a:p>
          <a:p>
            <a:r>
              <a:rPr lang="en-US" i="1" dirty="0"/>
              <a:t>Title</a:t>
            </a:r>
          </a:p>
          <a:p>
            <a:r>
              <a:rPr lang="en-US" i="1" dirty="0"/>
              <a:t>Organization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1D65AA-9688-F547-A3AB-A812834FD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6C427B-D6AC-A747-B52B-D752D690DA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Name</a:t>
            </a:r>
          </a:p>
          <a:p>
            <a:r>
              <a:rPr lang="en-US" i="1" dirty="0"/>
              <a:t>Title</a:t>
            </a:r>
          </a:p>
          <a:p>
            <a:r>
              <a:rPr lang="en-US" i="1" dirty="0"/>
              <a:t>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40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8B1C-399B-DA46-BEBB-B5468C99D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20F5AA-CB6C-4248-9E21-816FCD3C0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542DD5C-5652-794A-9EAE-E8AC393FA3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76D9C5-8783-124C-A90D-9244546C13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1100" b="1" dirty="0"/>
              <a:t>Name</a:t>
            </a:r>
          </a:p>
          <a:p>
            <a:r>
              <a:rPr lang="en-US" sz="1100" i="1" dirty="0"/>
              <a:t>Title</a:t>
            </a:r>
          </a:p>
          <a:p>
            <a:r>
              <a:rPr lang="en-US" sz="1100" i="1" dirty="0"/>
              <a:t>Organization</a:t>
            </a:r>
          </a:p>
          <a:p>
            <a:endParaRPr lang="en-US" sz="11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436574F-AD54-1D44-9A15-8ABBF7A55F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879EF9-FC4C-E94B-A66C-ECBB59CD3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1100" b="1" dirty="0"/>
              <a:t>Name</a:t>
            </a:r>
          </a:p>
          <a:p>
            <a:r>
              <a:rPr lang="en-US" sz="1100" i="1" dirty="0"/>
              <a:t>Title</a:t>
            </a:r>
          </a:p>
          <a:p>
            <a:r>
              <a:rPr lang="en-US" sz="1100" i="1" dirty="0"/>
              <a:t>Organization</a:t>
            </a:r>
          </a:p>
          <a:p>
            <a:endParaRPr lang="en-US" sz="110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F7E49D5-E64C-4B43-BE83-C9A43564BB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8F8DEA-CCA6-CC43-B0DE-E5DEC9E039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1100" b="1" dirty="0"/>
              <a:t>Name</a:t>
            </a:r>
          </a:p>
          <a:p>
            <a:r>
              <a:rPr lang="en-US" sz="1100" i="1" dirty="0"/>
              <a:t>Title</a:t>
            </a:r>
          </a:p>
          <a:p>
            <a:r>
              <a:rPr lang="en-US" sz="1100" i="1" dirty="0"/>
              <a:t>Organization</a:t>
            </a:r>
          </a:p>
          <a:p>
            <a:endParaRPr lang="en-US" sz="110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8CD07C-9779-7244-81C1-A2DC434E730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7146CF1-497B-B04E-9680-4FCA71D0FD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sz="1100" b="1" dirty="0"/>
              <a:t>Name</a:t>
            </a:r>
          </a:p>
          <a:p>
            <a:r>
              <a:rPr lang="en-US" sz="1100" i="1" dirty="0"/>
              <a:t>Title</a:t>
            </a:r>
          </a:p>
          <a:p>
            <a:r>
              <a:rPr lang="en-US" sz="1100" i="1" dirty="0"/>
              <a:t>Organization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10488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B313-D5E3-C648-94BB-A17C5328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Thanks for joining us!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C5024B-51D3-F140-82D0-F91B2730AE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BBBFE13-DA71-0A4C-9771-76C71213E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Agenda</a:t>
            </a:r>
          </a:p>
          <a:p>
            <a:pPr marL="0" indent="0">
              <a:buNone/>
            </a:pPr>
            <a:r>
              <a:rPr lang="en-US" dirty="0"/>
              <a:t>6pm		Provide brief descriptions</a:t>
            </a:r>
          </a:p>
          <a:p>
            <a:pPr marL="0" indent="0">
              <a:buNone/>
            </a:pPr>
            <a:r>
              <a:rPr lang="en-US" dirty="0"/>
              <a:t>6:30pm		Include times for each activity</a:t>
            </a:r>
          </a:p>
          <a:p>
            <a:pPr marL="0" indent="0">
              <a:buNone/>
            </a:pPr>
            <a:r>
              <a:rPr lang="en-US" dirty="0"/>
              <a:t>7pm		People like to know what to expect</a:t>
            </a:r>
          </a:p>
          <a:p>
            <a:pPr marL="0" indent="0">
              <a:buNone/>
            </a:pPr>
            <a:r>
              <a:rPr lang="en-US" dirty="0"/>
              <a:t>7:15pm		Be friendly and straightforward</a:t>
            </a:r>
          </a:p>
          <a:p>
            <a:pPr marL="0" indent="0">
              <a:buNone/>
            </a:pPr>
            <a:r>
              <a:rPr lang="en-US" dirty="0"/>
              <a:t>8pm		Avoid overly-technical terminology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710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60844E-2D1A-744A-801C-37FE0928F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E5EB812-027F-0440-B6B7-041535CC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Option 1 for “Metro has a Plan” Messaging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Short-Form: One Slide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0" i="1" dirty="0">
                <a:solidFill>
                  <a:srgbClr val="FF0000"/>
                </a:solidFill>
              </a:rPr>
              <a:t>(delete this slide)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059AE-613F-9D4A-9A02-1351CE321C4C}"/>
              </a:ext>
            </a:extLst>
          </p:cNvPr>
          <p:cNvSpPr txBox="1"/>
          <p:nvPr/>
        </p:nvSpPr>
        <p:spPr>
          <a:xfrm>
            <a:off x="3086100" y="4386262"/>
            <a:ext cx="2971800" cy="757238"/>
          </a:xfrm>
          <a:prstGeom prst="rect">
            <a:avLst/>
          </a:prstGeom>
          <a:solidFill>
            <a:srgbClr val="D8117D"/>
          </a:solidFill>
        </p:spPr>
        <p:txBody>
          <a:bodyPr wrap="square" rtlCol="0" anchor="t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Please read note below; use one of these two options and delete the other slides.</a:t>
            </a:r>
          </a:p>
          <a:p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86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A6490-3F81-7146-BD0B-3E8C5DF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FE6B-1A28-0548-ADEF-9F74D806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78992"/>
            <a:ext cx="7465017" cy="2862072"/>
          </a:xfrm>
        </p:spPr>
        <p:txBody>
          <a:bodyPr/>
          <a:lstStyle/>
          <a:p>
            <a:r>
              <a:rPr lang="en-US" dirty="0"/>
              <a:t>Metro has a plan to make it easier to get around LA. </a:t>
            </a:r>
            <a:br>
              <a:rPr lang="en-US" dirty="0"/>
            </a:br>
            <a:r>
              <a:rPr lang="en-US" dirty="0"/>
              <a:t>It includes creating (choose one: better transit, </a:t>
            </a:r>
            <a:br>
              <a:rPr lang="en-US" dirty="0"/>
            </a:br>
            <a:r>
              <a:rPr lang="en-US" dirty="0"/>
              <a:t>less congestion, complete streets, access to opportunity). This project works to (insert project goal).</a:t>
            </a:r>
          </a:p>
        </p:txBody>
      </p:sp>
    </p:spTree>
    <p:extLst>
      <p:ext uri="{BB962C8B-B14F-4D97-AF65-F5344CB8AC3E}">
        <p14:creationId xmlns:p14="http://schemas.microsoft.com/office/powerpoint/2010/main" val="4180774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60844E-2D1A-744A-801C-37FE0928F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E5EB812-027F-0440-B6B7-041535CC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Option 2 for “Metro has a Plan” Messaging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Long-Form: Three Slides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0" i="1" dirty="0">
                <a:solidFill>
                  <a:srgbClr val="FF0000"/>
                </a:solidFill>
              </a:rPr>
              <a:t>(delete this slide)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35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1A6490-3F81-7146-BD0B-3E8C5DFC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FE6B-1A28-0548-ADEF-9F74D806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78992"/>
            <a:ext cx="5736336" cy="2862072"/>
          </a:xfrm>
        </p:spPr>
        <p:txBody>
          <a:bodyPr/>
          <a:lstStyle/>
          <a:p>
            <a:r>
              <a:rPr lang="en-US" dirty="0"/>
              <a:t>Metro has a plan to make it easier for you to get around LA.</a:t>
            </a:r>
          </a:p>
        </p:txBody>
      </p:sp>
    </p:spTree>
    <p:extLst>
      <p:ext uri="{BB962C8B-B14F-4D97-AF65-F5344CB8AC3E}">
        <p14:creationId xmlns:p14="http://schemas.microsoft.com/office/powerpoint/2010/main" val="784047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plan weaves efforts across four areas.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A6CEE3-8661-6044-9732-D77A39D58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7383"/>
            <a:ext cx="91440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36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project works to improve public transit.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93B202-09C2-384E-AFE7-5FA900E27EFC}"/>
              </a:ext>
            </a:extLst>
          </p:cNvPr>
          <p:cNvSpPr txBox="1"/>
          <p:nvPr/>
        </p:nvSpPr>
        <p:spPr>
          <a:xfrm>
            <a:off x="3086100" y="4386262"/>
            <a:ext cx="2971800" cy="757238"/>
          </a:xfrm>
          <a:prstGeom prst="rect">
            <a:avLst/>
          </a:prstGeom>
          <a:solidFill>
            <a:srgbClr val="D8117D"/>
          </a:solidFill>
        </p:spPr>
        <p:txBody>
          <a:bodyPr wrap="square" rtlCol="0" anchor="t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Please read note below; use one of these four slides and delete the others and this text box.</a:t>
            </a:r>
          </a:p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C8108DE-4D54-C843-90CA-47919D41353E}"/>
              </a:ext>
            </a:extLst>
          </p:cNvPr>
          <p:cNvSpPr txBox="1">
            <a:spLocks/>
          </p:cNvSpPr>
          <p:nvPr/>
        </p:nvSpPr>
        <p:spPr>
          <a:xfrm>
            <a:off x="373844" y="2491713"/>
            <a:ext cx="1896333" cy="1739409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i="1" dirty="0"/>
              <a:t>Bus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303CB57-1FEA-0C43-A4F0-B98267847CB8}"/>
              </a:ext>
            </a:extLst>
          </p:cNvPr>
          <p:cNvSpPr txBox="1">
            <a:spLocks/>
          </p:cNvSpPr>
          <p:nvPr/>
        </p:nvSpPr>
        <p:spPr>
          <a:xfrm>
            <a:off x="4757966" y="2491713"/>
            <a:ext cx="217532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Bike and Pedestrian Projects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Local Street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2C7EB92-0EE6-F741-AAF7-AF7F8DBF5A41}"/>
              </a:ext>
            </a:extLst>
          </p:cNvPr>
          <p:cNvSpPr txBox="1">
            <a:spLocks/>
          </p:cNvSpPr>
          <p:nvPr/>
        </p:nvSpPr>
        <p:spPr>
          <a:xfrm>
            <a:off x="7044135" y="2491713"/>
            <a:ext cx="200869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Workforce Initiatives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Support for Local Businesses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Transit Oriented Communities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1A589F9-AF61-3E49-8770-786FF98D5755}"/>
              </a:ext>
            </a:extLst>
          </p:cNvPr>
          <p:cNvSpPr txBox="1">
            <a:spLocks/>
          </p:cNvSpPr>
          <p:nvPr/>
        </p:nvSpPr>
        <p:spPr>
          <a:xfrm>
            <a:off x="2297168" y="2491713"/>
            <a:ext cx="2349958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Congestion Management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pPr>
              <a:lnSpc>
                <a:spcPct val="100000"/>
              </a:lnSpc>
            </a:pP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EFB973-3596-6446-A1E9-655FE3CAEB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237"/>
          <a:stretch/>
        </p:blipFill>
        <p:spPr>
          <a:xfrm>
            <a:off x="0" y="1087383"/>
            <a:ext cx="9144000" cy="12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02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project works to ease traffic.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C8108DE-4D54-C843-90CA-47919D41353E}"/>
              </a:ext>
            </a:extLst>
          </p:cNvPr>
          <p:cNvSpPr txBox="1">
            <a:spLocks/>
          </p:cNvSpPr>
          <p:nvPr/>
        </p:nvSpPr>
        <p:spPr>
          <a:xfrm>
            <a:off x="373844" y="2491713"/>
            <a:ext cx="1896333" cy="1739409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003A773-3DD2-1D46-B3DB-031DDE49340C}"/>
              </a:ext>
            </a:extLst>
          </p:cNvPr>
          <p:cNvSpPr txBox="1">
            <a:spLocks/>
          </p:cNvSpPr>
          <p:nvPr/>
        </p:nvSpPr>
        <p:spPr>
          <a:xfrm>
            <a:off x="2297168" y="2491713"/>
            <a:ext cx="2349958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i="1" dirty="0"/>
              <a:t>Congestion Management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pPr>
              <a:lnSpc>
                <a:spcPct val="100000"/>
              </a:lnSpc>
            </a:pP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303CB57-1FEA-0C43-A4F0-B98267847CB8}"/>
              </a:ext>
            </a:extLst>
          </p:cNvPr>
          <p:cNvSpPr txBox="1">
            <a:spLocks/>
          </p:cNvSpPr>
          <p:nvPr/>
        </p:nvSpPr>
        <p:spPr>
          <a:xfrm>
            <a:off x="4757966" y="2491713"/>
            <a:ext cx="217532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Bike and Pedestrian Projects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Local Street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2C7EB92-0EE6-F741-AAF7-AF7F8DBF5A41}"/>
              </a:ext>
            </a:extLst>
          </p:cNvPr>
          <p:cNvSpPr txBox="1">
            <a:spLocks/>
          </p:cNvSpPr>
          <p:nvPr/>
        </p:nvSpPr>
        <p:spPr>
          <a:xfrm>
            <a:off x="7044135" y="2491713"/>
            <a:ext cx="200869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Workforce Initiatives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Support for Local Businesses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Transit Oriented Communities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780387-5105-2B4D-8ABB-C2E2CE24F9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237"/>
          <a:stretch/>
        </p:blipFill>
        <p:spPr>
          <a:xfrm>
            <a:off x="0" y="1087383"/>
            <a:ext cx="9144000" cy="12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6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project works to create complete streets.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C8108DE-4D54-C843-90CA-47919D41353E}"/>
              </a:ext>
            </a:extLst>
          </p:cNvPr>
          <p:cNvSpPr txBox="1">
            <a:spLocks/>
          </p:cNvSpPr>
          <p:nvPr/>
        </p:nvSpPr>
        <p:spPr>
          <a:xfrm>
            <a:off x="373844" y="2491713"/>
            <a:ext cx="1896333" cy="1739409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303CB57-1FEA-0C43-A4F0-B98267847CB8}"/>
              </a:ext>
            </a:extLst>
          </p:cNvPr>
          <p:cNvSpPr txBox="1">
            <a:spLocks/>
          </p:cNvSpPr>
          <p:nvPr/>
        </p:nvSpPr>
        <p:spPr>
          <a:xfrm>
            <a:off x="4757966" y="2491713"/>
            <a:ext cx="217532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 i="1" dirty="0"/>
              <a:t>Bike and Pedestrian Projects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Local Street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2C7EB92-0EE6-F741-AAF7-AF7F8DBF5A41}"/>
              </a:ext>
            </a:extLst>
          </p:cNvPr>
          <p:cNvSpPr txBox="1">
            <a:spLocks/>
          </p:cNvSpPr>
          <p:nvPr/>
        </p:nvSpPr>
        <p:spPr>
          <a:xfrm>
            <a:off x="7044135" y="2491713"/>
            <a:ext cx="200869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Workforce Initiatives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Support for Local Businesses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Transit Oriented Communities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8BE4A6-E71C-E548-8A52-6098B4ED6E3F}"/>
              </a:ext>
            </a:extLst>
          </p:cNvPr>
          <p:cNvSpPr txBox="1">
            <a:spLocks/>
          </p:cNvSpPr>
          <p:nvPr/>
        </p:nvSpPr>
        <p:spPr>
          <a:xfrm>
            <a:off x="2297168" y="2491713"/>
            <a:ext cx="2349958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Congestion Management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pPr>
              <a:lnSpc>
                <a:spcPct val="100000"/>
              </a:lnSpc>
            </a:pP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5E12F7-91F4-3E46-9819-04F285D14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237"/>
          <a:stretch/>
        </p:blipFill>
        <p:spPr>
          <a:xfrm>
            <a:off x="0" y="1087383"/>
            <a:ext cx="9144000" cy="12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31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project works to invest in housing and jobs.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C8108DE-4D54-C843-90CA-47919D41353E}"/>
              </a:ext>
            </a:extLst>
          </p:cNvPr>
          <p:cNvSpPr txBox="1">
            <a:spLocks/>
          </p:cNvSpPr>
          <p:nvPr/>
        </p:nvSpPr>
        <p:spPr>
          <a:xfrm>
            <a:off x="373844" y="2491713"/>
            <a:ext cx="1896333" cy="1739409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Transit Projects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Bus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New Mobility Options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303CB57-1FEA-0C43-A4F0-B98267847CB8}"/>
              </a:ext>
            </a:extLst>
          </p:cNvPr>
          <p:cNvSpPr txBox="1">
            <a:spLocks/>
          </p:cNvSpPr>
          <p:nvPr/>
        </p:nvSpPr>
        <p:spPr>
          <a:xfrm>
            <a:off x="4757966" y="2491713"/>
            <a:ext cx="217532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Bike and Pedestrian Projects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Local Street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Station and Stop Access Enhancements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2C7EB92-0EE6-F741-AAF7-AF7F8DBF5A41}"/>
              </a:ext>
            </a:extLst>
          </p:cNvPr>
          <p:cNvSpPr txBox="1">
            <a:spLocks/>
          </p:cNvSpPr>
          <p:nvPr/>
        </p:nvSpPr>
        <p:spPr>
          <a:xfrm>
            <a:off x="7044135" y="2491713"/>
            <a:ext cx="2008699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Workforce Initiatives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Support for Local Businesses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rgbClr val="92929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b="1" i="1" dirty="0"/>
              <a:t>Transit Oriented Communities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1E95414-3F3D-B546-A29C-DF3B7610D617}"/>
              </a:ext>
            </a:extLst>
          </p:cNvPr>
          <p:cNvSpPr txBox="1">
            <a:spLocks/>
          </p:cNvSpPr>
          <p:nvPr/>
        </p:nvSpPr>
        <p:spPr>
          <a:xfrm>
            <a:off x="2297168" y="2491713"/>
            <a:ext cx="2349958" cy="1739410"/>
          </a:xfrm>
          <a:prstGeom prst="rect">
            <a:avLst/>
          </a:prstGeom>
        </p:spPr>
        <p:txBody>
          <a:bodyPr>
            <a:noAutofit/>
          </a:bodyPr>
          <a:lstStyle>
            <a:lvl1pPr marL="172641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/>
              <a:buChar char="&gt;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176213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525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System Font Regular"/>
              <a:buChar char="-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7997" indent="-17264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516" indent="-173831" algn="l" defTabSz="685800" rtl="0" eaLnBrk="1" latinLnBrk="0" hangingPunct="1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7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Roadway Improvements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rgbClr val="929292"/>
                </a:solidFill>
              </a:rPr>
              <a:t>Congestion Management</a:t>
            </a:r>
          </a:p>
          <a:p>
            <a:pPr>
              <a:lnSpc>
                <a:spcPct val="100000"/>
              </a:lnSpc>
            </a:pPr>
            <a:endParaRPr lang="en-US" sz="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Improved and Efficient Goods Movement</a:t>
            </a:r>
          </a:p>
          <a:p>
            <a:pPr>
              <a:lnSpc>
                <a:spcPct val="100000"/>
              </a:lnSpc>
            </a:pP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6B8384-C363-1B4C-BC25-DEFE99D234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237"/>
          <a:stretch/>
        </p:blipFill>
        <p:spPr>
          <a:xfrm>
            <a:off x="0" y="1087383"/>
            <a:ext cx="9144000" cy="12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22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26B65-9FD0-3940-B435-F5A568F43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Tell your story with one-line 24pt headlines.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101F90-F8F5-0F44-B682-6937252AAD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D7DFC-C013-3B4D-B8D7-B9769C07E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7795632" cy="3568550"/>
          </a:xfrm>
        </p:spPr>
        <p:txBody>
          <a:bodyPr/>
          <a:lstStyle/>
          <a:p>
            <a:r>
              <a:rPr lang="en-US" dirty="0"/>
              <a:t>Use type set up here – Calibri font 16pt size (minimum) with 20pt line-height</a:t>
            </a:r>
          </a:p>
          <a:p>
            <a:r>
              <a:rPr lang="en-US" dirty="0"/>
              <a:t>Capitalize the first word in the line, especially if a sentence</a:t>
            </a:r>
          </a:p>
          <a:p>
            <a:r>
              <a:rPr lang="en-US" dirty="0"/>
              <a:t>Text boxes are already formatted with a custom “greater than sign” for the bullets, which follows Metro’s Brand Guidelines. Use the pre-designed layouts (under “Insert New Slide”) to maintain this style.</a:t>
            </a:r>
          </a:p>
          <a:p>
            <a:pPr lvl="1"/>
            <a:r>
              <a:rPr lang="en-US" dirty="0"/>
              <a:t>Secondary bullets use a standard bullet point per our guidelines</a:t>
            </a:r>
          </a:p>
          <a:p>
            <a:pPr lvl="1"/>
            <a:r>
              <a:rPr lang="en-US" dirty="0"/>
              <a:t>Lorem ipsum</a:t>
            </a:r>
          </a:p>
          <a:p>
            <a:r>
              <a:rPr lang="en-US" dirty="0"/>
              <a:t>Don’t put too much content on one slide – five or six bullets max at this size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98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C3C2-6089-154E-9C07-74AF71AF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sure headlines are always 24pt.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950285-B9C3-1B4C-B38E-DBE133579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4B8E-6652-844D-BCAF-62C559D74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layout includes larger text </a:t>
            </a:r>
            <a:r>
              <a:rPr lang="en-US" i="1" dirty="0"/>
              <a:t>(18pt Calibri, 21pt line spacing, 9pt after each bullet)</a:t>
            </a:r>
            <a:r>
              <a:rPr lang="en-US" dirty="0"/>
              <a:t> that can be used with a shorter amount of text or to emphasize an idea</a:t>
            </a:r>
          </a:p>
          <a:p>
            <a:pPr lvl="1"/>
            <a:r>
              <a:rPr lang="en-US" dirty="0"/>
              <a:t>Use the ‘Copy – Large Text’ Layout to maintain custom style</a:t>
            </a:r>
          </a:p>
          <a:p>
            <a:r>
              <a:rPr lang="en-US" dirty="0"/>
              <a:t>Avoid overly-technical verbiage</a:t>
            </a:r>
          </a:p>
          <a:p>
            <a:r>
              <a:rPr lang="en-US" dirty="0"/>
              <a:t>Remember your audience</a:t>
            </a:r>
          </a:p>
        </p:txBody>
      </p:sp>
    </p:spTree>
    <p:extLst>
      <p:ext uri="{BB962C8B-B14F-4D97-AF65-F5344CB8AC3E}">
        <p14:creationId xmlns:p14="http://schemas.microsoft.com/office/powerpoint/2010/main" val="2213924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5C67-7A43-3B46-8CBB-DCEEA474C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 headlines to one </a:t>
            </a:r>
            <a:r>
              <a:rPr lang="en-US"/>
              <a:t>line (…you </a:t>
            </a:r>
            <a:r>
              <a:rPr lang="en-US" dirty="0"/>
              <a:t>can </a:t>
            </a:r>
            <a:r>
              <a:rPr lang="en-US"/>
              <a:t>do it!)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22924-16B6-6442-8AA4-FF5E1EDE9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DECF995-F8B7-8B4B-913E-1D8FB3BC10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21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1A4B-2A09-A84B-9497-739D25B3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If you absolutely </a:t>
            </a:r>
            <a:r>
              <a:rPr lang="en-US" i="1" dirty="0"/>
              <a:t>must</a:t>
            </a:r>
            <a:r>
              <a:rPr lang="en-US" dirty="0"/>
              <a:t> have a two-line headline,</a:t>
            </a:r>
            <a:br>
              <a:rPr lang="en-US" dirty="0"/>
            </a:br>
            <a:r>
              <a:rPr lang="en-US" dirty="0"/>
              <a:t>make the font size 18pt (and no smaller).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64A21D-2F68-DC47-8CB0-072548FAE6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99E4A-36C5-5C4F-968B-18129ACEF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“Copy – 2 Line Header” layout for two-line headlines</a:t>
            </a:r>
          </a:p>
          <a:p>
            <a:pPr lvl="1"/>
            <a:r>
              <a:rPr lang="en-US" dirty="0"/>
              <a:t>The font size is already formatted in this layout</a:t>
            </a:r>
          </a:p>
          <a:p>
            <a:r>
              <a:rPr lang="en-US" dirty="0"/>
              <a:t>Use two-line headlines sparingly</a:t>
            </a:r>
          </a:p>
        </p:txBody>
      </p:sp>
    </p:spTree>
    <p:extLst>
      <p:ext uri="{BB962C8B-B14F-4D97-AF65-F5344CB8AC3E}">
        <p14:creationId xmlns:p14="http://schemas.microsoft.com/office/powerpoint/2010/main" val="3578574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D15294-9B94-2B49-AF59-D3BB35F5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 Layout Options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2FA97-8F82-8C41-A5E8-1BAA5BC860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Create a new slide with pre-designed layouts under the “New Slide” tab</a:t>
            </a:r>
          </a:p>
        </p:txBody>
      </p:sp>
    </p:spTree>
    <p:extLst>
      <p:ext uri="{BB962C8B-B14F-4D97-AF65-F5344CB8AC3E}">
        <p14:creationId xmlns:p14="http://schemas.microsoft.com/office/powerpoint/2010/main" val="1631237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A613F-0817-3545-B3A9-EE83F065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Column Text Layout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6AB456-0F09-5B4E-A2AB-F1E1C6B44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B3EA8-E8E3-FC4F-B790-485925343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example of two-column text. Use the “Two-Column Text” layout. </a:t>
            </a:r>
          </a:p>
          <a:p>
            <a:r>
              <a:rPr lang="en-US" dirty="0"/>
              <a:t>Keep text at 16pt font size minimum.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scelerisque</a:t>
            </a:r>
            <a:r>
              <a:rPr lang="en-US" dirty="0"/>
              <a:t> dui. Duis </a:t>
            </a:r>
            <a:r>
              <a:rPr lang="en-US" dirty="0" err="1"/>
              <a:t>ultricies</a:t>
            </a:r>
            <a:r>
              <a:rPr lang="en-US" dirty="0"/>
              <a:t> lacinia </a:t>
            </a:r>
            <a:r>
              <a:rPr lang="en-US" dirty="0" err="1"/>
              <a:t>justo</a:t>
            </a:r>
            <a:r>
              <a:rPr lang="en-US" dirty="0"/>
              <a:t>, ac gravida dolor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mi </a:t>
            </a:r>
            <a:r>
              <a:rPr lang="en-US" dirty="0" err="1"/>
              <a:t>porttitor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libero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viverra</a:t>
            </a:r>
            <a:r>
              <a:rPr lang="en-US" dirty="0"/>
              <a:t> lorem.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potenti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ligula est.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Maecenas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nisi. Sed a diam </a:t>
            </a:r>
            <a:r>
              <a:rPr lang="en-US" dirty="0" err="1"/>
              <a:t>hendrerit</a:t>
            </a:r>
            <a:r>
              <a:rPr lang="en-US" dirty="0"/>
              <a:t>,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 a,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In </a:t>
            </a:r>
            <a:r>
              <a:rPr lang="en-US" dirty="0" err="1"/>
              <a:t>commodo</a:t>
            </a:r>
            <a:r>
              <a:rPr lang="en-US" dirty="0"/>
              <a:t> lorem </a:t>
            </a:r>
            <a:r>
              <a:rPr lang="en-US" dirty="0" err="1"/>
              <a:t>eu</a:t>
            </a:r>
            <a:r>
              <a:rPr lang="en-US" dirty="0"/>
              <a:t> eros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 ipsum a nisi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pulvinar </a:t>
            </a:r>
            <a:r>
              <a:rPr lang="en-US" dirty="0" err="1"/>
              <a:t>est</a:t>
            </a:r>
            <a:r>
              <a:rPr lang="en-US" dirty="0"/>
              <a:t> vitae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, non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.</a:t>
            </a:r>
          </a:p>
          <a:p>
            <a:r>
              <a:rPr lang="en-US" dirty="0"/>
              <a:t>Donec </a:t>
            </a:r>
            <a:r>
              <a:rPr lang="en-US" dirty="0" err="1"/>
              <a:t>fringilla</a:t>
            </a:r>
            <a:r>
              <a:rPr lang="en-US" dirty="0"/>
              <a:t> maximus </a:t>
            </a:r>
            <a:r>
              <a:rPr lang="en-US" dirty="0" err="1"/>
              <a:t>quam</a:t>
            </a:r>
            <a:r>
              <a:rPr lang="en-US" dirty="0"/>
              <a:t>,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iaculis</a:t>
            </a:r>
            <a:r>
              <a:rPr lang="en-US" dirty="0"/>
              <a:t> a. Donec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at </a:t>
            </a:r>
            <a:r>
              <a:rPr lang="en-US" dirty="0" err="1"/>
              <a:t>feugiat</a:t>
            </a:r>
            <a:r>
              <a:rPr lang="en-US" dirty="0"/>
              <a:t>.</a:t>
            </a:r>
          </a:p>
          <a:p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pharetra dui </a:t>
            </a:r>
            <a:r>
              <a:rPr lang="en-US" dirty="0" err="1"/>
              <a:t>malesuada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libero</a:t>
            </a:r>
          </a:p>
        </p:txBody>
      </p:sp>
    </p:spTree>
    <p:extLst>
      <p:ext uri="{BB962C8B-B14F-4D97-AF65-F5344CB8AC3E}">
        <p14:creationId xmlns:p14="http://schemas.microsoft.com/office/powerpoint/2010/main" val="24949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822A-BE2D-1E48-9E2D-C9D2258A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Column List Layout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FCE216-9669-DA44-AE86-5493666132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5F2EC-97DF-2F4B-8DD6-F2B9E8926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example of a two-column list</a:t>
            </a:r>
          </a:p>
          <a:p>
            <a:r>
              <a:rPr lang="en-US" dirty="0"/>
              <a:t>Use the “Two Column List” layout</a:t>
            </a:r>
          </a:p>
          <a:p>
            <a:pPr lvl="1"/>
            <a:r>
              <a:rPr lang="en-US" dirty="0"/>
              <a:t>Bullet one</a:t>
            </a:r>
          </a:p>
          <a:p>
            <a:pPr lvl="2"/>
            <a:r>
              <a:rPr lang="en-US" dirty="0"/>
              <a:t>Bullet two</a:t>
            </a:r>
          </a:p>
          <a:p>
            <a:pPr lvl="3"/>
            <a:r>
              <a:rPr lang="en-US" dirty="0"/>
              <a:t>Bullet three</a:t>
            </a:r>
          </a:p>
          <a:p>
            <a:pPr lvl="4"/>
            <a:r>
              <a:rPr lang="en-US" dirty="0"/>
              <a:t>Bullet four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DB1797-C7D7-8E4B-9716-7F00BD0EE2B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scelerisque</a:t>
            </a:r>
            <a:r>
              <a:rPr lang="en-US" dirty="0"/>
              <a:t> dui.</a:t>
            </a:r>
          </a:p>
          <a:p>
            <a:r>
              <a:rPr lang="en-US" dirty="0"/>
              <a:t>Duis </a:t>
            </a:r>
            <a:r>
              <a:rPr lang="en-US" dirty="0" err="1"/>
              <a:t>ultricies</a:t>
            </a:r>
            <a:r>
              <a:rPr lang="en-US" dirty="0"/>
              <a:t> lacinia </a:t>
            </a:r>
            <a:r>
              <a:rPr lang="en-US" dirty="0" err="1"/>
              <a:t>justo</a:t>
            </a:r>
            <a:r>
              <a:rPr lang="en-US" dirty="0"/>
              <a:t>, ac gravida dolor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mi </a:t>
            </a:r>
            <a:r>
              <a:rPr lang="en-US" dirty="0" err="1"/>
              <a:t>porttitor</a:t>
            </a:r>
            <a:r>
              <a:rPr lang="en-US" dirty="0"/>
              <a:t>, </a:t>
            </a:r>
            <a:r>
              <a:rPr lang="en-US" dirty="0" err="1"/>
              <a:t>pellentesque</a:t>
            </a:r>
            <a:r>
              <a:rPr lang="en-US" dirty="0"/>
              <a:t> libero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viverra</a:t>
            </a:r>
            <a:r>
              <a:rPr lang="en-US" dirty="0"/>
              <a:t> lorem.</a:t>
            </a:r>
          </a:p>
        </p:txBody>
      </p:sp>
    </p:spTree>
    <p:extLst>
      <p:ext uri="{BB962C8B-B14F-4D97-AF65-F5344CB8AC3E}">
        <p14:creationId xmlns:p14="http://schemas.microsoft.com/office/powerpoint/2010/main" val="3743409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BFCF4-E7CC-254C-B7CB-F5E57C9C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Content Layout v1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7AA535-F275-5E45-8E5B-1A43CA2066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1EE099-14AD-E841-9944-29151E7104B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36F139-43D4-ED48-AEA1-A8EC05F19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text will work better on the</a:t>
            </a:r>
            <a:br>
              <a:rPr lang="en-US" dirty="0"/>
            </a:br>
            <a:r>
              <a:rPr lang="en-US" dirty="0"/>
              <a:t>left above the Metro logo, with images</a:t>
            </a:r>
            <a:br>
              <a:rPr lang="en-US" dirty="0"/>
            </a:br>
            <a:r>
              <a:rPr lang="en-US" dirty="0"/>
              <a:t>on the right.</a:t>
            </a:r>
          </a:p>
          <a:p>
            <a:r>
              <a:rPr lang="en-US" dirty="0"/>
              <a:t>Most images should maintain the outside margins and not extend past the footer, except when a vertical map needs every inch. </a:t>
            </a:r>
          </a:p>
          <a:p>
            <a:pPr lvl="1"/>
            <a:r>
              <a:rPr lang="en-US" dirty="0"/>
              <a:t>Use the ‘Picture’ layout for large images that fill the slide</a:t>
            </a:r>
          </a:p>
          <a:p>
            <a:r>
              <a:rPr lang="en-US" dirty="0"/>
              <a:t>Always maintain clear space around</a:t>
            </a:r>
            <a:br>
              <a:rPr lang="en-US" dirty="0"/>
            </a:br>
            <a:r>
              <a:rPr lang="en-US" dirty="0"/>
              <a:t>the Metro logo. Avoid adjusting text</a:t>
            </a:r>
            <a:br>
              <a:rPr lang="en-US" dirty="0"/>
            </a:br>
            <a:r>
              <a:rPr lang="en-US" dirty="0"/>
              <a:t>box sizes.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27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1B68-5D17-E74C-B314-D37ED6C0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v2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2AC8D-51A5-F64B-A6EC-61A4AA28A9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5FFB8D-00FD-7F41-8508-0B1FDA6E48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80BAC6-F9AF-A445-91B6-ABF8ED1D3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this layout when you have a larger image and less copy.</a:t>
            </a:r>
          </a:p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</p:txBody>
      </p:sp>
    </p:spTree>
    <p:extLst>
      <p:ext uri="{BB962C8B-B14F-4D97-AF65-F5344CB8AC3E}">
        <p14:creationId xmlns:p14="http://schemas.microsoft.com/office/powerpoint/2010/main" val="3109085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D15294-9B94-2B49-AF59-D3BB35F5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Divider with short title - Use dividers to help pace your presentation (keep 32pt font size).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2FA97-8F82-8C41-A5E8-1BAA5BC860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Divider Title (Poll #, Phase, etc.) or delete</a:t>
            </a:r>
          </a:p>
        </p:txBody>
      </p:sp>
    </p:spTree>
    <p:extLst>
      <p:ext uri="{BB962C8B-B14F-4D97-AF65-F5344CB8AC3E}">
        <p14:creationId xmlns:p14="http://schemas.microsoft.com/office/powerpoint/2010/main" val="3319295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631AD2-20A4-4D48-BE36-8F145724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CB149B-6FB6-0344-9F14-DD869A367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6F749A20-6F6B-2945-ACF2-307518568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8664358" cy="242744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Subheader</a:t>
            </a:r>
            <a:r>
              <a:rPr lang="en-US" dirty="0"/>
              <a:t> here. Please reposition “we are here” and public participation line.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924DE-28E9-6942-B0F9-2EEB6F6EC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322" y="1873358"/>
            <a:ext cx="1985155" cy="3077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184348-0895-D64B-974E-53124B204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22" y="1874226"/>
            <a:ext cx="1985155" cy="307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CEE8C1-5309-614A-B1DB-6894AAA0B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680" y="1874226"/>
            <a:ext cx="1985155" cy="3077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89D0D1-212F-734B-9635-C1226D1B3E7D}"/>
              </a:ext>
            </a:extLst>
          </p:cNvPr>
          <p:cNvSpPr txBox="1">
            <a:spLocks noChangeAspect="1"/>
          </p:cNvSpPr>
          <p:nvPr/>
        </p:nvSpPr>
        <p:spPr>
          <a:xfrm>
            <a:off x="1491626" y="1884501"/>
            <a:ext cx="550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0D34F3-87A1-B54F-9392-DFF412D4E3AB}"/>
              </a:ext>
            </a:extLst>
          </p:cNvPr>
          <p:cNvSpPr txBox="1">
            <a:spLocks noChangeAspect="1"/>
          </p:cNvSpPr>
          <p:nvPr/>
        </p:nvSpPr>
        <p:spPr>
          <a:xfrm>
            <a:off x="3435181" y="1884500"/>
            <a:ext cx="550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9C2D21-C333-E140-9F57-03FA0632A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38" y="1874226"/>
            <a:ext cx="1985155" cy="3077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7F3F71-9384-1548-B59D-C02623C2C65A}"/>
              </a:ext>
            </a:extLst>
          </p:cNvPr>
          <p:cNvSpPr txBox="1">
            <a:spLocks noChangeAspect="1"/>
          </p:cNvSpPr>
          <p:nvPr/>
        </p:nvSpPr>
        <p:spPr>
          <a:xfrm>
            <a:off x="5337140" y="1884500"/>
            <a:ext cx="550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CD8B23-8738-4044-AB33-C57423DC86A2}"/>
              </a:ext>
            </a:extLst>
          </p:cNvPr>
          <p:cNvSpPr txBox="1">
            <a:spLocks noChangeAspect="1"/>
          </p:cNvSpPr>
          <p:nvPr/>
        </p:nvSpPr>
        <p:spPr>
          <a:xfrm>
            <a:off x="7239097" y="1882853"/>
            <a:ext cx="550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E58CBC-3FD0-1D4C-A49E-BF2ECCE914E9}"/>
              </a:ext>
            </a:extLst>
          </p:cNvPr>
          <p:cNvSpPr txBox="1"/>
          <p:nvPr/>
        </p:nvSpPr>
        <p:spPr>
          <a:xfrm>
            <a:off x="815719" y="2278394"/>
            <a:ext cx="1885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3D009F-A984-1B42-8D94-F0865E0A28AC}"/>
              </a:ext>
            </a:extLst>
          </p:cNvPr>
          <p:cNvSpPr txBox="1"/>
          <p:nvPr/>
        </p:nvSpPr>
        <p:spPr>
          <a:xfrm>
            <a:off x="2700992" y="2276295"/>
            <a:ext cx="17778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</a:t>
            </a:r>
            <a:br>
              <a:rPr lang="en-US" sz="1100" dirty="0"/>
            </a:br>
            <a:r>
              <a:rPr lang="en-US" sz="1100" dirty="0"/>
              <a:t>goes here</a:t>
            </a:r>
          </a:p>
          <a:p>
            <a:endParaRPr lang="en-US" sz="1100" dirty="0"/>
          </a:p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</a:t>
            </a:r>
            <a:br>
              <a:rPr lang="en-US" sz="1100" dirty="0"/>
            </a:br>
            <a:r>
              <a:rPr lang="en-US" sz="1100" dirty="0"/>
              <a:t>goes here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32F05C-384B-584A-BECB-15CAD7E4ECB5}"/>
              </a:ext>
            </a:extLst>
          </p:cNvPr>
          <p:cNvSpPr txBox="1"/>
          <p:nvPr/>
        </p:nvSpPr>
        <p:spPr>
          <a:xfrm>
            <a:off x="4619635" y="2273422"/>
            <a:ext cx="17778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 </a:t>
            </a:r>
            <a:r>
              <a:rPr lang="en-US" sz="1100" i="1" dirty="0"/>
              <a:t>continued</a:t>
            </a:r>
          </a:p>
          <a:p>
            <a:endParaRPr lang="en-US" sz="1100" dirty="0"/>
          </a:p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624541-2042-754B-8AC9-B656369AF03F}"/>
              </a:ext>
            </a:extLst>
          </p:cNvPr>
          <p:cNvSpPr txBox="1"/>
          <p:nvPr/>
        </p:nvSpPr>
        <p:spPr>
          <a:xfrm>
            <a:off x="6471540" y="2279174"/>
            <a:ext cx="17778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 </a:t>
            </a:r>
            <a:r>
              <a:rPr lang="en-US" sz="1100" i="1" dirty="0"/>
              <a:t>continued</a:t>
            </a:r>
            <a:endParaRPr lang="en-US" sz="1100" dirty="0"/>
          </a:p>
          <a:p>
            <a:endParaRPr lang="en-US" sz="1100" dirty="0"/>
          </a:p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63B7EE-D395-664C-ABA3-6ED65E14E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8102" y="1260088"/>
            <a:ext cx="585770" cy="58577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BDDB35-7398-E94B-BD86-A7A6A32537D4}"/>
              </a:ext>
            </a:extLst>
          </p:cNvPr>
          <p:cNvCxnSpPr>
            <a:cxnSpLocks/>
          </p:cNvCxnSpPr>
          <p:nvPr/>
        </p:nvCxnSpPr>
        <p:spPr>
          <a:xfrm>
            <a:off x="815718" y="4180710"/>
            <a:ext cx="7541096" cy="0"/>
          </a:xfrm>
          <a:prstGeom prst="line">
            <a:avLst/>
          </a:prstGeom>
          <a:ln w="19050">
            <a:solidFill>
              <a:srgbClr val="5E92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42D6426-0C96-E748-9DF7-554235B8A4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0634" y="4158972"/>
            <a:ext cx="638840" cy="6388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70A646F-B882-784B-BA72-8F917F49BE68}"/>
              </a:ext>
            </a:extLst>
          </p:cNvPr>
          <p:cNvSpPr txBox="1"/>
          <p:nvPr/>
        </p:nvSpPr>
        <p:spPr>
          <a:xfrm>
            <a:off x="3878579" y="4393427"/>
            <a:ext cx="2812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spc="20" dirty="0">
                <a:solidFill>
                  <a:srgbClr val="5E929D"/>
                </a:solidFill>
              </a:rPr>
              <a:t>ONGOING PUBLIC </a:t>
            </a:r>
            <a:r>
              <a:rPr lang="en-US" sz="1100" b="1" spc="20" dirty="0">
                <a:solidFill>
                  <a:srgbClr val="609BAD"/>
                </a:solidFill>
              </a:rPr>
              <a:t>PARTICIPATION</a:t>
            </a:r>
          </a:p>
        </p:txBody>
      </p:sp>
    </p:spTree>
    <p:extLst>
      <p:ext uri="{BB962C8B-B14F-4D97-AF65-F5344CB8AC3E}">
        <p14:creationId xmlns:p14="http://schemas.microsoft.com/office/powerpoint/2010/main" val="2219097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4699-95CA-3C43-9764-50027A75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Schedule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83CB6A-7488-3E49-B34D-0E215EEFE0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91630-D400-2647-A6DA-8B452E9D1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883529"/>
            <a:ext cx="8664358" cy="4434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Additional schedule resources – copy, paste and align as needed.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BED5A-171E-F24E-A7A4-B3D85FA59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19" y="1562813"/>
            <a:ext cx="3893279" cy="307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B317C-5CAC-D645-A993-BF08E0D0E8B0}"/>
              </a:ext>
            </a:extLst>
          </p:cNvPr>
          <p:cNvSpPr txBox="1">
            <a:spLocks noChangeAspect="1"/>
          </p:cNvSpPr>
          <p:nvPr/>
        </p:nvSpPr>
        <p:spPr>
          <a:xfrm>
            <a:off x="2094646" y="1573079"/>
            <a:ext cx="30967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20XX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2F27DB-F16D-2A40-8F04-FB2A34318BE4}"/>
              </a:ext>
            </a:extLst>
          </p:cNvPr>
          <p:cNvSpPr txBox="1"/>
          <p:nvPr/>
        </p:nvSpPr>
        <p:spPr>
          <a:xfrm>
            <a:off x="1730118" y="1966971"/>
            <a:ext cx="1885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1A7D2F-E72B-264D-A0E1-AC09BD4AC4A4}"/>
              </a:ext>
            </a:extLst>
          </p:cNvPr>
          <p:cNvSpPr txBox="1"/>
          <p:nvPr/>
        </p:nvSpPr>
        <p:spPr>
          <a:xfrm>
            <a:off x="3565146" y="1963729"/>
            <a:ext cx="1885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Month or Season</a:t>
            </a:r>
          </a:p>
          <a:p>
            <a:r>
              <a:rPr lang="en-US" sz="1100" dirty="0"/>
              <a:t>Short description of activities or milestones goes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BB28E1-F2C8-184A-B6E8-C258E8FBA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611" y="3041176"/>
            <a:ext cx="5668892" cy="3007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1CB7AA-0547-AB44-ADA6-7D3C632EF74E}"/>
              </a:ext>
            </a:extLst>
          </p:cNvPr>
          <p:cNvSpPr txBox="1">
            <a:spLocks noChangeAspect="1"/>
          </p:cNvSpPr>
          <p:nvPr/>
        </p:nvSpPr>
        <p:spPr>
          <a:xfrm>
            <a:off x="2094645" y="3042680"/>
            <a:ext cx="48768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</a:rPr>
              <a:t>Future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4CF834-CCD5-0F4B-B76A-1FD9929F3CB1}"/>
              </a:ext>
            </a:extLst>
          </p:cNvPr>
          <p:cNvSpPr txBox="1"/>
          <p:nvPr/>
        </p:nvSpPr>
        <p:spPr>
          <a:xfrm>
            <a:off x="1679871" y="3437325"/>
            <a:ext cx="1885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If month or season is unknown ok to list as</a:t>
            </a:r>
            <a:br>
              <a:rPr lang="en-US" sz="1100" dirty="0"/>
            </a:br>
            <a:r>
              <a:rPr lang="en-US" sz="1100" dirty="0"/>
              <a:t>bulleted items.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CD19F5-F149-A84A-8775-0F3811E87A6E}"/>
              </a:ext>
            </a:extLst>
          </p:cNvPr>
          <p:cNvSpPr txBox="1"/>
          <p:nvPr/>
        </p:nvSpPr>
        <p:spPr>
          <a:xfrm>
            <a:off x="3645875" y="3443811"/>
            <a:ext cx="188527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SzPct val="90000"/>
              <a:buFont typeface="System Font Regular"/>
              <a:buChar char="&gt;"/>
            </a:pPr>
            <a:r>
              <a:rPr lang="en-US" sz="1100" dirty="0"/>
              <a:t>Copy this text box to maintain the custom Metro bullet style</a:t>
            </a:r>
          </a:p>
          <a:p>
            <a:pPr marL="171446" indent="-171446">
              <a:buSzPct val="90000"/>
              <a:buFont typeface="System Font Regular"/>
              <a:buChar char="&gt;"/>
            </a:pPr>
            <a:r>
              <a:rPr lang="en-US" sz="1100" dirty="0"/>
              <a:t>Second bullet point</a:t>
            </a:r>
          </a:p>
          <a:p>
            <a:pPr marL="171446" indent="-171446">
              <a:buSzPct val="90000"/>
              <a:buFont typeface="System Font Regular"/>
              <a:buChar char="&gt;"/>
            </a:pPr>
            <a:r>
              <a:rPr lang="en-US" sz="1100" dirty="0"/>
              <a:t>Third bullet point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EC5867-4D28-F94A-9B57-545D0134F570}"/>
              </a:ext>
            </a:extLst>
          </p:cNvPr>
          <p:cNvSpPr txBox="1"/>
          <p:nvPr/>
        </p:nvSpPr>
        <p:spPr>
          <a:xfrm>
            <a:off x="5611878" y="3443808"/>
            <a:ext cx="188527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SzPct val="90000"/>
              <a:buFont typeface="System Font Regular"/>
              <a:buChar char="&gt;"/>
            </a:pPr>
            <a:r>
              <a:rPr lang="en-US" sz="1100" dirty="0"/>
              <a:t>Copy this text box to maintain the custom Metro bullet style</a:t>
            </a:r>
          </a:p>
          <a:p>
            <a:pPr marL="171446" indent="-171446">
              <a:buSzPct val="90000"/>
              <a:buFont typeface="System Font Regular"/>
              <a:buChar char="&gt;"/>
            </a:pPr>
            <a:r>
              <a:rPr lang="en-US" sz="1100" dirty="0"/>
              <a:t>Second bullet point</a:t>
            </a:r>
          </a:p>
          <a:p>
            <a:pPr marL="171446" indent="-171446">
              <a:buSzPct val="90000"/>
              <a:buFont typeface="System Font Regular"/>
              <a:buChar char="&gt;"/>
            </a:pPr>
            <a:r>
              <a:rPr lang="en-US" sz="1100" dirty="0"/>
              <a:t>Third bullet point</a:t>
            </a:r>
          </a:p>
          <a:p>
            <a:pPr marL="171446" indent="-171446">
              <a:buSzPct val="90000"/>
              <a:buFont typeface="System Font Regular"/>
              <a:buChar char="&gt;"/>
            </a:pPr>
            <a:endParaRPr lang="en-US" sz="1100" dirty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3506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6D75B8-DCC5-1148-8190-63DD1E30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2C34BA-D6A2-3045-B543-10EC5DF32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 to this project.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A70C5-F0C2-E24A-B684-FB16C035D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293" y="893471"/>
            <a:ext cx="404798" cy="404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E9125F-235F-B84E-B8C3-ADA50E455A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676293" y="2231156"/>
            <a:ext cx="404798" cy="4047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C9C8F-4255-6F4F-B260-16C9EDE770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76293" y="2707593"/>
            <a:ext cx="404798" cy="404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6153B1-6EDE-7948-AA09-79E54A59C3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676293" y="3142842"/>
            <a:ext cx="404798" cy="4047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F44DDF-5020-0C44-9323-753B3087C0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676293" y="3593560"/>
            <a:ext cx="404798" cy="404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8980B-923C-454F-9F3D-8435524671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676293" y="4058850"/>
            <a:ext cx="404798" cy="4047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8BBE83-B970-134D-8095-0B86814FCBCF}"/>
              </a:ext>
            </a:extLst>
          </p:cNvPr>
          <p:cNvSpPr txBox="1"/>
          <p:nvPr/>
        </p:nvSpPr>
        <p:spPr>
          <a:xfrm>
            <a:off x="3081091" y="936604"/>
            <a:ext cx="39932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Name, </a:t>
            </a:r>
            <a:r>
              <a:rPr lang="en-US" sz="1600" i="1" dirty="0"/>
              <a:t>Title</a:t>
            </a:r>
            <a:br>
              <a:rPr lang="en-US" sz="1600" dirty="0"/>
            </a:br>
            <a:r>
              <a:rPr lang="en-US" sz="1600" dirty="0"/>
              <a:t>Metro</a:t>
            </a:r>
            <a:br>
              <a:rPr lang="en-US" sz="1600" dirty="0"/>
            </a:br>
            <a:r>
              <a:rPr lang="en-US" sz="1600" dirty="0"/>
              <a:t>One Gateway Plaza, MS 99-XX-X</a:t>
            </a:r>
            <a:br>
              <a:rPr lang="en-US" sz="1600" dirty="0"/>
            </a:br>
            <a:r>
              <a:rPr lang="en-US" sz="1600" dirty="0"/>
              <a:t>Los Angeles, CA 90012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DEF75C-7CB1-584A-9E60-3D45C5E59004}"/>
              </a:ext>
            </a:extLst>
          </p:cNvPr>
          <p:cNvSpPr txBox="1"/>
          <p:nvPr/>
        </p:nvSpPr>
        <p:spPr>
          <a:xfrm>
            <a:off x="3062662" y="2286020"/>
            <a:ext cx="3993287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sz="1600" dirty="0"/>
              <a:t>213.922.XXXX</a:t>
            </a:r>
          </a:p>
          <a:p>
            <a:pPr>
              <a:spcBef>
                <a:spcPts val="1600"/>
              </a:spcBef>
            </a:pPr>
            <a:r>
              <a:rPr lang="en-US" sz="1600" i="1" dirty="0"/>
              <a:t>projectname@metro.net</a:t>
            </a:r>
            <a:endParaRPr lang="en-US" sz="1600" dirty="0"/>
          </a:p>
          <a:p>
            <a:pPr>
              <a:spcBef>
                <a:spcPts val="1600"/>
              </a:spcBef>
            </a:pPr>
            <a:r>
              <a:rPr lang="en-US" sz="1600" i="1" dirty="0"/>
              <a:t>metro.net/projectname</a:t>
            </a:r>
            <a:endParaRPr lang="en-US" sz="1600" dirty="0"/>
          </a:p>
          <a:p>
            <a:pPr>
              <a:spcBef>
                <a:spcPts val="1600"/>
              </a:spcBef>
            </a:pPr>
            <a:r>
              <a:rPr lang="en-US" sz="1600" i="1" dirty="0"/>
              <a:t>@metrolosangeles</a:t>
            </a:r>
            <a:endParaRPr lang="en-US" sz="1600" dirty="0"/>
          </a:p>
          <a:p>
            <a:pPr>
              <a:spcBef>
                <a:spcPts val="1600"/>
              </a:spcBef>
            </a:pPr>
            <a:r>
              <a:rPr lang="en-US" sz="1600" i="1" dirty="0"/>
              <a:t>losangelesmetro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0822091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 Template 2021">
  <a:themeElements>
    <a:clrScheme name="Metro - We Have a Plan">
      <a:dk1>
        <a:srgbClr val="000000"/>
      </a:dk1>
      <a:lt1>
        <a:srgbClr val="FFFFFF"/>
      </a:lt1>
      <a:dk2>
        <a:srgbClr val="797986"/>
      </a:dk2>
      <a:lt2>
        <a:srgbClr val="F4EC1A"/>
      </a:lt2>
      <a:accent1>
        <a:srgbClr val="0D8144"/>
      </a:accent1>
      <a:accent2>
        <a:srgbClr val="7BA23E"/>
      </a:accent2>
      <a:accent3>
        <a:srgbClr val="459BAC"/>
      </a:accent3>
      <a:accent4>
        <a:srgbClr val="DD7553"/>
      </a:accent4>
      <a:accent5>
        <a:srgbClr val="F4EC1A"/>
      </a:accent5>
      <a:accent6>
        <a:srgbClr val="797986"/>
      </a:accent6>
      <a:hlink>
        <a:srgbClr val="2AB4C8"/>
      </a:hlink>
      <a:folHlink>
        <a:srgbClr val="19727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EDF6053952E54886C77D86F7AAC1B2" ma:contentTypeVersion="10" ma:contentTypeDescription="Create a new document." ma:contentTypeScope="" ma:versionID="789377a9e0858d1f946378117e9b9088">
  <xsd:schema xmlns:xsd="http://www.w3.org/2001/XMLSchema" xmlns:xs="http://www.w3.org/2001/XMLSchema" xmlns:p="http://schemas.microsoft.com/office/2006/metadata/properties" xmlns:ns2="8fb761bf-75a6-45fe-955a-e8569286a716" targetNamespace="http://schemas.microsoft.com/office/2006/metadata/properties" ma:root="true" ma:fieldsID="94db5e766b1478c1abfce8e572c53e34" ns2:_="">
    <xsd:import namespace="8fb761bf-75a6-45fe-955a-e8569286a71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b761bf-75a6-45fe-955a-e8569286a71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2b35d8d6-c495-4997-a5c0-b3dbc42d7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b761bf-75a6-45fe-955a-e8569286a71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2B95F2-3B07-4ED1-9969-A15758CB45A7}"/>
</file>

<file path=customXml/itemProps2.xml><?xml version="1.0" encoding="utf-8"?>
<ds:datastoreItem xmlns:ds="http://schemas.openxmlformats.org/officeDocument/2006/customXml" ds:itemID="{51A7B105-D2FF-476E-A943-B9329F983882}"/>
</file>

<file path=customXml/itemProps3.xml><?xml version="1.0" encoding="utf-8"?>
<ds:datastoreItem xmlns:ds="http://schemas.openxmlformats.org/officeDocument/2006/customXml" ds:itemID="{A3444202-98BF-4123-9149-A0AC8E5DF85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37971</TotalTime>
  <Words>2701</Words>
  <Application>Microsoft Macintosh PowerPoint</Application>
  <PresentationFormat>On-screen Show (16:9)</PresentationFormat>
  <Paragraphs>387</Paragraphs>
  <Slides>37</Slides>
  <Notes>21</Notes>
  <HiddenSlides>6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Courier New</vt:lpstr>
      <vt:lpstr>System Font Regular</vt:lpstr>
      <vt:lpstr>Wingdings</vt:lpstr>
      <vt:lpstr>Metro Template 2021</vt:lpstr>
      <vt:lpstr>Getting Started: Creating a Great Deck</vt:lpstr>
      <vt:lpstr>A great story needs a great deck.</vt:lpstr>
      <vt:lpstr>Consider your content.</vt:lpstr>
      <vt:lpstr>Follow Metro’s brand guidelines.</vt:lpstr>
      <vt:lpstr>Follow Metro’s brand guidelines. continued</vt:lpstr>
      <vt:lpstr>Please incorporate context.</vt:lpstr>
      <vt:lpstr>PowerPoint Presentation</vt:lpstr>
      <vt:lpstr>PowerPoint Presentation</vt:lpstr>
      <vt:lpstr>Housekeeping</vt:lpstr>
      <vt:lpstr>Interpretation Available</vt:lpstr>
      <vt:lpstr>Code of Conduct</vt:lpstr>
      <vt:lpstr>Panel</vt:lpstr>
      <vt:lpstr>Panel</vt:lpstr>
      <vt:lpstr>Panel</vt:lpstr>
      <vt:lpstr>Thanks for joining us!</vt:lpstr>
      <vt:lpstr>Option 1 for “Metro has a Plan” Messaging Short-Form: One Slide  (delete this slide) </vt:lpstr>
      <vt:lpstr>Metro has a plan to make it easier to get around LA.  It includes creating (choose one: better transit,  less congestion, complete streets, access to opportunity). This project works to (insert project goal).</vt:lpstr>
      <vt:lpstr>Option 2 for “Metro has a Plan” Messaging Long-Form: Three Slides (delete this slide) </vt:lpstr>
      <vt:lpstr>Metro has a plan to make it easier for you to get around LA.</vt:lpstr>
      <vt:lpstr>Our plan weaves efforts across four areas.</vt:lpstr>
      <vt:lpstr>This project works to improve public transit.</vt:lpstr>
      <vt:lpstr>This project works to ease traffic.</vt:lpstr>
      <vt:lpstr>This project works to create complete streets.</vt:lpstr>
      <vt:lpstr>This project works to invest in housing and jobs.</vt:lpstr>
      <vt:lpstr>Tell your story with one-line 24pt headlines.</vt:lpstr>
      <vt:lpstr>Make sure headlines are always 24pt.</vt:lpstr>
      <vt:lpstr>Simplify headlines to one line (…you can do it!)</vt:lpstr>
      <vt:lpstr>If you absolutely must have a two-line headline, make the font size 18pt (and no smaller).</vt:lpstr>
      <vt:lpstr>Additional Slide Layout Options</vt:lpstr>
      <vt:lpstr>Two Column Text Layout</vt:lpstr>
      <vt:lpstr>Two Column List Layout</vt:lpstr>
      <vt:lpstr>Two Content Layout v1</vt:lpstr>
      <vt:lpstr>Two Content Layout v2</vt:lpstr>
      <vt:lpstr>Divider with short title - Use dividers to help pace your presentation (keep 32pt font size).</vt:lpstr>
      <vt:lpstr>Project Schedule</vt:lpstr>
      <vt:lpstr>Project Schedule</vt:lpstr>
      <vt:lpstr>Stay connected to this project.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Kim, Janet</cp:lastModifiedBy>
  <cp:revision>169</cp:revision>
  <cp:lastPrinted>2018-07-30T22:08:28Z</cp:lastPrinted>
  <dcterms:created xsi:type="dcterms:W3CDTF">2018-02-03T00:33:10Z</dcterms:created>
  <dcterms:modified xsi:type="dcterms:W3CDTF">2024-11-27T06:13:01Z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0x01010038EDF6053952E54886C77D86F7AAC1B2</vt:lpwstr>
  </property>
</Properties>
</file>