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17" r:id="rId2"/>
    <p:sldId id="318" r:id="rId3"/>
    <p:sldId id="319" r:id="rId4"/>
    <p:sldId id="320" r:id="rId5"/>
    <p:sldId id="321" r:id="rId6"/>
    <p:sldId id="322" r:id="rId7"/>
    <p:sldId id="330" r:id="rId8"/>
    <p:sldId id="298" r:id="rId9"/>
    <p:sldId id="289" r:id="rId10"/>
    <p:sldId id="290" r:id="rId11"/>
    <p:sldId id="323" r:id="rId12"/>
    <p:sldId id="324" r:id="rId13"/>
    <p:sldId id="325" r:id="rId14"/>
    <p:sldId id="326" r:id="rId15"/>
    <p:sldId id="300" r:id="rId16"/>
    <p:sldId id="331" r:id="rId17"/>
    <p:sldId id="337" r:id="rId18"/>
    <p:sldId id="338" r:id="rId19"/>
    <p:sldId id="339" r:id="rId20"/>
    <p:sldId id="340" r:id="rId21"/>
    <p:sldId id="332" r:id="rId22"/>
    <p:sldId id="341" r:id="rId23"/>
    <p:sldId id="342" r:id="rId24"/>
    <p:sldId id="343" r:id="rId25"/>
    <p:sldId id="299" r:id="rId26"/>
    <p:sldId id="309" r:id="rId27"/>
    <p:sldId id="304" r:id="rId28"/>
    <p:sldId id="328" r:id="rId29"/>
    <p:sldId id="314" r:id="rId30"/>
    <p:sldId id="311" r:id="rId31"/>
    <p:sldId id="313" r:id="rId32"/>
    <p:sldId id="303" r:id="rId33"/>
    <p:sldId id="329" r:id="rId34"/>
    <p:sldId id="305" r:id="rId35"/>
    <p:sldId id="307" r:id="rId36"/>
    <p:sldId id="306" r:id="rId37"/>
    <p:sldId id="308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tting Started - READ ME FIRST (then OK to delete)" id="{CA1A765F-C000-2843-BF3D-8414AB062816}">
          <p14:sldIdLst>
            <p14:sldId id="317"/>
            <p14:sldId id="318"/>
            <p14:sldId id="319"/>
            <p14:sldId id="320"/>
            <p14:sldId id="321"/>
            <p14:sldId id="322"/>
          </p14:sldIdLst>
        </p14:section>
        <p14:section name="Your Presentation Template" id="{CFF9DA66-96A7-EA4C-A673-C39DC7EF53DB}">
          <p14:sldIdLst>
            <p14:sldId id="330"/>
            <p14:sldId id="298"/>
            <p14:sldId id="289"/>
            <p14:sldId id="290"/>
            <p14:sldId id="323"/>
            <p14:sldId id="324"/>
            <p14:sldId id="325"/>
            <p14:sldId id="326"/>
            <p14:sldId id="300"/>
            <p14:sldId id="331"/>
            <p14:sldId id="337"/>
            <p14:sldId id="338"/>
            <p14:sldId id="339"/>
            <p14:sldId id="340"/>
            <p14:sldId id="332"/>
            <p14:sldId id="341"/>
            <p14:sldId id="342"/>
            <p14:sldId id="343"/>
            <p14:sldId id="299"/>
            <p14:sldId id="309"/>
            <p14:sldId id="304"/>
            <p14:sldId id="328"/>
            <p14:sldId id="314"/>
            <p14:sldId id="311"/>
            <p14:sldId id="313"/>
            <p14:sldId id="303"/>
            <p14:sldId id="329"/>
            <p14:sldId id="305"/>
            <p14:sldId id="307"/>
            <p14:sldId id="306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, Melissa" initials="RM" lastIdx="2" clrIdx="0"/>
  <p:cmAuthor id="2" name="Lejeune, Michael" initials="LM" lastIdx="1" clrIdx="1"/>
  <p:cmAuthor id="3" name="Lejeune, Michael" initials="LM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/>
    <p:restoredTop sz="88973"/>
  </p:normalViewPr>
  <p:slideViewPr>
    <p:cSldViewPr snapToGrid="0" snapToObjects="1">
      <p:cViewPr varScale="1">
        <p:scale>
          <a:sx n="108" d="100"/>
          <a:sy n="108" d="100"/>
        </p:scale>
        <p:origin x="24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notesViewPr>
    <p:cSldViewPr snapToGrid="0" snapToObjects="1" showGuides="1">
      <p:cViewPr varScale="1">
        <p:scale>
          <a:sx n="163" d="100"/>
          <a:sy n="163" d="100"/>
        </p:scale>
        <p:origin x="216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697CE-E989-604D-844A-A5097C60CECD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9C84F-DEF7-CC49-9DE8-C756C5A5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1A01-327F-FB49-8F83-5642A791E663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99CD2-19A0-6F48-895C-C7AB61D7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”getting started” slides are hidden and won’t appear when presenting.</a:t>
            </a:r>
            <a:br>
              <a:rPr lang="en-US" dirty="0"/>
            </a:br>
            <a:r>
              <a:rPr lang="en-US" dirty="0"/>
              <a:t>Be sure to read these slides and then you may delete.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second sentence, choose one of the project categories. For the third sentence, add a concise and simple description of your project's goal.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Use </a:t>
            </a:r>
            <a:r>
              <a:rPr lang="en-US" dirty="0"/>
              <a:t>option 2 if possible; our preference is for this “long-form” option that breaks up the content on three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9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do not edit the text on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05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do not edit the text on this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of the next four slides with the four project categories. Choose the version with the heading that describes the category your project works toward the most; if your project is included in the LRTP, please use the category consistent with the chapter where it appears.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editable italic text, make the relevant subcategory text for your project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 italic and black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Please use this treatment on only one subcategory; if your project contributes to other project categories, please speak to those in your presentation on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76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of the next four slides with the four project categories. Choose the version with the heading that describes the category your project works toward the most; if your project is included in the LRTP, please use the category consistent with the chapter where it appears.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editable italic text, make the relevant subcategory text for your project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 italic and black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Please use this treatment on only one subcategory; if your project contributes to other project categories, please speak to those in your presentation on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28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of the next four slides with the four project categories. Choose the version with the heading that describes the category your project works toward the most; if your project is included in the LRTP, please use the category consistent with the chapter where it appears.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editable italic text, make the relevant subcategory text for your project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 italic and black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Please use this treatment on only one subcategory; if your project contributes to other project categories, please speak to those in your presentation on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9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of the next four slides with the four project categories. Choose the version with the heading that describes the category your project works toward the most; if your project is included in the LRTP, please use the category consistent with the chapter where it appears.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editable italic text, make the relevant subcategory text for your project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 italic and black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use this treatment on only one subcategory; if your project contributes to other project categories, please speak to those in your presentation on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6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22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Project Schedule slide. Please duplicate slide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use this slide if you’re presenting the PowerPoint virtually. </a:t>
            </a:r>
            <a:br>
              <a:rPr lang="en-US" dirty="0"/>
            </a:br>
            <a:r>
              <a:rPr lang="en-US" dirty="0"/>
              <a:t>Delete ”we will begin in a few moments” if sending via email or presenting in-person.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Project Schedule slide. Please duplicate slide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4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Contact slide. Please duplicate slide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Housekeeping slide, please duplicate slide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0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Interpretation slide, please duplicate slide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no master layout for this Code of Conduct slide, please duplicate slide as needed.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Here are different layouts for the number of presenters you have.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8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Here are different layouts for the number of presenters you have.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5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Here are different layouts for the number of presenters you have.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0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need to keep the presentation short, </a:t>
            </a:r>
            <a:r>
              <a:rPr lang="en-US"/>
              <a:t>you can use </a:t>
            </a:r>
            <a:r>
              <a:rPr lang="en-US" dirty="0"/>
              <a:t>option 1 for the ”</a:t>
            </a:r>
            <a:r>
              <a:rPr lang="en-US"/>
              <a:t>short-form” option.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D94707-C86B-F949-B56F-05F150B9A74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67915" y="3484563"/>
            <a:ext cx="5516245" cy="38639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will begin in a few moments.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08BF901-582F-8646-B899-A5B560202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200" y="5191125"/>
            <a:ext cx="4389438" cy="8128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798512" indent="0">
              <a:buNone/>
              <a:defRPr/>
            </a:lvl3pPr>
            <a:lvl4pPr marL="1260475" indent="0">
              <a:buNone/>
              <a:defRPr/>
            </a:lvl4pPr>
            <a:lvl5pPr marL="1712913" indent="0">
              <a:buNone/>
              <a:defRPr/>
            </a:lvl5pPr>
          </a:lstStyle>
          <a:p>
            <a:pPr lvl="0"/>
            <a:r>
              <a:rPr lang="en-US" dirty="0"/>
              <a:t>Title of presentation 20pt Calibri</a:t>
            </a:r>
          </a:p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220603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20B54F-5837-DA42-9506-C1938EE7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40" y="1184223"/>
            <a:ext cx="4114800" cy="475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>
              <a:buFont typeface="+mj-lt"/>
              <a:buAutoNum type="arabicPeriod"/>
              <a:tabLst/>
              <a:defRPr/>
            </a:lvl1pPr>
            <a:lvl2pPr marL="692150" indent="-231775">
              <a:buSzPct val="90000"/>
              <a:buFont typeface="System Font Regular"/>
              <a:buChar char="&gt;"/>
              <a:tabLst/>
              <a:defRPr/>
            </a:lvl2pPr>
            <a:lvl3pPr marL="1028700" indent="-230188">
              <a:buFont typeface="Arial" panose="020B0604020202020204" pitchFamily="34" charset="0"/>
              <a:buChar char="•"/>
              <a:tabLst/>
              <a:defRPr/>
            </a:lvl3pPr>
            <a:lvl4pPr marL="1490663" indent="-230188">
              <a:buSzPct val="100000"/>
              <a:buFont typeface="System Font Regular"/>
              <a:buChar char="-"/>
              <a:tabLst/>
              <a:defRPr/>
            </a:lvl4pPr>
            <a:lvl5pPr marL="1944688" indent="-231775">
              <a:buSzPct val="60000"/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AB91B1-BBCE-7643-8B6C-E7F2FBB540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50862" y="1181130"/>
            <a:ext cx="4114800" cy="475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>
              <a:buFont typeface="+mj-lt"/>
              <a:buAutoNum type="arabicPeriod"/>
              <a:tabLst/>
              <a:defRPr/>
            </a:lvl1pPr>
            <a:lvl2pPr marL="692150" indent="-231775">
              <a:buSzPct val="90000"/>
              <a:buFont typeface="System Font Regular"/>
              <a:buChar char="&gt;"/>
              <a:tabLst/>
              <a:defRPr/>
            </a:lvl2pPr>
            <a:lvl3pPr marL="1028700" indent="-230188">
              <a:buFont typeface="Arial" panose="020B0604020202020204" pitchFamily="34" charset="0"/>
              <a:buChar char="•"/>
              <a:tabLst/>
              <a:defRPr/>
            </a:lvl3pPr>
            <a:lvl4pPr marL="1490663" indent="-230188">
              <a:buSzPct val="100000"/>
              <a:buFont typeface="System Font Regular"/>
              <a:buChar char="-"/>
              <a:tabLst/>
              <a:defRPr/>
            </a:lvl4pPr>
            <a:lvl5pPr marL="1944688" indent="-231775">
              <a:buSzPct val="60000"/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9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C1CB91-255E-AA4E-99ED-09111ECAD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2650" y="1184223"/>
            <a:ext cx="4115649" cy="478160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40" y="1184223"/>
            <a:ext cx="4108452" cy="475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70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C1CB91-255E-AA4E-99ED-09111ECAD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1436" y="1184223"/>
            <a:ext cx="5616864" cy="478160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40" y="1184223"/>
            <a:ext cx="2580013" cy="475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60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C1CB91-255E-AA4E-99ED-09111ECAD5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252" y="1184223"/>
            <a:ext cx="8429848" cy="4781602"/>
          </a:xfrm>
          <a:solidFill>
            <a:schemeClr val="bg2"/>
          </a:solidFill>
        </p:spPr>
        <p:txBody>
          <a:bodyPr/>
          <a:lstStyle>
            <a:lvl1pPr marL="285750" indent="-285750">
              <a:buFont typeface="System Font Regular"/>
              <a:buChar char="&gt;"/>
              <a:defRPr/>
            </a:lvl1pPr>
          </a:lstStyle>
          <a:p>
            <a:r>
              <a:rPr lang="en-US" dirty="0"/>
              <a:t>Don’t be afraid to add a great photo - and then speak to your points. </a:t>
            </a:r>
            <a:br>
              <a:rPr lang="en-US" dirty="0"/>
            </a:br>
            <a:r>
              <a:rPr lang="en-US" dirty="0"/>
              <a:t>Click icon to add your photo.</a:t>
            </a:r>
          </a:p>
        </p:txBody>
      </p:sp>
    </p:spTree>
    <p:extLst>
      <p:ext uri="{BB962C8B-B14F-4D97-AF65-F5344CB8AC3E}">
        <p14:creationId xmlns:p14="http://schemas.microsoft.com/office/powerpoint/2010/main" val="74988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5FB083-CC8F-3F4A-9C36-2137D802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281928"/>
            <a:ext cx="2057400" cy="365125"/>
          </a:xfrm>
        </p:spPr>
        <p:txBody>
          <a:bodyPr/>
          <a:lstStyle>
            <a:lvl1pPr>
              <a:defRPr sz="1000" baseline="0">
                <a:solidFill>
                  <a:srgbClr val="929292"/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0427A-3A0C-7445-8125-8830D30A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900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5FB083-CC8F-3F4A-9C36-2137D802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281928"/>
            <a:ext cx="2057400" cy="365125"/>
          </a:xfrm>
        </p:spPr>
        <p:txBody>
          <a:bodyPr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48C24-ADE2-9947-AD7E-37AA7F13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38656"/>
            <a:ext cx="7924800" cy="381609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21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5FB083-CC8F-3F4A-9C36-2137D802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281928"/>
            <a:ext cx="2057400" cy="365125"/>
          </a:xfrm>
        </p:spPr>
        <p:txBody>
          <a:bodyPr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48C24-ADE2-9947-AD7E-37AA7F13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72384"/>
            <a:ext cx="7924800" cy="164592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4AD90D-278A-8349-8764-92E27AF99F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157984"/>
            <a:ext cx="7924800" cy="768096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Title (Poll #, Phase, etc.) or delete</a:t>
            </a:r>
          </a:p>
        </p:txBody>
      </p:sp>
    </p:spTree>
    <p:extLst>
      <p:ext uri="{BB962C8B-B14F-4D97-AF65-F5344CB8AC3E}">
        <p14:creationId xmlns:p14="http://schemas.microsoft.com/office/powerpoint/2010/main" val="443009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C61474F-847D-CD4B-9AA7-D2014E1B7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60" y="6225871"/>
            <a:ext cx="5669280" cy="301141"/>
          </a:xfrm>
        </p:spPr>
        <p:txBody>
          <a:bodyPr>
            <a:noAutofit/>
          </a:bodyPr>
          <a:lstStyle>
            <a:lvl1pPr marL="0" indent="0">
              <a:buNone/>
              <a:defRPr sz="2000" b="1" cap="sm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F87F4DD-99A5-6045-844B-9A4E052EE1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60" y="5120640"/>
            <a:ext cx="5669280" cy="786384"/>
          </a:xfrm>
        </p:spPr>
        <p:txBody>
          <a:bodyPr wrap="square" tIns="0" rIns="0" bIns="0" anchor="ctr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We’re asking you to update this writeable headline.</a:t>
            </a:r>
          </a:p>
        </p:txBody>
      </p:sp>
    </p:spTree>
    <p:extLst>
      <p:ext uri="{BB962C8B-B14F-4D97-AF65-F5344CB8AC3E}">
        <p14:creationId xmlns:p14="http://schemas.microsoft.com/office/powerpoint/2010/main" val="136470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n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7E97-D647-9D4A-9A26-2C604939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7B7CA-D70F-1D4B-A09A-E2A1938E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6ED1EF-EF20-2641-A7B2-9EBE77AE60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9501" y="1360715"/>
            <a:ext cx="3308542" cy="3197225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44D296-8A78-4842-A1F0-8FC741DE5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501" y="4760913"/>
            <a:ext cx="3308542" cy="11604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None/>
              <a:defRPr b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4370AB1-2439-4640-B85B-2B300B530E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7100" y="1360715"/>
            <a:ext cx="3308542" cy="3197225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B1CF21B-4E30-7541-B595-6FBE39665E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7100" y="4760913"/>
            <a:ext cx="3308542" cy="11604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None/>
              <a:defRPr b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982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n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7E97-D647-9D4A-9A26-2C604939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7B7CA-D70F-1D4B-A09A-E2A1938E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6ED1EF-EF20-2641-A7B2-9EBE77AE60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9798" y="1360715"/>
            <a:ext cx="2755502" cy="3197225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44D296-8A78-4842-A1F0-8FC741DE5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98" y="4760913"/>
            <a:ext cx="2755502" cy="116046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b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4370AB1-2439-4640-B85B-2B300B530E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19848" y="1360715"/>
            <a:ext cx="2755502" cy="3197225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B1CF21B-4E30-7541-B595-6FBE39665E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9848" y="4760913"/>
            <a:ext cx="2755502" cy="116046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b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0F8A731-F76A-0547-95A4-FA41C674AB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9898" y="1367745"/>
            <a:ext cx="2755502" cy="3197225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644554-27FE-2A4C-8B55-E72EED788E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898" y="4767943"/>
            <a:ext cx="2755501" cy="116046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b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77365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n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7E97-D647-9D4A-9A26-2C604939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7B7CA-D70F-1D4B-A09A-E2A1938E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6ED1EF-EF20-2641-A7B2-9EBE77AE60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41" y="1360715"/>
            <a:ext cx="1896332" cy="2528443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44D296-8A78-4842-A1F0-8FC741DE5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540" y="4090314"/>
            <a:ext cx="1896333" cy="9570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1200" b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7AB5AA5-777C-644B-B8AE-9E4F10C6FC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68595" y="1360714"/>
            <a:ext cx="1896332" cy="2528443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5C9EABA-D7DC-5648-9DD9-CD6864062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8593" y="4090313"/>
            <a:ext cx="1896333" cy="9570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1200" b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D93E5FB-2E19-8E44-B951-C70F5912D6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37649" y="1360714"/>
            <a:ext cx="1896332" cy="2528443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FD4C23-7562-8645-8866-70F60E05F3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7647" y="4090313"/>
            <a:ext cx="1896333" cy="9570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1200" b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583194CF-E604-5E4E-8567-A631C802B6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06704" y="1360714"/>
            <a:ext cx="1896332" cy="2528443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218CCFB-4312-1944-9E8D-5C671D7B2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6701" y="4090313"/>
            <a:ext cx="1896333" cy="9570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1200" b="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56925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52" y="146611"/>
            <a:ext cx="7781776" cy="6856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52" y="1178038"/>
            <a:ext cx="8458200" cy="4758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1pPr>
            <a:lvl2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2pPr>
            <a:lvl3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3pPr>
            <a:lvl4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4pPr>
            <a:lvl5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57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- 2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52" y="146611"/>
            <a:ext cx="7781776" cy="6856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52" y="1178038"/>
            <a:ext cx="8458200" cy="4758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1pPr>
            <a:lvl2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2pPr>
            <a:lvl3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3pPr>
            <a:lvl4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4pPr>
            <a:lvl5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222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52" y="1184223"/>
            <a:ext cx="8458200" cy="475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800"/>
              </a:lnSpc>
              <a:spcAft>
                <a:spcPts val="1200"/>
              </a:spcAft>
              <a:defRPr sz="2400"/>
            </a:lvl1pPr>
            <a:lvl2pPr>
              <a:lnSpc>
                <a:spcPts val="2800"/>
              </a:lnSpc>
              <a:spcAft>
                <a:spcPts val="1200"/>
              </a:spcAft>
              <a:defRPr sz="2400"/>
            </a:lvl2pPr>
            <a:lvl3pPr>
              <a:lnSpc>
                <a:spcPts val="2800"/>
              </a:lnSpc>
              <a:spcAft>
                <a:spcPts val="1200"/>
              </a:spcAft>
              <a:defRPr sz="2400"/>
            </a:lvl3pPr>
            <a:lvl4pPr>
              <a:lnSpc>
                <a:spcPts val="2800"/>
              </a:lnSpc>
              <a:spcAft>
                <a:spcPts val="1200"/>
              </a:spcAft>
              <a:defRPr sz="2400"/>
            </a:lvl4pPr>
            <a:lvl5pPr>
              <a:lnSpc>
                <a:spcPts val="2800"/>
              </a:lnSpc>
              <a:spcAft>
                <a:spcPts val="12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3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52" y="1184223"/>
            <a:ext cx="8458200" cy="4751882"/>
          </a:xfrm>
          <a:prstGeom prst="rect">
            <a:avLst/>
          </a:prstGeom>
        </p:spPr>
        <p:txBody>
          <a:bodyPr vert="horz" lIns="91440" tIns="45720" rIns="91440" bIns="45720" numCol="2" spcCol="365760" rtlCol="0">
            <a:noAutofit/>
          </a:bodyPr>
          <a:lstStyle>
            <a:lvl1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1pPr>
            <a:lvl2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2pPr>
            <a:lvl3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3pPr>
            <a:lvl4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4pPr>
            <a:lvl5pPr>
              <a:lnSpc>
                <a:spcPts val="2200"/>
              </a:lnSpc>
              <a:spcBef>
                <a:spcPts val="1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56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52" y="146611"/>
            <a:ext cx="7781776" cy="685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52" y="1178038"/>
            <a:ext cx="8447532" cy="475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2819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8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5" r:id="rId2"/>
    <p:sldLayoutId id="2147483678" r:id="rId3"/>
    <p:sldLayoutId id="2147483679" r:id="rId4"/>
    <p:sldLayoutId id="2147483680" r:id="rId5"/>
    <p:sldLayoutId id="2147483671" r:id="rId6"/>
    <p:sldLayoutId id="2147483681" r:id="rId7"/>
    <p:sldLayoutId id="2147483676" r:id="rId8"/>
    <p:sldLayoutId id="2147483677" r:id="rId9"/>
    <p:sldLayoutId id="2147483674" r:id="rId10"/>
    <p:sldLayoutId id="2147483672" r:id="rId11"/>
    <p:sldLayoutId id="2147483682" r:id="rId12"/>
    <p:sldLayoutId id="2147483673" r:id="rId13"/>
    <p:sldLayoutId id="2147483666" r:id="rId14"/>
    <p:sldLayoutId id="2147483667" r:id="rId15"/>
    <p:sldLayoutId id="214748367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ts val="2200"/>
        </a:lnSpc>
        <a:spcBef>
          <a:spcPts val="100"/>
        </a:spcBef>
        <a:spcAft>
          <a:spcPts val="400"/>
        </a:spcAft>
        <a:buSzPct val="90000"/>
        <a:buFont typeface="System Font Regular"/>
        <a:buChar char="&gt;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ts val="2200"/>
        </a:lnSpc>
        <a:spcBef>
          <a:spcPts val="100"/>
        </a:spcBef>
        <a:spcAft>
          <a:spcPts val="40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30188" algn="l" defTabSz="914400" rtl="0" eaLnBrk="1" latinLnBrk="0" hangingPunct="1">
        <a:lnSpc>
          <a:spcPts val="2200"/>
        </a:lnSpc>
        <a:spcBef>
          <a:spcPts val="100"/>
        </a:spcBef>
        <a:spcAft>
          <a:spcPts val="400"/>
        </a:spcAft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63" indent="-230188" algn="l" defTabSz="914400" rtl="0" eaLnBrk="1" latinLnBrk="0" hangingPunct="1">
        <a:lnSpc>
          <a:spcPts val="2200"/>
        </a:lnSpc>
        <a:spcBef>
          <a:spcPts val="100"/>
        </a:spcBef>
        <a:spcAft>
          <a:spcPts val="400"/>
        </a:spcAft>
        <a:buSzPct val="60000"/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688" indent="-231775" algn="l" defTabSz="914400" rtl="0" eaLnBrk="1" latinLnBrk="0" hangingPunct="1">
        <a:lnSpc>
          <a:spcPts val="2200"/>
        </a:lnSpc>
        <a:spcBef>
          <a:spcPts val="100"/>
        </a:spcBef>
        <a:spcAft>
          <a:spcPts val="400"/>
        </a:spcAft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44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3768" userDrawn="1">
          <p15:clr>
            <a:srgbClr val="F26B43"/>
          </p15:clr>
        </p15:guide>
        <p15:guide id="4" pos="216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.dropbox.com/doc/Metro-Projects-in-Planning-and-Construction-Graphic-Toolkit-Guidelines--BCofCAOLAwhuzyCdHYMongr7Ag-BvQTG7sJpz4el3MRXKsdO" TargetMode="External"/><Relationship Id="rId2" Type="http://schemas.openxmlformats.org/officeDocument/2006/relationships/hyperlink" Target="https://brand.metro.net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07EDB-1EA9-7141-99E5-5A555F4A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3C0F2A-0822-5F41-A2EC-D078F830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 Creating a Great Deck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2C71-87D2-F34C-B3CF-952C435FC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Read me first (then ok to delete)</a:t>
            </a:r>
          </a:p>
        </p:txBody>
      </p:sp>
    </p:spTree>
    <p:extLst>
      <p:ext uri="{BB962C8B-B14F-4D97-AF65-F5344CB8AC3E}">
        <p14:creationId xmlns:p14="http://schemas.microsoft.com/office/powerpoint/2010/main" val="204553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FE1C-F605-B54C-AD4E-7D4DAC61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Available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53BF3-0DA4-7047-89E7-1028F985F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50B6C5-E8CC-BA49-93E6-F2658B9113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00480" y="1184222"/>
            <a:ext cx="7500620" cy="5196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System Font Regular"/>
              <a:buNone/>
              <a:defRPr b="1"/>
            </a:lvl1pPr>
            <a:lvl2pPr marL="263525" indent="-263525">
              <a:buFont typeface="System Font Regular"/>
              <a:buChar char="&gt;"/>
              <a:tabLst/>
              <a:defRPr/>
            </a:lvl2pPr>
          </a:lstStyle>
          <a:p>
            <a:pPr lvl="0">
              <a:spcBef>
                <a:spcPts val="0"/>
              </a:spcBef>
            </a:pPr>
            <a:r>
              <a:rPr lang="en-US" dirty="0"/>
              <a:t>Via Zoom</a:t>
            </a:r>
          </a:p>
          <a:p>
            <a:pPr lvl="1">
              <a:spcBef>
                <a:spcPts val="0"/>
              </a:spcBef>
            </a:pPr>
            <a:r>
              <a:rPr lang="en-US" dirty="0"/>
              <a:t>Click on the “Interpretation” icon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Pick the language you would like to listen to (Spanish)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Spanish translated presentations have been posted in the chat</a:t>
            </a:r>
          </a:p>
          <a:p>
            <a:pPr lvl="0">
              <a:spcBef>
                <a:spcPts val="0"/>
              </a:spcBef>
            </a:pPr>
            <a:br>
              <a:rPr lang="en-US" dirty="0"/>
            </a:br>
            <a:br>
              <a:rPr lang="en-US" dirty="0"/>
            </a:br>
            <a:r>
              <a:rPr lang="en-US" dirty="0" err="1"/>
              <a:t>Interpretacion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espanol</a:t>
            </a:r>
            <a:br>
              <a:rPr lang="en-US" dirty="0"/>
            </a:br>
            <a:r>
              <a:rPr lang="en-US" dirty="0"/>
              <a:t>Via Zoom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Haga</a:t>
            </a:r>
            <a:r>
              <a:rPr lang="en-US" dirty="0"/>
              <a:t> click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icono</a:t>
            </a:r>
            <a:r>
              <a:rPr lang="en-US" dirty="0"/>
              <a:t> – “</a:t>
            </a:r>
            <a:r>
              <a:rPr lang="en-US" dirty="0" err="1"/>
              <a:t>interpretacion</a:t>
            </a:r>
            <a:r>
              <a:rPr lang="en-US" dirty="0"/>
              <a:t>”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Escoja</a:t>
            </a:r>
            <a:r>
              <a:rPr lang="en-US" dirty="0"/>
              <a:t> la </a:t>
            </a:r>
            <a:r>
              <a:rPr lang="en-US" dirty="0" err="1"/>
              <a:t>opcion</a:t>
            </a:r>
            <a:r>
              <a:rPr lang="en-US" dirty="0"/>
              <a:t> para </a:t>
            </a:r>
            <a:r>
              <a:rPr lang="en-US" dirty="0" err="1"/>
              <a:t>eschuchar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espanol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El enlace a la </a:t>
            </a:r>
            <a:r>
              <a:rPr lang="en-US" dirty="0" err="1"/>
              <a:t>presentacion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espanol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disponible </a:t>
            </a:r>
            <a:r>
              <a:rPr lang="en-US" dirty="0" err="1"/>
              <a:t>en</a:t>
            </a:r>
            <a:r>
              <a:rPr lang="en-US" dirty="0"/>
              <a:t> el “chat”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EB5B818-997E-064F-AAC4-032675D9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0" y="1031823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8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30FD-922D-3C44-B4B8-F031FDF7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Conduct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995AD-1CBF-4C49-BC35-FBEB097E7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55138-CCC5-6147-9566-23137D1AD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000" b="1" dirty="0"/>
              <a:t>Metro is committed to ensuring that all participants can fairly and clearly share ideas, comments and concerns about this project. To provide a safe and equitable process, we are asking for your help. 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br>
              <a:rPr lang="en-US" b="1" dirty="0"/>
            </a:br>
            <a:r>
              <a:rPr lang="en-US" b="1" dirty="0"/>
              <a:t>During this meeting, please:</a:t>
            </a:r>
          </a:p>
          <a:p>
            <a:pPr lvl="0"/>
            <a:r>
              <a:rPr lang="en-US" dirty="0"/>
              <a:t>Respect the format of the meeting</a:t>
            </a:r>
            <a:br>
              <a:rPr lang="en-US" dirty="0"/>
            </a:br>
            <a:r>
              <a:rPr lang="en-US" dirty="0"/>
              <a:t>and allow everyone an opportunity</a:t>
            </a:r>
            <a:br>
              <a:rPr lang="en-US" dirty="0"/>
            </a:br>
            <a:r>
              <a:rPr lang="en-US" dirty="0"/>
              <a:t>to comment</a:t>
            </a:r>
          </a:p>
          <a:p>
            <a:pPr lvl="0"/>
            <a:r>
              <a:rPr lang="en-US" dirty="0"/>
              <a:t>Turn off cell phones and background noise when speaking</a:t>
            </a:r>
          </a:p>
          <a:p>
            <a:pPr lvl="0"/>
            <a:r>
              <a:rPr lang="en-US" dirty="0"/>
              <a:t>Treat fellow community members, agency representatives, Metro staff</a:t>
            </a:r>
            <a:br>
              <a:rPr lang="en-US" dirty="0"/>
            </a:br>
            <a:r>
              <a:rPr lang="en-US" dirty="0"/>
              <a:t>and others with respect</a:t>
            </a:r>
          </a:p>
          <a:p>
            <a:pPr lvl="0"/>
            <a:r>
              <a:rPr lang="en-US" dirty="0"/>
              <a:t>Address all comments to Metro</a:t>
            </a:r>
            <a:br>
              <a:rPr lang="en-US" dirty="0"/>
            </a:br>
            <a:r>
              <a:rPr lang="en-US" dirty="0"/>
              <a:t>staff and consultants – not to</a:t>
            </a:r>
            <a:br>
              <a:rPr lang="en-US" dirty="0"/>
            </a:br>
            <a:r>
              <a:rPr lang="en-US" dirty="0"/>
              <a:t>other attendees</a:t>
            </a:r>
          </a:p>
          <a:p>
            <a:pPr lvl="0"/>
            <a:r>
              <a:rPr lang="en-US" dirty="0"/>
              <a:t>Maintain a conversational tone</a:t>
            </a:r>
          </a:p>
          <a:p>
            <a:pPr marL="0" lv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465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4A3A-08BB-1749-B3C1-C1289433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8D3662-AE35-5D41-87E3-4B423EFCC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741513-7937-3347-AAAA-1D1AB51B03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006FE-21EC-5D4B-8E9B-2CFD308A38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29AFD8-3D3D-4646-B3E2-2CA7949B6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8038C9-0270-E941-BD55-1B22EC276C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3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3C4B-A2B9-144B-AB6A-38001709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1A7C8-FEAA-7141-B6C7-BBE30EA50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667AAA-26D2-D34D-A157-6E1D6DA12A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CCDF5-68F7-8242-A2E0-31181F46D4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DFBFEC-4AA0-4143-9073-A4EFE1972B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5854EC-6581-D744-A28A-486D7BE5F9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3382E5-7A9F-B044-86F2-83AE4F4093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C427B-D6AC-A747-B52B-D752D690DA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0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8B1C-399B-DA46-BEBB-B5468C99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0F5AA-CB6C-4248-9E21-816FCD3C0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50A7D-204D-8F41-8535-9918AF12B0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6D9C5-8783-124C-A90D-9244546C13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ABE36E-E687-2442-978F-69D50C4A51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879EF9-FC4C-E94B-A66C-ECBB59CD3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09D245-9BEB-6349-820A-8871AE0A2C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8F8DEA-CCA6-CC43-B0DE-E5DEC9E039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2B721B-5F44-544F-9DC0-E3FF52EB14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146CF1-497B-B04E-9680-4FCA71D0FD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Name</a:t>
            </a:r>
          </a:p>
          <a:p>
            <a:pPr>
              <a:spcBef>
                <a:spcPts val="0"/>
              </a:spcBef>
            </a:pPr>
            <a:r>
              <a:rPr lang="en-US" i="1" dirty="0"/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/>
              <a:t>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8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B313-D5E3-C648-94BB-A17C5328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joining us!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5024B-51D3-F140-82D0-F91B2730AE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BBFE13-DA71-0A4C-9771-76C71213E0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900" y="1184223"/>
            <a:ext cx="8572500" cy="47518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Agenda</a:t>
            </a:r>
          </a:p>
          <a:p>
            <a:pPr marL="0" indent="0">
              <a:buNone/>
            </a:pPr>
            <a:r>
              <a:rPr lang="en-US" dirty="0"/>
              <a:t>6pm		Provide brief descriptions</a:t>
            </a:r>
          </a:p>
          <a:p>
            <a:pPr marL="0" indent="0">
              <a:buNone/>
            </a:pPr>
            <a:r>
              <a:rPr lang="en-US" dirty="0"/>
              <a:t>6:30pm		Include times for each activity</a:t>
            </a:r>
          </a:p>
          <a:p>
            <a:pPr marL="0" indent="0">
              <a:buNone/>
            </a:pPr>
            <a:r>
              <a:rPr lang="en-US" dirty="0"/>
              <a:t>7pm		People like to know what to expect</a:t>
            </a:r>
          </a:p>
          <a:p>
            <a:pPr marL="0" indent="0">
              <a:buNone/>
            </a:pPr>
            <a:r>
              <a:rPr lang="en-US" dirty="0"/>
              <a:t>7:15pm		Be friendly and straightforward</a:t>
            </a:r>
          </a:p>
          <a:p>
            <a:pPr marL="0" indent="0">
              <a:buNone/>
            </a:pPr>
            <a:r>
              <a:rPr lang="en-US" dirty="0"/>
              <a:t>8pm		Avoid overly-technical terminology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1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A6490-3F81-7146-BD0B-3E8C5DF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8FE6B-1A28-0548-ADEF-9F74D806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Option 1 for “Metro has a Plan” Messaging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Short-Form: One Slide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0" i="1" dirty="0">
                <a:solidFill>
                  <a:srgbClr val="FF0000"/>
                </a:solidFill>
              </a:rPr>
              <a:t>(delete this slide)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93534-57AD-0A41-868A-A8EFCFA82397}"/>
              </a:ext>
            </a:extLst>
          </p:cNvPr>
          <p:cNvSpPr txBox="1"/>
          <p:nvPr/>
        </p:nvSpPr>
        <p:spPr>
          <a:xfrm>
            <a:off x="2853945" y="5427852"/>
            <a:ext cx="3464462" cy="1219201"/>
          </a:xfrm>
          <a:prstGeom prst="rect">
            <a:avLst/>
          </a:prstGeom>
          <a:solidFill>
            <a:srgbClr val="D8117D"/>
          </a:solidFill>
        </p:spPr>
        <p:txBody>
          <a:bodyPr wrap="square" rtlCol="0" anchor="b" anchorCtr="1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Please read note below; use one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of these two options and delete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the other slides.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8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A6490-3F81-7146-BD0B-3E8C5DF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8FE6B-1A28-0548-ADEF-9F74D806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has a plan to make it easier to get around LA. It includes creating (choose one: better transit, less congestion, complete streets, access to opportunity). This project works to (insert project goal).</a:t>
            </a:r>
          </a:p>
        </p:txBody>
      </p:sp>
    </p:spTree>
    <p:extLst>
      <p:ext uri="{BB962C8B-B14F-4D97-AF65-F5344CB8AC3E}">
        <p14:creationId xmlns:p14="http://schemas.microsoft.com/office/powerpoint/2010/main" val="92067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A6490-3F81-7146-BD0B-3E8C5DF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8FE6B-1A28-0548-ADEF-9F74D806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Option 2 for “Metro has a Plan” Messaging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Long-Form: Three Slides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0" i="1" dirty="0">
                <a:solidFill>
                  <a:srgbClr val="FF0000"/>
                </a:solidFill>
              </a:rPr>
              <a:t>(delete this slide)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97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A6490-3F81-7146-BD0B-3E8C5DF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8FE6B-1A28-0548-ADEF-9F74D806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38656"/>
            <a:ext cx="7673009" cy="3816096"/>
          </a:xfrm>
        </p:spPr>
        <p:txBody>
          <a:bodyPr/>
          <a:lstStyle/>
          <a:p>
            <a:r>
              <a:rPr lang="en-US" dirty="0"/>
              <a:t>Metro has a plan to make it easier for you to get around LA.</a:t>
            </a:r>
          </a:p>
        </p:txBody>
      </p:sp>
    </p:spTree>
    <p:extLst>
      <p:ext uri="{BB962C8B-B14F-4D97-AF65-F5344CB8AC3E}">
        <p14:creationId xmlns:p14="http://schemas.microsoft.com/office/powerpoint/2010/main" val="109849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854C-F9C2-0444-BEDF-CE010896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great story needs a great deck.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CB855-6840-D541-AA5A-8A9B88A1CB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CF571-15A3-2245-BD92-9F4DBA9C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52" y="1178038"/>
            <a:ext cx="7693248" cy="475806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room is full. Your tech is ready. The lights go down.</a:t>
            </a:r>
            <a:br>
              <a:rPr lang="en-US" sz="1800" dirty="0"/>
            </a:br>
            <a:r>
              <a:rPr lang="en-US" sz="1800" dirty="0"/>
              <a:t>And it’s you… and this presentation deck. You’re on.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From here on in, you’ll use this deck to tell the story of this project or program. And though you may sweat every slide, you have a yet more important job to do: leave your audience with one clear thought or motivation when you hit your last slide. </a:t>
            </a:r>
            <a:r>
              <a:rPr lang="en-US" sz="1800" b="1" dirty="0"/>
              <a:t>We call that the “lights up” moment.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There are easy things we can do to build a great slide deck. But before Slide One, take a step back and consider the following tips.</a:t>
            </a:r>
          </a:p>
        </p:txBody>
      </p:sp>
    </p:spTree>
    <p:extLst>
      <p:ext uri="{BB962C8B-B14F-4D97-AF65-F5344CB8AC3E}">
        <p14:creationId xmlns:p14="http://schemas.microsoft.com/office/powerpoint/2010/main" val="325205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plan weaves efforts across four areas.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D47F93-44F8-E64F-8FAC-02612728AE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371252" y="1186567"/>
            <a:ext cx="8429848" cy="4776913"/>
          </a:xfr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9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This project works to improve public transit.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3A1B7C-BF44-254F-8184-9425618BC7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9540" y="3231319"/>
            <a:ext cx="1896333" cy="1739409"/>
          </a:xfrm>
        </p:spPr>
        <p:txBody>
          <a:bodyPr>
            <a:noAutofit/>
          </a:bodyPr>
          <a:lstStyle/>
          <a:p>
            <a:r>
              <a:rPr lang="en-US" sz="1600" b="1" i="1" dirty="0"/>
              <a:t>Transit Projects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Bus Improvements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New Mobility Options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21A2-97CD-7349-B3E4-EAF6AE3747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9830" y="3231319"/>
            <a:ext cx="217532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Bike and Pedestrian Projects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Local Street Improvements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Station and Stop Access Enhancements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12E5B7-8532-3148-B246-8DDE2F5A50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3296" y="3231319"/>
            <a:ext cx="200869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Workforce Initiatives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Support for Local Businesses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Transit Oriented Communities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4D511-8C37-E440-9FDA-ADDB28D06C04}"/>
              </a:ext>
            </a:extLst>
          </p:cNvPr>
          <p:cNvSpPr txBox="1"/>
          <p:nvPr/>
        </p:nvSpPr>
        <p:spPr>
          <a:xfrm>
            <a:off x="2853945" y="5427852"/>
            <a:ext cx="3464462" cy="1219201"/>
          </a:xfrm>
          <a:prstGeom prst="rect">
            <a:avLst/>
          </a:prstGeom>
          <a:solidFill>
            <a:srgbClr val="D8117D"/>
          </a:solidFill>
        </p:spPr>
        <p:txBody>
          <a:bodyPr wrap="square" rtlCol="0" anchor="b" anchorCtr="1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Please read note below; use one of these four slides and delete the others and this text box.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08EA82B-0F4A-A048-987F-226ADBE99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5123" y="3231319"/>
            <a:ext cx="240656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Roadway Improvements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Congestion Management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Improved and Efficient Goods Movement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48ACF7B6-6ABD-9549-AEA1-4883EE946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829"/>
          <a:stretch/>
        </p:blipFill>
        <p:spPr>
          <a:xfrm>
            <a:off x="382588" y="1186568"/>
            <a:ext cx="8407175" cy="1866121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53564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This project works to ease traffic.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9064021-392E-1344-BA18-794716C52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9540" y="3231319"/>
            <a:ext cx="1896333" cy="1739409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Transit Projects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Bus Improvements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New Mobility Options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09BDC80-7742-3F4B-806E-463AE285E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5123" y="3231319"/>
            <a:ext cx="240656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Roadway Improvements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i="1" dirty="0"/>
              <a:t>Congestion Management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Improved and Efficient Goods Movement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03EA15C-0077-0846-8E29-37DC9F01F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9830" y="3231319"/>
            <a:ext cx="217532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Bike and Pedestrian Projects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Local Street Improvements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Station and Stop Access Enhancements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D519A16-C104-C041-9BCE-4056B99F01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3296" y="3231319"/>
            <a:ext cx="200869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Workforce Initiatives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Support for Local Businesses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Transit Oriented Communities</a:t>
            </a:r>
          </a:p>
        </p:txBody>
      </p:sp>
      <p:pic>
        <p:nvPicPr>
          <p:cNvPr id="24" name="Picture Placeholder 6">
            <a:extLst>
              <a:ext uri="{FF2B5EF4-FFF2-40B4-BE49-F238E27FC236}">
                <a16:creationId xmlns:a16="http://schemas.microsoft.com/office/drawing/2014/main" id="{DBC6EDD8-966A-C44A-B80F-8CEF115BA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829"/>
          <a:stretch/>
        </p:blipFill>
        <p:spPr>
          <a:xfrm>
            <a:off x="382588" y="1186568"/>
            <a:ext cx="8407175" cy="1866121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781206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6">
            <a:extLst>
              <a:ext uri="{FF2B5EF4-FFF2-40B4-BE49-F238E27FC236}">
                <a16:creationId xmlns:a16="http://schemas.microsoft.com/office/drawing/2014/main" id="{7AF79C5E-B69E-E14A-88CB-A50FCB522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829"/>
          <a:stretch/>
        </p:blipFill>
        <p:spPr>
          <a:xfrm>
            <a:off x="382588" y="1186568"/>
            <a:ext cx="8407175" cy="1866121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52" y="146611"/>
            <a:ext cx="8044086" cy="685604"/>
          </a:xfrm>
        </p:spPr>
        <p:txBody>
          <a:bodyPr/>
          <a:lstStyle/>
          <a:p>
            <a:r>
              <a:rPr lang="en-US" sz="3000" dirty="0"/>
              <a:t>This project works to create complete streets.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8923D8E-D109-1145-B16A-DDE767BE3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9540" y="3231319"/>
            <a:ext cx="1896333" cy="1739409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Transit Projects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Bus Improvements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New Mobility Options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E489A3B-8B0A-6A4F-911D-C1D8444810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5123" y="3231319"/>
            <a:ext cx="240656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Roadway Improvements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Congestion Management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Improved and Efficient Goods Movement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1254DDE-4F2A-2748-99EC-A25E5A389B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9830" y="3231319"/>
            <a:ext cx="2175329" cy="1739410"/>
          </a:xfrm>
        </p:spPr>
        <p:txBody>
          <a:bodyPr>
            <a:noAutofit/>
          </a:bodyPr>
          <a:lstStyle/>
          <a:p>
            <a:r>
              <a:rPr lang="en-US" sz="1600" b="1" i="1" dirty="0"/>
              <a:t>Bike and Pedestrian Projects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Local Street Improvements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Station and Stop Access Enhancements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41D39A-A1A5-4D4B-9482-319937D0C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3296" y="3231319"/>
            <a:ext cx="200869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Workforce Initiatives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Support for Local Businesses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Transit Oriented Communities</a:t>
            </a:r>
          </a:p>
        </p:txBody>
      </p:sp>
    </p:spTree>
    <p:extLst>
      <p:ext uri="{BB962C8B-B14F-4D97-AF65-F5344CB8AC3E}">
        <p14:creationId xmlns:p14="http://schemas.microsoft.com/office/powerpoint/2010/main" val="2694797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52" y="146611"/>
            <a:ext cx="8429848" cy="685604"/>
          </a:xfrm>
        </p:spPr>
        <p:txBody>
          <a:bodyPr/>
          <a:lstStyle/>
          <a:p>
            <a:r>
              <a:rPr lang="en-US" sz="3000" dirty="0"/>
              <a:t>This project works to invest in housing and jobs.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D3A466A8-098C-6A40-BA27-D6C2BCE42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829"/>
          <a:stretch/>
        </p:blipFill>
        <p:spPr>
          <a:xfrm>
            <a:off x="382588" y="1186568"/>
            <a:ext cx="8407175" cy="1866121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7B18C7E-14BD-A44D-A938-332D6C0DD4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9540" y="3231319"/>
            <a:ext cx="1896333" cy="1739409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Transit Projects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Bus Improvements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New Mobility Options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7817D9-1C2C-7B49-958C-0E5E49AFC7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5123" y="3231319"/>
            <a:ext cx="240656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Roadway Improvements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Congestion Management</a:t>
            </a:r>
          </a:p>
          <a:p>
            <a:endParaRPr lang="en-US" sz="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Improved and Efficient Goods Movement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7DE14FE-7CCD-5D42-9B39-1E7B9D8E13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9830" y="3231319"/>
            <a:ext cx="217532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Bike and Pedestrian Projects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Local Street Improvements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Station and Stop Access Enhancements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5A66316-50A3-234E-BB1B-E042029D40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3296" y="3231319"/>
            <a:ext cx="2008699" cy="1739410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Workforce Initiatives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i="1" dirty="0">
                <a:solidFill>
                  <a:srgbClr val="929292"/>
                </a:solidFill>
              </a:rPr>
              <a:t>Support for Local Businesses</a:t>
            </a:r>
          </a:p>
          <a:p>
            <a:endParaRPr lang="en-US" sz="600" i="1" dirty="0">
              <a:solidFill>
                <a:srgbClr val="929292"/>
              </a:solidFill>
            </a:endParaRPr>
          </a:p>
          <a:p>
            <a:r>
              <a:rPr lang="en-US" sz="1600" b="1" i="1" dirty="0"/>
              <a:t>Transit Oriented Communities</a:t>
            </a:r>
          </a:p>
        </p:txBody>
      </p:sp>
    </p:spTree>
    <p:extLst>
      <p:ext uri="{BB962C8B-B14F-4D97-AF65-F5344CB8AC3E}">
        <p14:creationId xmlns:p14="http://schemas.microsoft.com/office/powerpoint/2010/main" val="1520796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6B65-9FD0-3940-B435-F5A568F4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your story with one-line 32pt headlines.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01F90-F8F5-0F44-B682-6937252AA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D7DFC-C013-3B4D-B8D7-B9769C07E7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900" y="1184223"/>
            <a:ext cx="8572500" cy="4751882"/>
          </a:xfrm>
        </p:spPr>
        <p:txBody>
          <a:bodyPr/>
          <a:lstStyle/>
          <a:p>
            <a:r>
              <a:rPr lang="en-US" dirty="0"/>
              <a:t>Use type set up here – Calibri font 18pt size (minimum) with 22pt line-height</a:t>
            </a:r>
          </a:p>
          <a:p>
            <a:r>
              <a:rPr lang="en-US" dirty="0"/>
              <a:t>Capitalize the first word in the line, especially if a sentence</a:t>
            </a:r>
          </a:p>
          <a:p>
            <a:r>
              <a:rPr lang="en-US" dirty="0"/>
              <a:t>Text boxes are already formatted with a custom “greater than sign” for the bullets, which follows Metro’s Brand Guidelines. Use the pre-designed layouts (under “Insert New Slide”) to maintain this style.</a:t>
            </a:r>
          </a:p>
          <a:p>
            <a:pPr lvl="1"/>
            <a:r>
              <a:rPr lang="en-US" dirty="0"/>
              <a:t>Secondary bullets use a standard bullet point per our guidelines</a:t>
            </a:r>
          </a:p>
          <a:p>
            <a:pPr lvl="1"/>
            <a:r>
              <a:rPr lang="en-US" dirty="0"/>
              <a:t>Lorem ipsum</a:t>
            </a:r>
          </a:p>
          <a:p>
            <a:r>
              <a:rPr lang="en-US" dirty="0"/>
              <a:t>Don’t put too much content on one slide – five or six bullets max at this size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3C2-6089-154E-9C07-74AF71AF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headlines are always 32pt.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0285-B9C3-1B4C-B38E-DBE133579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4B8E-6652-844D-BCAF-62C559D74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layout includes larger text </a:t>
            </a:r>
            <a:r>
              <a:rPr lang="en-US" i="1" dirty="0"/>
              <a:t>(24pt Calibri, 28pt line spacing, 12pt after each bullet)</a:t>
            </a:r>
            <a:r>
              <a:rPr lang="en-US" dirty="0"/>
              <a:t> that can be used with a shorter amount of text or to emphasize an idea</a:t>
            </a:r>
          </a:p>
          <a:p>
            <a:pPr lvl="1"/>
            <a:r>
              <a:rPr lang="en-US" dirty="0"/>
              <a:t>Use the ‘Copy – Large Text’ Layout to maintain custom style</a:t>
            </a:r>
          </a:p>
          <a:p>
            <a:r>
              <a:rPr lang="en-US" dirty="0"/>
              <a:t>Avoid overly-technical verbiage</a:t>
            </a:r>
          </a:p>
          <a:p>
            <a:r>
              <a:rPr lang="en-US" dirty="0"/>
              <a:t>Remember your audience</a:t>
            </a:r>
          </a:p>
        </p:txBody>
      </p:sp>
    </p:spTree>
    <p:extLst>
      <p:ext uri="{BB962C8B-B14F-4D97-AF65-F5344CB8AC3E}">
        <p14:creationId xmlns:p14="http://schemas.microsoft.com/office/powerpoint/2010/main" val="2213924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5C67-7A43-3B46-8CBB-DCEEA474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52" y="146611"/>
            <a:ext cx="8096888" cy="685604"/>
          </a:xfrm>
        </p:spPr>
        <p:txBody>
          <a:bodyPr/>
          <a:lstStyle/>
          <a:p>
            <a:r>
              <a:rPr lang="en-US" dirty="0"/>
              <a:t>Simplify headlines to one line (…you can do it!)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22924-16B6-6442-8AA4-FF5E1EDE9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A6A977-2F0A-9D48-8FEF-D5ECADF711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2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1A4B-2A09-A84B-9497-739D25B3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absolutely </a:t>
            </a:r>
            <a:r>
              <a:rPr lang="en-US" i="1" dirty="0"/>
              <a:t>must</a:t>
            </a:r>
            <a:r>
              <a:rPr lang="en-US" dirty="0"/>
              <a:t> have a two-line headline,</a:t>
            </a:r>
            <a:br>
              <a:rPr lang="en-US" dirty="0"/>
            </a:br>
            <a:r>
              <a:rPr lang="en-US" dirty="0"/>
              <a:t>make the font size 24pt (and no smaller).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4A21D-2F68-DC47-8CB0-072548FAE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99E4A-36C5-5C4F-968B-18129ACEF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“Copy – 2 Line Header” layout for two-line headlines</a:t>
            </a:r>
          </a:p>
          <a:p>
            <a:pPr lvl="1"/>
            <a:r>
              <a:rPr lang="en-US" dirty="0"/>
              <a:t>The font size is already formatted in this layout</a:t>
            </a:r>
          </a:p>
          <a:p>
            <a:r>
              <a:rPr lang="en-US" dirty="0"/>
              <a:t>Use two-line headlines sparingly</a:t>
            </a:r>
          </a:p>
        </p:txBody>
      </p:sp>
    </p:spTree>
    <p:extLst>
      <p:ext uri="{BB962C8B-B14F-4D97-AF65-F5344CB8AC3E}">
        <p14:creationId xmlns:p14="http://schemas.microsoft.com/office/powerpoint/2010/main" val="3578574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D15294-9B94-2B49-AF59-D3BB35F5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00808-712A-964D-A35D-31B4E87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 Layout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FA97-8F82-8C41-A5E8-1BAA5BC860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Create a new slide with pre-designed layouts under the “New Slide” tab</a:t>
            </a:r>
          </a:p>
        </p:txBody>
      </p:sp>
    </p:spTree>
    <p:extLst>
      <p:ext uri="{BB962C8B-B14F-4D97-AF65-F5344CB8AC3E}">
        <p14:creationId xmlns:p14="http://schemas.microsoft.com/office/powerpoint/2010/main" val="163123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452-4E83-1741-9DB2-B9E9B042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your content.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F3AEFE-4EFA-C24D-BDF2-8F75CD198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EB58-C0F6-3E41-9D48-449B7A3D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Determine the goal(s) of your 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Consider and personify your audience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Craft an outline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Structure information into sections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Limit number of slides – on average, create 20-30 slides, or one slide per minute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Treat slides like mini-billboards and avoid:</a:t>
            </a:r>
          </a:p>
          <a:p>
            <a:pPr lvl="1">
              <a:buSzPct val="90000"/>
              <a:buFont typeface="System Font Regular"/>
              <a:buChar char="&gt;"/>
            </a:pPr>
            <a:r>
              <a:rPr lang="en-US" dirty="0"/>
              <a:t>Too many words per line</a:t>
            </a:r>
          </a:p>
          <a:p>
            <a:pPr lvl="1">
              <a:buSzPct val="90000"/>
              <a:buFont typeface="System Font Regular"/>
              <a:buChar char="&gt;"/>
            </a:pPr>
            <a:r>
              <a:rPr lang="en-US" dirty="0"/>
              <a:t>Too many bullets per slide (5-6 max)</a:t>
            </a:r>
          </a:p>
          <a:p>
            <a:pPr lvl="1">
              <a:buSzPct val="90000"/>
              <a:buFont typeface="System Font Regular"/>
              <a:buChar char="&gt;"/>
            </a:pPr>
            <a:r>
              <a:rPr lang="en-US" dirty="0"/>
              <a:t>Too many text-heavy slides without imagery</a:t>
            </a:r>
          </a:p>
        </p:txBody>
      </p:sp>
    </p:spTree>
    <p:extLst>
      <p:ext uri="{BB962C8B-B14F-4D97-AF65-F5344CB8AC3E}">
        <p14:creationId xmlns:p14="http://schemas.microsoft.com/office/powerpoint/2010/main" val="2372466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613F-0817-3545-B3A9-EE83F065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Text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AB456-0F09-5B4E-A2AB-F1E1C6B44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B3EA8-E8E3-FC4F-B790-48592534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example of two-column text. Use the “Two-Column Text” layout. </a:t>
            </a:r>
          </a:p>
          <a:p>
            <a:r>
              <a:rPr lang="en-US" dirty="0"/>
              <a:t>Keep text at 18pt font size minimum.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scelerisque</a:t>
            </a:r>
            <a:r>
              <a:rPr lang="en-US" dirty="0"/>
              <a:t> dui. Duis </a:t>
            </a:r>
            <a:r>
              <a:rPr lang="en-US" dirty="0" err="1"/>
              <a:t>ultricies</a:t>
            </a:r>
            <a:r>
              <a:rPr lang="en-US" dirty="0"/>
              <a:t> lacinia </a:t>
            </a:r>
            <a:r>
              <a:rPr lang="en-US" dirty="0" err="1"/>
              <a:t>justo</a:t>
            </a:r>
            <a:r>
              <a:rPr lang="en-US" dirty="0"/>
              <a:t>, ac gravida dolor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mi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libero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viverra</a:t>
            </a:r>
            <a:r>
              <a:rPr lang="en-US" dirty="0"/>
              <a:t> lorem.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potenti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ligula est. </a:t>
            </a:r>
          </a:p>
          <a:p>
            <a:r>
              <a:rPr lang="en-US" dirty="0"/>
              <a:t>Maecenas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nisi. Sed a diam </a:t>
            </a:r>
            <a:r>
              <a:rPr lang="en-US" dirty="0" err="1"/>
              <a:t>hendrerit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lorem </a:t>
            </a:r>
            <a:r>
              <a:rPr lang="en-US" dirty="0" err="1"/>
              <a:t>eu</a:t>
            </a:r>
            <a:r>
              <a:rPr lang="en-US" dirty="0"/>
              <a:t> eros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ipsum a nisi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pulvinar </a:t>
            </a:r>
            <a:r>
              <a:rPr lang="en-US" dirty="0" err="1"/>
              <a:t>est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non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</a:p>
          <a:p>
            <a:r>
              <a:rPr lang="en-US" dirty="0"/>
              <a:t>Donec </a:t>
            </a:r>
            <a:r>
              <a:rPr lang="en-US" dirty="0" err="1"/>
              <a:t>fringilla</a:t>
            </a:r>
            <a:r>
              <a:rPr lang="en-US" dirty="0"/>
              <a:t> maximus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a. Donec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  <a:p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pharetra dui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libero</a:t>
            </a:r>
          </a:p>
        </p:txBody>
      </p:sp>
    </p:spTree>
    <p:extLst>
      <p:ext uri="{BB962C8B-B14F-4D97-AF65-F5344CB8AC3E}">
        <p14:creationId xmlns:p14="http://schemas.microsoft.com/office/powerpoint/2010/main" val="24949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822A-BE2D-1E48-9E2D-C9D2258A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List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CE216-9669-DA44-AE86-549366613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5F2EC-97DF-2F4B-8DD6-F2B9E892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example of a two-column list</a:t>
            </a:r>
          </a:p>
          <a:p>
            <a:r>
              <a:rPr lang="en-US" dirty="0"/>
              <a:t>Use the “Two Column List” layout</a:t>
            </a:r>
          </a:p>
          <a:p>
            <a:pPr lvl="1"/>
            <a:r>
              <a:rPr lang="en-US" dirty="0"/>
              <a:t>Bullet one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DB1797-C7D7-8E4B-9716-7F00BD0EE2B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scelerisque</a:t>
            </a:r>
            <a:r>
              <a:rPr lang="en-US" dirty="0"/>
              <a:t> dui.</a:t>
            </a:r>
          </a:p>
          <a:p>
            <a:r>
              <a:rPr lang="en-US" dirty="0"/>
              <a:t>Duis </a:t>
            </a:r>
            <a:r>
              <a:rPr lang="en-US" dirty="0" err="1"/>
              <a:t>ultricies</a:t>
            </a:r>
            <a:r>
              <a:rPr lang="en-US" dirty="0"/>
              <a:t> lacinia </a:t>
            </a:r>
            <a:r>
              <a:rPr lang="en-US" dirty="0" err="1"/>
              <a:t>justo</a:t>
            </a:r>
            <a:r>
              <a:rPr lang="en-US" dirty="0"/>
              <a:t>, ac gravida dolor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mi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libero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</p:txBody>
      </p:sp>
    </p:spTree>
    <p:extLst>
      <p:ext uri="{BB962C8B-B14F-4D97-AF65-F5344CB8AC3E}">
        <p14:creationId xmlns:p14="http://schemas.microsoft.com/office/powerpoint/2010/main" val="3743409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FCF4-E7CC-254C-B7CB-F5E57C9C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Content Layout v1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AA535-F275-5E45-8E5B-1A43CA206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81EF44-1FEB-D746-B10D-A31492811D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6F139-43D4-ED48-AEA1-A8EC05F19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text will work better on the left above the Metro logo, with images on the right.</a:t>
            </a:r>
          </a:p>
          <a:p>
            <a:r>
              <a:rPr lang="en-US" dirty="0"/>
              <a:t>Most images should maintain the outside margins and not extend past the footer, except when a vertical map needs every inch. </a:t>
            </a:r>
          </a:p>
          <a:p>
            <a:pPr lvl="1"/>
            <a:r>
              <a:rPr lang="en-US" dirty="0"/>
              <a:t>Use the ‘Picture’ layout for large images that fill the slide</a:t>
            </a:r>
          </a:p>
          <a:p>
            <a:r>
              <a:rPr lang="en-US" dirty="0"/>
              <a:t>Always maintain clear space around</a:t>
            </a:r>
            <a:br>
              <a:rPr lang="en-US" dirty="0"/>
            </a:br>
            <a:r>
              <a:rPr lang="en-US" dirty="0"/>
              <a:t>the Metro logo. Avoid adjusting text box sizes.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27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1B68-5D17-E74C-B314-D37ED6C0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v2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C2AC8D-51A5-F64B-A6EC-61A4AA28A9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EF8968-0343-6340-B9CD-C5B4C61148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0BAC6-F9AF-A445-91B6-ABF8ED1D3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this layout when you have a larger image and less copy.</a:t>
            </a:r>
          </a:p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</p:txBody>
      </p:sp>
    </p:spTree>
    <p:extLst>
      <p:ext uri="{BB962C8B-B14F-4D97-AF65-F5344CB8AC3E}">
        <p14:creationId xmlns:p14="http://schemas.microsoft.com/office/powerpoint/2010/main" val="310908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D15294-9B94-2B49-AF59-D3BB35F5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00808-712A-964D-A35D-31B4E87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with short title - Use dividers to help pace your presentation (keep 32pt font size).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FA97-8F82-8C41-A5E8-1BAA5BC860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Divider Title (Poll #, Phase, etc.) or delete</a:t>
            </a:r>
          </a:p>
        </p:txBody>
      </p:sp>
    </p:spTree>
    <p:extLst>
      <p:ext uri="{BB962C8B-B14F-4D97-AF65-F5344CB8AC3E}">
        <p14:creationId xmlns:p14="http://schemas.microsoft.com/office/powerpoint/2010/main" val="3319295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B149B-6FB6-0344-9F14-DD869A36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31AD2-20A4-4D48-BE36-8F145724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924DE-28E9-6942-B0F9-2EEB6F6E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200" y="2459398"/>
            <a:ext cx="1985155" cy="307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84348-0895-D64B-974E-53124B204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0" y="2460266"/>
            <a:ext cx="1985155" cy="307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EE8C1-5309-614A-B1DB-6894AAA0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558" y="2460266"/>
            <a:ext cx="1985155" cy="307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9D0D1-212F-734B-9635-C1226D1B3E7D}"/>
              </a:ext>
            </a:extLst>
          </p:cNvPr>
          <p:cNvSpPr txBox="1">
            <a:spLocks noChangeAspect="1"/>
          </p:cNvSpPr>
          <p:nvPr/>
        </p:nvSpPr>
        <p:spPr>
          <a:xfrm>
            <a:off x="1335504" y="2470539"/>
            <a:ext cx="550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D34F3-87A1-B54F-9392-DFF412D4E3AB}"/>
              </a:ext>
            </a:extLst>
          </p:cNvPr>
          <p:cNvSpPr txBox="1">
            <a:spLocks noChangeAspect="1"/>
          </p:cNvSpPr>
          <p:nvPr/>
        </p:nvSpPr>
        <p:spPr>
          <a:xfrm>
            <a:off x="3279059" y="2470538"/>
            <a:ext cx="550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20XX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9C2D21-C333-E140-9F57-03FA0632A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16" y="2460266"/>
            <a:ext cx="1985155" cy="307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7F3F71-9384-1548-B59D-C02623C2C65A}"/>
              </a:ext>
            </a:extLst>
          </p:cNvPr>
          <p:cNvSpPr txBox="1">
            <a:spLocks noChangeAspect="1"/>
          </p:cNvSpPr>
          <p:nvPr/>
        </p:nvSpPr>
        <p:spPr>
          <a:xfrm>
            <a:off x="5181017" y="2470538"/>
            <a:ext cx="550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D8B23-8738-4044-AB33-C57423DC86A2}"/>
              </a:ext>
            </a:extLst>
          </p:cNvPr>
          <p:cNvSpPr txBox="1">
            <a:spLocks noChangeAspect="1"/>
          </p:cNvSpPr>
          <p:nvPr/>
        </p:nvSpPr>
        <p:spPr>
          <a:xfrm>
            <a:off x="7082975" y="2468891"/>
            <a:ext cx="550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58CBC-3FD0-1D4C-A49E-BF2ECCE914E9}"/>
              </a:ext>
            </a:extLst>
          </p:cNvPr>
          <p:cNvSpPr txBox="1"/>
          <p:nvPr/>
        </p:nvSpPr>
        <p:spPr>
          <a:xfrm>
            <a:off x="659600" y="2864430"/>
            <a:ext cx="188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Month or Season</a:t>
            </a:r>
          </a:p>
          <a:p>
            <a:r>
              <a:rPr lang="en-US" sz="1200" dirty="0"/>
              <a:t>Short description of activities or milestones goes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D009F-A984-1B42-8D94-F0865E0A28AC}"/>
              </a:ext>
            </a:extLst>
          </p:cNvPr>
          <p:cNvSpPr txBox="1"/>
          <p:nvPr/>
        </p:nvSpPr>
        <p:spPr>
          <a:xfrm>
            <a:off x="2544874" y="2862336"/>
            <a:ext cx="1777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Month or Season</a:t>
            </a:r>
          </a:p>
          <a:p>
            <a:r>
              <a:rPr lang="en-US" sz="1200" dirty="0"/>
              <a:t>Short description of activities or milestones goes here</a:t>
            </a:r>
          </a:p>
          <a:p>
            <a:endParaRPr lang="en-US" sz="1200" dirty="0"/>
          </a:p>
          <a:p>
            <a:r>
              <a:rPr lang="en-US" sz="1200" b="1" dirty="0"/>
              <a:t>Month or Season</a:t>
            </a:r>
          </a:p>
          <a:p>
            <a:r>
              <a:rPr lang="en-US" sz="1200" dirty="0"/>
              <a:t>Short description of activities or milestones goes here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32F05C-384B-584A-BECB-15CAD7E4ECB5}"/>
              </a:ext>
            </a:extLst>
          </p:cNvPr>
          <p:cNvSpPr txBox="1"/>
          <p:nvPr/>
        </p:nvSpPr>
        <p:spPr>
          <a:xfrm>
            <a:off x="4463516" y="2859462"/>
            <a:ext cx="1777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Month or Season</a:t>
            </a:r>
          </a:p>
          <a:p>
            <a:r>
              <a:rPr lang="en-US" sz="1200" dirty="0"/>
              <a:t>Short description of activities or milestones goes here </a:t>
            </a:r>
            <a:r>
              <a:rPr lang="en-US" sz="1200" i="1" dirty="0"/>
              <a:t>continued</a:t>
            </a:r>
          </a:p>
          <a:p>
            <a:endParaRPr lang="en-US" sz="1200" dirty="0"/>
          </a:p>
          <a:p>
            <a:r>
              <a:rPr lang="en-US" sz="1200" b="1" dirty="0"/>
              <a:t>Month or Season</a:t>
            </a:r>
          </a:p>
          <a:p>
            <a:r>
              <a:rPr lang="en-US" sz="1200" dirty="0"/>
              <a:t>Short description of activities or milestones goes here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24541-2042-754B-8AC9-B656369AF03F}"/>
              </a:ext>
            </a:extLst>
          </p:cNvPr>
          <p:cNvSpPr txBox="1"/>
          <p:nvPr/>
        </p:nvSpPr>
        <p:spPr>
          <a:xfrm>
            <a:off x="6315422" y="2865214"/>
            <a:ext cx="1777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Month or Season</a:t>
            </a:r>
          </a:p>
          <a:p>
            <a:r>
              <a:rPr lang="en-US" sz="1200" dirty="0"/>
              <a:t>Short description of activities or milestones goes here </a:t>
            </a:r>
            <a:r>
              <a:rPr lang="en-US" sz="1200" i="1" dirty="0"/>
              <a:t>continued</a:t>
            </a:r>
            <a:endParaRPr lang="en-US" sz="1200" dirty="0"/>
          </a:p>
          <a:p>
            <a:endParaRPr lang="en-US" sz="1200" dirty="0"/>
          </a:p>
          <a:p>
            <a:r>
              <a:rPr lang="en-US" sz="1200" b="1" dirty="0"/>
              <a:t>Month or Season</a:t>
            </a:r>
          </a:p>
          <a:p>
            <a:r>
              <a:rPr lang="en-US" sz="1200" dirty="0"/>
              <a:t>Short description of activities or milestones goes here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D5BD5-58AD-1C47-9CD5-163B23C30324}"/>
              </a:ext>
            </a:extLst>
          </p:cNvPr>
          <p:cNvSpPr txBox="1"/>
          <p:nvPr/>
        </p:nvSpPr>
        <p:spPr>
          <a:xfrm>
            <a:off x="578714" y="1495982"/>
            <a:ext cx="8016646" cy="3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 err="1"/>
              <a:t>Subheader</a:t>
            </a:r>
            <a:r>
              <a:rPr lang="en-US" dirty="0"/>
              <a:t> here. Please reposition “we are here” and public participation line.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63B7EE-D395-664C-ABA3-6ED65E14E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924" y="1751478"/>
            <a:ext cx="680420" cy="6804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BDDB35-7398-E94B-BD86-A7A6A32537D4}"/>
              </a:ext>
            </a:extLst>
          </p:cNvPr>
          <p:cNvCxnSpPr>
            <a:cxnSpLocks/>
          </p:cNvCxnSpPr>
          <p:nvPr/>
        </p:nvCxnSpPr>
        <p:spPr>
          <a:xfrm>
            <a:off x="659600" y="5034380"/>
            <a:ext cx="7541096" cy="0"/>
          </a:xfrm>
          <a:prstGeom prst="line">
            <a:avLst/>
          </a:prstGeom>
          <a:ln w="19050">
            <a:solidFill>
              <a:srgbClr val="5E9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2D6426-0C96-E748-9DF7-554235B8A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558" y="5025836"/>
            <a:ext cx="703702" cy="7037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0A646F-B882-784B-BA72-8F917F49BE68}"/>
              </a:ext>
            </a:extLst>
          </p:cNvPr>
          <p:cNvSpPr txBox="1"/>
          <p:nvPr/>
        </p:nvSpPr>
        <p:spPr>
          <a:xfrm>
            <a:off x="3265260" y="5247092"/>
            <a:ext cx="281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20" dirty="0">
                <a:solidFill>
                  <a:srgbClr val="5E929D"/>
                </a:solidFill>
              </a:rPr>
              <a:t>ONGOING PUBLIC </a:t>
            </a:r>
            <a:r>
              <a:rPr lang="en-US" sz="1200" b="1" spc="20" dirty="0">
                <a:solidFill>
                  <a:srgbClr val="609BAD"/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219097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4699-95CA-3C43-9764-50027A75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3CB6A-7488-3E49-B34D-0E215EEFE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BED5A-171E-F24E-A7A4-B3D85FA59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0" y="2241639"/>
            <a:ext cx="3893278" cy="307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B317C-5CAC-D645-A993-BF08E0D0E8B0}"/>
              </a:ext>
            </a:extLst>
          </p:cNvPr>
          <p:cNvSpPr txBox="1">
            <a:spLocks noChangeAspect="1"/>
          </p:cNvSpPr>
          <p:nvPr/>
        </p:nvSpPr>
        <p:spPr>
          <a:xfrm>
            <a:off x="1024128" y="2251905"/>
            <a:ext cx="309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27DB-F16D-2A40-8F04-FB2A34318BE4}"/>
              </a:ext>
            </a:extLst>
          </p:cNvPr>
          <p:cNvSpPr txBox="1"/>
          <p:nvPr/>
        </p:nvSpPr>
        <p:spPr>
          <a:xfrm>
            <a:off x="659600" y="2645796"/>
            <a:ext cx="188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Month or Season</a:t>
            </a:r>
          </a:p>
          <a:p>
            <a:r>
              <a:rPr lang="en-US" sz="1200" dirty="0"/>
              <a:t>Short description of activities or milestones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7FB98-B38A-E94A-9A2A-1AAB71BC2159}"/>
              </a:ext>
            </a:extLst>
          </p:cNvPr>
          <p:cNvSpPr txBox="1"/>
          <p:nvPr/>
        </p:nvSpPr>
        <p:spPr>
          <a:xfrm>
            <a:off x="578714" y="1495982"/>
            <a:ext cx="7440604" cy="3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Additional schedule resources – copy, paste and align as needed.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7D2F-E72B-264D-A0E1-AC09BD4AC4A4}"/>
              </a:ext>
            </a:extLst>
          </p:cNvPr>
          <p:cNvSpPr txBox="1"/>
          <p:nvPr/>
        </p:nvSpPr>
        <p:spPr>
          <a:xfrm>
            <a:off x="2494628" y="2642554"/>
            <a:ext cx="188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Month or Season</a:t>
            </a:r>
          </a:p>
          <a:p>
            <a:r>
              <a:rPr lang="en-US" sz="1200" dirty="0"/>
              <a:t>Short description of activities or milestones goes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BB28E1-F2C8-184A-B6E8-C258E8FBA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93" y="3898422"/>
            <a:ext cx="5668892" cy="3007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1CB7AA-0547-AB44-ADA6-7D3C632EF74E}"/>
              </a:ext>
            </a:extLst>
          </p:cNvPr>
          <p:cNvSpPr txBox="1">
            <a:spLocks noChangeAspect="1"/>
          </p:cNvSpPr>
          <p:nvPr/>
        </p:nvSpPr>
        <p:spPr>
          <a:xfrm>
            <a:off x="1024128" y="3899926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CF834-CCD5-0F4B-B76A-1FD9929F3CB1}"/>
              </a:ext>
            </a:extLst>
          </p:cNvPr>
          <p:cNvSpPr txBox="1"/>
          <p:nvPr/>
        </p:nvSpPr>
        <p:spPr>
          <a:xfrm>
            <a:off x="609354" y="4294571"/>
            <a:ext cx="188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month or season is unknown ok to list as</a:t>
            </a:r>
            <a:br>
              <a:rPr lang="en-US" sz="1200" dirty="0"/>
            </a:br>
            <a:r>
              <a:rPr lang="en-US" sz="1200" dirty="0"/>
              <a:t>bulleted items.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D19F5-F149-A84A-8775-0F3811E87A6E}"/>
              </a:ext>
            </a:extLst>
          </p:cNvPr>
          <p:cNvSpPr txBox="1"/>
          <p:nvPr/>
        </p:nvSpPr>
        <p:spPr>
          <a:xfrm>
            <a:off x="2575357" y="4301057"/>
            <a:ext cx="1885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ct val="90000"/>
              <a:buFont typeface="System Font Regular"/>
              <a:buChar char="&gt;"/>
            </a:pPr>
            <a:r>
              <a:rPr lang="en-US" sz="1200" dirty="0"/>
              <a:t>Copy this text box to maintain the custom Metro bullet style</a:t>
            </a:r>
          </a:p>
          <a:p>
            <a:pPr marL="171450" indent="-171450">
              <a:buSzPct val="90000"/>
              <a:buFont typeface="System Font Regular"/>
              <a:buChar char="&gt;"/>
            </a:pPr>
            <a:r>
              <a:rPr lang="en-US" sz="1200" dirty="0"/>
              <a:t>Second bullet point</a:t>
            </a:r>
          </a:p>
          <a:p>
            <a:pPr marL="171450" indent="-171450">
              <a:buSzPct val="90000"/>
              <a:buFont typeface="System Font Regular"/>
              <a:buChar char="&gt;"/>
            </a:pPr>
            <a:r>
              <a:rPr lang="en-US" sz="1200" dirty="0"/>
              <a:t>Third bullet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C5867-4D28-F94A-9B57-545D0134F570}"/>
              </a:ext>
            </a:extLst>
          </p:cNvPr>
          <p:cNvSpPr txBox="1"/>
          <p:nvPr/>
        </p:nvSpPr>
        <p:spPr>
          <a:xfrm>
            <a:off x="4541360" y="4301056"/>
            <a:ext cx="1885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ct val="90000"/>
              <a:buFont typeface="System Font Regular"/>
              <a:buChar char="&gt;"/>
            </a:pPr>
            <a:r>
              <a:rPr lang="en-US" sz="1200" dirty="0"/>
              <a:t>Copy this text box to maintain the custom Metro bullet style</a:t>
            </a:r>
          </a:p>
          <a:p>
            <a:pPr marL="171450" indent="-171450">
              <a:buSzPct val="90000"/>
              <a:buFont typeface="System Font Regular"/>
              <a:buChar char="&gt;"/>
            </a:pPr>
            <a:r>
              <a:rPr lang="en-US" sz="1200" dirty="0"/>
              <a:t>Second bullet point</a:t>
            </a:r>
          </a:p>
          <a:p>
            <a:pPr marL="171450" indent="-171450">
              <a:buSzPct val="90000"/>
              <a:buFont typeface="System Font Regular"/>
              <a:buChar char="&gt;"/>
            </a:pPr>
            <a:r>
              <a:rPr lang="en-US" sz="1200" dirty="0"/>
              <a:t>Third bullet point</a:t>
            </a:r>
          </a:p>
          <a:p>
            <a:pPr marL="171450" indent="-171450">
              <a:buSzPct val="90000"/>
              <a:buFont typeface="System Font Regular"/>
              <a:buChar char="&gt;"/>
            </a:pP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506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D75B8-DCC5-1148-8190-63DD1E30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C34BA-D6A2-3045-B543-10EC5DF3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to this project.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A70C5-F0C2-E24A-B684-FB16C035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895" y="1605755"/>
            <a:ext cx="4572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9125F-235F-B84E-B8C3-ADA50E45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96894" y="2943440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C9C8F-4255-6F4F-B260-16C9EDE770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96894" y="3419877"/>
            <a:ext cx="4572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6153B1-6EDE-7948-AA09-79E54A59C3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96894" y="3896314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F44DDF-5020-0C44-9323-753B3087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96894" y="4372751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8980B-923C-454F-9F3D-84355246715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96894" y="4849190"/>
            <a:ext cx="457200" cy="4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BBE83-B970-134D-8095-0B86814FCBCF}"/>
              </a:ext>
            </a:extLst>
          </p:cNvPr>
          <p:cNvSpPr txBox="1"/>
          <p:nvPr/>
        </p:nvSpPr>
        <p:spPr>
          <a:xfrm>
            <a:off x="1754094" y="1648885"/>
            <a:ext cx="399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Name, </a:t>
            </a:r>
            <a:r>
              <a:rPr lang="en-US" i="1" dirty="0"/>
              <a:t>Title</a:t>
            </a:r>
            <a:br>
              <a:rPr lang="en-US" dirty="0"/>
            </a:br>
            <a:r>
              <a:rPr lang="en-US" dirty="0"/>
              <a:t>Metro</a:t>
            </a:r>
            <a:br>
              <a:rPr lang="en-US" dirty="0"/>
            </a:br>
            <a:r>
              <a:rPr lang="en-US" dirty="0"/>
              <a:t>One Gateway Plaza, MS 99-XX-X</a:t>
            </a:r>
            <a:br>
              <a:rPr lang="en-US" dirty="0"/>
            </a:br>
            <a:r>
              <a:rPr lang="en-US" dirty="0"/>
              <a:t>Los Angeles, CA 90012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EF75C-7CB1-584A-9E60-3D45C5E59004}"/>
              </a:ext>
            </a:extLst>
          </p:cNvPr>
          <p:cNvSpPr txBox="1"/>
          <p:nvPr/>
        </p:nvSpPr>
        <p:spPr>
          <a:xfrm>
            <a:off x="1735664" y="2998301"/>
            <a:ext cx="3993286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n-US" dirty="0"/>
              <a:t>213.922.XXXX</a:t>
            </a:r>
          </a:p>
          <a:p>
            <a:pPr>
              <a:spcBef>
                <a:spcPts val="1600"/>
              </a:spcBef>
            </a:pPr>
            <a:r>
              <a:rPr lang="en-US" i="1" dirty="0"/>
              <a:t>projectname@metro.net</a:t>
            </a:r>
            <a:endParaRPr lang="en-US" dirty="0"/>
          </a:p>
          <a:p>
            <a:pPr>
              <a:spcBef>
                <a:spcPts val="1600"/>
              </a:spcBef>
            </a:pPr>
            <a:r>
              <a:rPr lang="en-US" i="1" dirty="0"/>
              <a:t>metro.net/projectname</a:t>
            </a:r>
            <a:endParaRPr lang="en-US" dirty="0"/>
          </a:p>
          <a:p>
            <a:pPr>
              <a:spcBef>
                <a:spcPts val="1600"/>
              </a:spcBef>
            </a:pPr>
            <a:r>
              <a:rPr lang="en-US" i="1" dirty="0"/>
              <a:t>@metrolosangeles</a:t>
            </a:r>
            <a:endParaRPr lang="en-US" dirty="0"/>
          </a:p>
          <a:p>
            <a:pPr>
              <a:spcBef>
                <a:spcPts val="1600"/>
              </a:spcBef>
            </a:pPr>
            <a:r>
              <a:rPr lang="en-US" i="1" dirty="0"/>
              <a:t>losangelesmetro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2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BD3D-F100-0140-AC1B-14DAFC22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Metro’s brand guidelines.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57793-E44B-3246-9093-E62D44E30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CA18E-564D-AE4F-9844-6E0D5DD8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i="1" dirty="0"/>
              <a:t>To open links: right click on link &gt; Hyperlink &gt; Open Hyperlink</a:t>
            </a:r>
            <a:br>
              <a:rPr lang="en-US" sz="1400" i="1" dirty="0"/>
            </a:br>
            <a:br>
              <a:rPr lang="en-US" sz="1400" i="1" dirty="0"/>
            </a:br>
            <a:r>
              <a:rPr lang="en-US" sz="1800" dirty="0"/>
              <a:t>All Metro presentations (regardless of subject matter) must adhere </a:t>
            </a:r>
            <a:br>
              <a:rPr lang="en-US" sz="1800" dirty="0"/>
            </a:br>
            <a:r>
              <a:rPr lang="en-US" sz="1800" dirty="0"/>
              <a:t>to Metro’s Brand Guidelines:</a:t>
            </a:r>
          </a:p>
          <a:p>
            <a:r>
              <a:rPr lang="en-US" sz="1800" b="1" dirty="0"/>
              <a:t>Metro’s Brand guidelines </a:t>
            </a:r>
            <a:r>
              <a:rPr lang="en-US" sz="1800" b="1" dirty="0">
                <a:hlinkClick r:id="rId2"/>
              </a:rPr>
              <a:t>here</a:t>
            </a:r>
            <a:r>
              <a:rPr lang="en-US" sz="1800" b="1" dirty="0"/>
              <a:t>.</a:t>
            </a:r>
          </a:p>
          <a:p>
            <a:r>
              <a:rPr lang="en-US" sz="1800" b="1" dirty="0"/>
              <a:t>Metro Projects in Planning and Construction – Graphic Toolkit Guidelines </a:t>
            </a:r>
            <a:r>
              <a:rPr lang="en-US" sz="1800" b="1" dirty="0">
                <a:hlinkClick r:id="rId3"/>
              </a:rPr>
              <a:t>here</a:t>
            </a:r>
            <a:r>
              <a:rPr lang="en-US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23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E503-D264-B544-B3DA-25997A75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Metro’s brand guidelines. </a:t>
            </a:r>
            <a:r>
              <a:rPr lang="en-US" sz="1600" b="0" i="1" dirty="0"/>
              <a:t>continued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529F1-A865-004E-9190-BC83BE432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A3FEF-D67A-F646-AE1A-2449EE57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Fonts</a:t>
            </a:r>
          </a:p>
          <a:p>
            <a:r>
              <a:rPr lang="en-US" dirty="0"/>
              <a:t>Use Calibri for PowerPoint</a:t>
            </a:r>
          </a:p>
          <a:p>
            <a:r>
              <a:rPr lang="en-US" dirty="0"/>
              <a:t>Stick to a few styles like regular, bold and italic</a:t>
            </a:r>
          </a:p>
          <a:p>
            <a:r>
              <a:rPr lang="en-US" dirty="0"/>
              <a:t>Keep consistent font sizes throughout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Layout</a:t>
            </a:r>
          </a:p>
          <a:p>
            <a:r>
              <a:rPr lang="en-US" dirty="0"/>
              <a:t>Use divider pages to transition between sections</a:t>
            </a:r>
          </a:p>
          <a:p>
            <a:r>
              <a:rPr lang="en-US" dirty="0"/>
              <a:t>Don’t be afraid of “white space” – this helps focus audience on key points</a:t>
            </a:r>
          </a:p>
          <a:p>
            <a:r>
              <a:rPr lang="en-US" dirty="0"/>
              <a:t>Use page templates and</a:t>
            </a:r>
            <a:br>
              <a:rPr lang="en-US" dirty="0"/>
            </a:br>
            <a:r>
              <a:rPr lang="en-US" dirty="0"/>
              <a:t>respect margins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Color</a:t>
            </a:r>
          </a:p>
          <a:p>
            <a:r>
              <a:rPr lang="en-US" dirty="0"/>
              <a:t>Keep body text in black or gray</a:t>
            </a:r>
          </a:p>
          <a:p>
            <a:r>
              <a:rPr lang="en-US" dirty="0"/>
              <a:t>Use the theme colors that Metro Marketing sets up in your Project PowerPoint template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Imagery</a:t>
            </a:r>
          </a:p>
          <a:p>
            <a:r>
              <a:rPr lang="en-US" dirty="0"/>
              <a:t>Use brand- and resolution- appropriate imagery to support your points</a:t>
            </a:r>
          </a:p>
          <a:p>
            <a:r>
              <a:rPr lang="en-US" dirty="0"/>
              <a:t>Work with Metro Marketing</a:t>
            </a:r>
            <a:br>
              <a:rPr lang="en-US" dirty="0"/>
            </a:br>
            <a:r>
              <a:rPr lang="en-US" dirty="0"/>
              <a:t>if you need assistance 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Language</a:t>
            </a:r>
          </a:p>
          <a:p>
            <a:r>
              <a:rPr lang="en-US" dirty="0"/>
              <a:t>Keep it simple and friendly</a:t>
            </a:r>
          </a:p>
          <a:p>
            <a:r>
              <a:rPr lang="en-US" dirty="0"/>
              <a:t>Avoid overly-technical terminology</a:t>
            </a:r>
          </a:p>
        </p:txBody>
      </p:sp>
    </p:spTree>
    <p:extLst>
      <p:ext uri="{BB962C8B-B14F-4D97-AF65-F5344CB8AC3E}">
        <p14:creationId xmlns:p14="http://schemas.microsoft.com/office/powerpoint/2010/main" val="240693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6FCD-8F27-E541-9EA9-325E75D4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incorporate context.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CE2D3B-EA15-7D4F-873D-E4FDF87C9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E53A3-3793-984B-9FAC-4709B147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52" y="1178038"/>
            <a:ext cx="6173927" cy="475806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cs typeface="Arial" panose="020B0604020202020204" pitchFamily="34" charset="0"/>
              </a:rPr>
              <a:t>Providing context is an important tool to help tell a story, especially in an agency as large and dynamic as Metro.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cs typeface="Arial" panose="020B0604020202020204" pitchFamily="34" charset="0"/>
              </a:rPr>
              <a:t>We’ve included a “Metro has a plan” slide that should always be incorporated near the beginning of your presentation – it will help set the stage for your project and Metro’s work at large. Please plan to incorporate this message, and do not delete.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cs typeface="Arial" panose="020B0604020202020204" pitchFamily="34" charset="0"/>
              </a:rPr>
              <a:t>Let your Marketing Rep know if you have any questions, or if you have any suggestions to help improve this template.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8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21EB22-6C0B-6148-8496-6C2DCE41CD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We will begin in a few moments.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7ED2C-1F0F-AD4A-A3FA-E793080B4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20pt Calibri</a:t>
            </a:r>
          </a:p>
          <a:p>
            <a:r>
              <a:rPr lang="en-US" b="0" dirty="0"/>
              <a:t>Month 20##</a:t>
            </a:r>
          </a:p>
        </p:txBody>
      </p:sp>
    </p:spTree>
    <p:extLst>
      <p:ext uri="{BB962C8B-B14F-4D97-AF65-F5344CB8AC3E}">
        <p14:creationId xmlns:p14="http://schemas.microsoft.com/office/powerpoint/2010/main" val="413880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17041A-B3A9-D145-845D-8DDD72C33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EE9BD-AD35-3948-A3D1-BFE702D436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We’re asking you to update this writeable headline.</a:t>
            </a:r>
          </a:p>
        </p:txBody>
      </p:sp>
    </p:spTree>
    <p:extLst>
      <p:ext uri="{BB962C8B-B14F-4D97-AF65-F5344CB8AC3E}">
        <p14:creationId xmlns:p14="http://schemas.microsoft.com/office/powerpoint/2010/main" val="17390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519E-1895-6248-8F0B-98C1CC34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0CA41-8124-C540-B9BA-A79043B97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152C50-5573-9D4A-A740-1D2B9136A5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41418" y="1822713"/>
            <a:ext cx="6818745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>
              <a:buFont typeface="System Font Regular"/>
              <a:buNone/>
              <a:defRPr sz="1800" b="0"/>
            </a:lvl1pPr>
            <a:lvl2pPr marL="263525" indent="-263525">
              <a:buFont typeface="System Font Regular"/>
              <a:buChar char="&gt;"/>
              <a:tabLst/>
              <a:defRPr/>
            </a:lvl2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Attendee cameras are off and microphones are muted.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A8E36-E93B-7B4B-8C93-A6030112C2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9420" y="2550638"/>
            <a:ext cx="850900" cy="838200"/>
          </a:xfrm>
          <a:prstGeom prst="rect">
            <a:avLst/>
          </a:prstGeom>
        </p:spPr>
      </p:pic>
      <p:pic>
        <p:nvPicPr>
          <p:cNvPr id="7" name="Picture 6" descr="Icon&#10;Mute microphone. Camera off.">
            <a:extLst>
              <a:ext uri="{FF2B5EF4-FFF2-40B4-BE49-F238E27FC236}">
                <a16:creationId xmlns:a16="http://schemas.microsoft.com/office/drawing/2014/main" id="{B75ECCCE-4DFB-CD4B-9E90-D6DC69878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20" y="1579826"/>
            <a:ext cx="1206500" cy="8509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CDC53E-7A7B-9E40-8EAF-0EA4E2667D52}"/>
              </a:ext>
            </a:extLst>
          </p:cNvPr>
          <p:cNvSpPr txBox="1">
            <a:spLocks/>
          </p:cNvSpPr>
          <p:nvPr/>
        </p:nvSpPr>
        <p:spPr>
          <a:xfrm>
            <a:off x="342900" y="1184221"/>
            <a:ext cx="750062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System Font Regular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Today’s meeting is being recorded.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F3301-F053-2142-94E1-7A47236800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420" y="3805055"/>
            <a:ext cx="850900" cy="83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90A20B-4A49-2642-8C88-682F55FE29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9420" y="4992522"/>
            <a:ext cx="850900" cy="8382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274093-BC40-F24B-88BF-6866C6B00F6E}"/>
              </a:ext>
            </a:extLst>
          </p:cNvPr>
          <p:cNvSpPr txBox="1">
            <a:spLocks/>
          </p:cNvSpPr>
          <p:nvPr/>
        </p:nvSpPr>
        <p:spPr>
          <a:xfrm>
            <a:off x="1631258" y="2749077"/>
            <a:ext cx="6818745" cy="768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System Font Regular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During the meeting, comments can be submitted</a:t>
            </a:r>
            <a:br>
              <a:rPr lang="en-US" dirty="0"/>
            </a:br>
            <a:r>
              <a:rPr lang="en-US" dirty="0"/>
              <a:t>using the Q&amp;A icon.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4591E66-F319-8541-AB15-12ABF9D7D52E}"/>
              </a:ext>
            </a:extLst>
          </p:cNvPr>
          <p:cNvSpPr txBox="1">
            <a:spLocks/>
          </p:cNvSpPr>
          <p:nvPr/>
        </p:nvSpPr>
        <p:spPr>
          <a:xfrm>
            <a:off x="1631258" y="3979812"/>
            <a:ext cx="6818745" cy="806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System Font Regular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Oral public comments following the presentation.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Please use the ‘raise hand’ icon.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E05C69-A763-AA40-AFEB-41D26C91D0B7}"/>
              </a:ext>
            </a:extLst>
          </p:cNvPr>
          <p:cNvSpPr txBox="1">
            <a:spLocks/>
          </p:cNvSpPr>
          <p:nvPr/>
        </p:nvSpPr>
        <p:spPr>
          <a:xfrm>
            <a:off x="1631258" y="5229060"/>
            <a:ext cx="6818745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System Font Regular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For technical support, call or text 000.000.0000.</a:t>
            </a:r>
          </a:p>
        </p:txBody>
      </p:sp>
    </p:spTree>
    <p:extLst>
      <p:ext uri="{BB962C8B-B14F-4D97-AF65-F5344CB8AC3E}">
        <p14:creationId xmlns:p14="http://schemas.microsoft.com/office/powerpoint/2010/main" val="395491233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emplate 2021">
  <a:themeElements>
    <a:clrScheme name="Metro - We Have a Plan">
      <a:dk1>
        <a:srgbClr val="000000"/>
      </a:dk1>
      <a:lt1>
        <a:srgbClr val="FFFFFF"/>
      </a:lt1>
      <a:dk2>
        <a:srgbClr val="797986"/>
      </a:dk2>
      <a:lt2>
        <a:srgbClr val="F4EC1A"/>
      </a:lt2>
      <a:accent1>
        <a:srgbClr val="0D8144"/>
      </a:accent1>
      <a:accent2>
        <a:srgbClr val="7BA23E"/>
      </a:accent2>
      <a:accent3>
        <a:srgbClr val="459BAC"/>
      </a:accent3>
      <a:accent4>
        <a:srgbClr val="DD7553"/>
      </a:accent4>
      <a:accent5>
        <a:srgbClr val="F4EC1A"/>
      </a:accent5>
      <a:accent6>
        <a:srgbClr val="797986"/>
      </a:accent6>
      <a:hlink>
        <a:srgbClr val="2AB4C8"/>
      </a:hlink>
      <a:folHlink>
        <a:srgbClr val="1972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DF6053952E54886C77D86F7AAC1B2" ma:contentTypeVersion="10" ma:contentTypeDescription="Create a new document." ma:contentTypeScope="" ma:versionID="789377a9e0858d1f946378117e9b9088">
  <xsd:schema xmlns:xsd="http://www.w3.org/2001/XMLSchema" xmlns:xs="http://www.w3.org/2001/XMLSchema" xmlns:p="http://schemas.microsoft.com/office/2006/metadata/properties" xmlns:ns2="8fb761bf-75a6-45fe-955a-e8569286a716" targetNamespace="http://schemas.microsoft.com/office/2006/metadata/properties" ma:root="true" ma:fieldsID="94db5e766b1478c1abfce8e572c53e34" ns2:_="">
    <xsd:import namespace="8fb761bf-75a6-45fe-955a-e8569286a71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61bf-75a6-45fe-955a-e8569286a71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2b35d8d6-c495-4997-a5c0-b3dbc42d7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b761bf-75a6-45fe-955a-e8569286a7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9769C6-3BB8-4FA7-9723-C50A7CD7F9C9}"/>
</file>

<file path=customXml/itemProps2.xml><?xml version="1.0" encoding="utf-8"?>
<ds:datastoreItem xmlns:ds="http://schemas.openxmlformats.org/officeDocument/2006/customXml" ds:itemID="{3ACBE20F-C542-43DC-86CA-DC3EE3017217}"/>
</file>

<file path=customXml/itemProps3.xml><?xml version="1.0" encoding="utf-8"?>
<ds:datastoreItem xmlns:ds="http://schemas.openxmlformats.org/officeDocument/2006/customXml" ds:itemID="{B441770C-E8E2-429E-B963-6A8CE484B95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38012</TotalTime>
  <Words>2696</Words>
  <Application>Microsoft Macintosh PowerPoint</Application>
  <PresentationFormat>On-screen Show (4:3)</PresentationFormat>
  <Paragraphs>388</Paragraphs>
  <Slides>37</Slides>
  <Notes>21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Courier New</vt:lpstr>
      <vt:lpstr>System Font Regular</vt:lpstr>
      <vt:lpstr>Wingdings</vt:lpstr>
      <vt:lpstr>Metro Template 2021</vt:lpstr>
      <vt:lpstr>Getting Started: Creating a Great Deck</vt:lpstr>
      <vt:lpstr>A great story needs a great deck.</vt:lpstr>
      <vt:lpstr>Consider your content.</vt:lpstr>
      <vt:lpstr>Follow Metro’s brand guidelines.</vt:lpstr>
      <vt:lpstr>Follow Metro’s brand guidelines. continued</vt:lpstr>
      <vt:lpstr>Please incorporate context.</vt:lpstr>
      <vt:lpstr>PowerPoint Presentation</vt:lpstr>
      <vt:lpstr>PowerPoint Presentation</vt:lpstr>
      <vt:lpstr>Housekeeping</vt:lpstr>
      <vt:lpstr>Interpretation Available</vt:lpstr>
      <vt:lpstr>Code of Conduct</vt:lpstr>
      <vt:lpstr>Panel</vt:lpstr>
      <vt:lpstr>Panel</vt:lpstr>
      <vt:lpstr>Panel</vt:lpstr>
      <vt:lpstr>Thanks for joining us!</vt:lpstr>
      <vt:lpstr>Option 1 for “Metro has a Plan” Messaging Short-Form: One Slide  (delete this slide) </vt:lpstr>
      <vt:lpstr>Metro has a plan to make it easier to get around LA. It includes creating (choose one: better transit, less congestion, complete streets, access to opportunity). This project works to (insert project goal).</vt:lpstr>
      <vt:lpstr>Option 2 for “Metro has a Plan” Messaging Long-Form: Three Slides (delete this slide) </vt:lpstr>
      <vt:lpstr>Metro has a plan to make it easier for you to get around LA.</vt:lpstr>
      <vt:lpstr>Our plan weaves efforts across four areas.</vt:lpstr>
      <vt:lpstr>This project works to improve public transit.</vt:lpstr>
      <vt:lpstr>This project works to ease traffic.</vt:lpstr>
      <vt:lpstr>This project works to create complete streets.</vt:lpstr>
      <vt:lpstr>This project works to invest in housing and jobs.</vt:lpstr>
      <vt:lpstr>Tell your story with one-line 32pt headlines.</vt:lpstr>
      <vt:lpstr>Make sure headlines are always 32pt.</vt:lpstr>
      <vt:lpstr>Simplify headlines to one line (…you can do it!)</vt:lpstr>
      <vt:lpstr>If you absolutely must have a two-line headline, make the font size 24pt (and no smaller).</vt:lpstr>
      <vt:lpstr>Additional Slide Layout Options</vt:lpstr>
      <vt:lpstr>Two Column Text Layout</vt:lpstr>
      <vt:lpstr>Two Column List Layout</vt:lpstr>
      <vt:lpstr>Two Content Layout v1</vt:lpstr>
      <vt:lpstr>Two Content Layout v2</vt:lpstr>
      <vt:lpstr>Divider with short title - Use dividers to help pace your presentation (keep 32pt font size).</vt:lpstr>
      <vt:lpstr>Project Schedule</vt:lpstr>
      <vt:lpstr>Project Schedule</vt:lpstr>
      <vt:lpstr>Stay connected to this project.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Kim, Janet</cp:lastModifiedBy>
  <cp:revision>167</cp:revision>
  <cp:lastPrinted>2018-07-30T22:08:28Z</cp:lastPrinted>
  <dcterms:created xsi:type="dcterms:W3CDTF">2018-02-03T00:33:10Z</dcterms:created>
  <dcterms:modified xsi:type="dcterms:W3CDTF">2024-11-27T06:12:34Z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0x01010038EDF6053952E54886C77D86F7AAC1B2</vt:lpwstr>
  </property>
</Properties>
</file>