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C25_637C0823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C30_48F5F27D.xml" ContentType="application/vnd.ms-powerpoint.comments+xml"/>
  <Override PartName="/ppt/notesSlides/notesSlide21.xml" ContentType="application/vnd.openxmlformats-officedocument.presentationml.notesSlide+xml"/>
  <Override PartName="/ppt/comments/modernComment_C20_E66C52AA.xml" ContentType="application/vnd.ms-powerpoint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modernComment_C49_8BD4F9F0.xml" ContentType="application/vnd.ms-powerpoint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modernComment_C48_95375A9D.xml" ContentType="application/vnd.ms-powerpoint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40"/>
  </p:notesMasterIdLst>
  <p:handoutMasterIdLst>
    <p:handoutMasterId r:id="rId41"/>
  </p:handoutMasterIdLst>
  <p:sldIdLst>
    <p:sldId id="3027" r:id="rId5"/>
    <p:sldId id="3045" r:id="rId6"/>
    <p:sldId id="323" r:id="rId7"/>
    <p:sldId id="3012" r:id="rId8"/>
    <p:sldId id="3111" r:id="rId9"/>
    <p:sldId id="2934" r:id="rId10"/>
    <p:sldId id="3140" r:id="rId11"/>
    <p:sldId id="3109" r:id="rId12"/>
    <p:sldId id="3146" r:id="rId13"/>
    <p:sldId id="2955" r:id="rId14"/>
    <p:sldId id="3089" r:id="rId15"/>
    <p:sldId id="3080" r:id="rId16"/>
    <p:sldId id="3079" r:id="rId17"/>
    <p:sldId id="2988" r:id="rId18"/>
    <p:sldId id="3121" r:id="rId19"/>
    <p:sldId id="3113" r:id="rId20"/>
    <p:sldId id="3134" r:id="rId21"/>
    <p:sldId id="3130" r:id="rId22"/>
    <p:sldId id="3018" r:id="rId23"/>
    <p:sldId id="3131" r:id="rId24"/>
    <p:sldId id="3032" r:id="rId25"/>
    <p:sldId id="3120" r:id="rId26"/>
    <p:sldId id="3104" r:id="rId27"/>
    <p:sldId id="3119" r:id="rId28"/>
    <p:sldId id="3123" r:id="rId29"/>
    <p:sldId id="3122" r:id="rId30"/>
    <p:sldId id="3145" r:id="rId31"/>
    <p:sldId id="3102" r:id="rId32"/>
    <p:sldId id="3128" r:id="rId33"/>
    <p:sldId id="3143" r:id="rId34"/>
    <p:sldId id="3144" r:id="rId35"/>
    <p:sldId id="3086" r:id="rId36"/>
    <p:sldId id="3126" r:id="rId37"/>
    <p:sldId id="3007" r:id="rId38"/>
    <p:sldId id="3107" r:id="rId39"/>
  </p:sldIdLst>
  <p:sldSz cx="9144000" cy="6858000" type="screen4x3"/>
  <p:notesSz cx="9312275" cy="7026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tting Started - READ ME FIRST (then OK to delete)" id="{CA1A765F-C000-2843-BF3D-8414AB062816}">
          <p14:sldIdLst/>
        </p14:section>
        <p14:section name="Your Presentation Template" id="{CFF9DA66-96A7-EA4C-A673-C39DC7EF53DB}">
          <p14:sldIdLst>
            <p14:sldId id="3027"/>
            <p14:sldId id="3045"/>
            <p14:sldId id="323"/>
            <p14:sldId id="3012"/>
            <p14:sldId id="3111"/>
            <p14:sldId id="2934"/>
            <p14:sldId id="3140"/>
            <p14:sldId id="3109"/>
            <p14:sldId id="3146"/>
            <p14:sldId id="2955"/>
            <p14:sldId id="3089"/>
            <p14:sldId id="3080"/>
            <p14:sldId id="3079"/>
            <p14:sldId id="2988"/>
            <p14:sldId id="3121"/>
            <p14:sldId id="3113"/>
            <p14:sldId id="3134"/>
            <p14:sldId id="3130"/>
            <p14:sldId id="3018"/>
            <p14:sldId id="3131"/>
            <p14:sldId id="3032"/>
            <p14:sldId id="3120"/>
            <p14:sldId id="3104"/>
            <p14:sldId id="3119"/>
            <p14:sldId id="3123"/>
            <p14:sldId id="3122"/>
            <p14:sldId id="3145"/>
            <p14:sldId id="3102"/>
            <p14:sldId id="3128"/>
            <p14:sldId id="3143"/>
            <p14:sldId id="3144"/>
            <p14:sldId id="3086"/>
            <p14:sldId id="3126"/>
            <p14:sldId id="3007"/>
            <p14:sldId id="31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50916-4AF5-546F-6C34-9B90B90478CA}" name="Jacobs, Silvia" initials="JS" userId="S::silvia.jacobs@aecom.com::645cb9a5-2ccf-4442-9173-3aa0961c7483" providerId="AD"/>
  <p188:author id="{B615FA1F-EC72-85BA-32CE-FB81FB1B8A88}" name="Jimi Mitchell" initials="JM" userId="S::JMitchell@nelsonnygaard.com::0e0346ec-9d4e-45b9-824f-052f63ae58e1" providerId="AD"/>
  <p188:author id="{6D4D4556-F27F-246F-CE34-7273CD01E39A}" name="Asuncion, Fulgene" initials="FA" userId="S::ASUNCIONF@metro.net::bdf17ebb-1016-48c0-9df7-a6183dd6bc6d" providerId="AD"/>
  <p188:author id="{7EAAD06E-5CBA-FF6C-F71F-882F5815C855}" name="Davis, Rashanda" initials="DR" userId="S::Rashanda.Davis@aecom.com::f93c1aea-209b-4dc4-987e-48fbd9f99e04" providerId="AD"/>
  <p188:author id="{41970C72-8A50-2BA7-7A2D-958A00DF78AE}" name="Kim, Gene (Los Angeles, CA)" initials="KG(AC" userId="S::Gene.kim@aecom.com::cc9ce3f7-83c7-49e7-a44e-a30adc84c8d3" providerId="AD"/>
  <p188:author id="{4715CD94-D2DC-CC36-7A85-4258F082A6BD}" name="Seiberg, Rachel" initials="SR" userId="S::Rachel.Seiberg@aecom.com::beabefe8-13d4-4124-9eff-3c82632ee902" providerId="AD"/>
  <p188:author id="{B63E70AA-2C6B-2092-540D-F2244E9941C9}" name="Asuncion, Fulgene" initials="AF" userId="S::asuncionf@metro.net::bdf17ebb-1016-48c0-9df7-a6183dd6bc6d" providerId="AD"/>
  <p188:author id="{2C1D0DD3-03F4-CA8B-F5B8-5EB8C7036A61}" name="Zelmer, Cory" initials="ZC" userId="S::zelmerc_metro.net#ext#@aecom.onmicrosoft.com::461fc32e-c892-4818-bf2b-0d36fa22c275" providerId="AD"/>
  <p188:author id="{949B17E3-2310-7A00-50F2-2253055342F3}" name="Swartz, John (Los Angeles)" initials="SJ(A" userId="S::john.swartz@aecom.com::d8c0ff43-74a2-4a39-969e-5be01b93754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n, Melissa" initials="RM" lastIdx="2" clrIdx="0"/>
  <p:cmAuthor id="2" name="Lejeune, Michael" initials="LM" lastIdx="1" clrIdx="1"/>
  <p:cmAuthor id="3" name="Lejeune, Michael" initials="LM [2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55"/>
    <a:srgbClr val="DD7553"/>
    <a:srgbClr val="DAB7A8"/>
    <a:srgbClr val="FFEB99"/>
    <a:srgbClr val="1FDEFF"/>
    <a:srgbClr val="F556AA"/>
    <a:srgbClr val="DFEBBA"/>
    <a:srgbClr val="E52713"/>
    <a:srgbClr val="E06AD2"/>
    <a:srgbClr val="DB53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D0C8D5-A4DA-5835-8F18-1C46322B17DC}" v="3" dt="2024-06-26T22:11:32.294"/>
    <p1510:client id="{D471818B-D710-4F0B-AB63-E74568D8F04F}" v="3" dt="2024-06-27T23:10:31.3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D471818B-D710-4F0B-AB63-E74568D8F04F}"/>
    <pc:docChg chg="modSld">
      <pc:chgData name="Guest User" userId="" providerId="Windows Live" clId="Web-{D471818B-D710-4F0B-AB63-E74568D8F04F}" dt="2024-06-27T23:10:31.375" v="2"/>
      <pc:docMkLst>
        <pc:docMk/>
      </pc:docMkLst>
      <pc:sldChg chg="addSp delSp modSp">
        <pc:chgData name="Guest User" userId="" providerId="Windows Live" clId="Web-{D471818B-D710-4F0B-AB63-E74568D8F04F}" dt="2024-06-27T23:10:31.375" v="2"/>
        <pc:sldMkLst>
          <pc:docMk/>
          <pc:sldMk cId="1446010986" sldId="3146"/>
        </pc:sldMkLst>
        <pc:spChg chg="add del mod">
          <ac:chgData name="Guest User" userId="" providerId="Windows Live" clId="Web-{D471818B-D710-4F0B-AB63-E74568D8F04F}" dt="2024-06-27T23:10:31.375" v="2"/>
          <ac:spMkLst>
            <pc:docMk/>
            <pc:sldMk cId="1446010986" sldId="3146"/>
            <ac:spMk id="3" creationId="{C8BBF8BC-B070-20BE-9259-2E211D6670DE}"/>
          </ac:spMkLst>
        </pc:spChg>
        <pc:spChg chg="del">
          <ac:chgData name="Guest User" userId="" providerId="Windows Live" clId="Web-{D471818B-D710-4F0B-AB63-E74568D8F04F}" dt="2024-06-27T23:10:26.078" v="0"/>
          <ac:spMkLst>
            <pc:docMk/>
            <pc:sldMk cId="1446010986" sldId="3146"/>
            <ac:spMk id="4" creationId="{28A52B05-D704-4940-8A55-9EEC68763688}"/>
          </ac:spMkLst>
        </pc:spChg>
        <pc:spChg chg="add">
          <ac:chgData name="Guest User" userId="" providerId="Windows Live" clId="Web-{D471818B-D710-4F0B-AB63-E74568D8F04F}" dt="2024-06-27T23:10:26.984" v="1"/>
          <ac:spMkLst>
            <pc:docMk/>
            <pc:sldMk cId="1446010986" sldId="3146"/>
            <ac:spMk id="7" creationId="{28A52B05-D704-4940-8A55-9EEC68763688}"/>
          </ac:spMkLst>
        </pc:spChg>
      </pc:sldChg>
    </pc:docChg>
  </pc:docChgLst>
</pc:chgInfo>
</file>

<file path=ppt/comments/modernComment_C20_E66C52A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D8E240-7F7C-4FDC-8E52-B25CC6B6BB24}" authorId="{69650916-4AF5-546F-6C34-9B90B90478CA}" created="2024-05-06T18:53:40.487">
    <pc:sldMkLst xmlns:pc="http://schemas.microsoft.com/office/powerpoint/2013/main/command">
      <pc:docMk/>
      <pc:sldMk cId="3865858730" sldId="3104"/>
    </pc:sldMkLst>
    <p188:txBody>
      <a:bodyPr/>
      <a:lstStyle/>
      <a:p>
        <a:r>
          <a:rPr lang="en-US"/>
          <a:t>Add 3 words</a:t>
        </a:r>
      </a:p>
    </p188:txBody>
  </p188:cm>
</p188:cmLst>
</file>

<file path=ppt/comments/modernComment_C25_637C082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AB4221-8872-48D8-BF78-11E992856070}" authorId="{69650916-4AF5-546F-6C34-9B90B90478CA}" status="resolved" created="2024-05-06T18:37:31.52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69072931" sldId="3109"/>
      <ac:picMk id="4" creationId="{9E6EB29C-B210-9ABC-E4B0-986C713182BB}"/>
    </ac:deMkLst>
    <p188:txBody>
      <a:bodyPr/>
      <a:lstStyle/>
      <a:p>
        <a:r>
          <a:rPr lang="en-US"/>
          <a:t>* Update Metro lines to standard names.</a:t>
        </a:r>
      </a:p>
    </p188:txBody>
  </p188:cm>
</p188:cmLst>
</file>

<file path=ppt/comments/modernComment_C30_48F5F27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19421A3-3342-4F8C-96DA-94C17087062E}" authorId="{69650916-4AF5-546F-6C34-9B90B90478CA}" status="resolved" created="2024-05-06T18:53:36.315" complete="100000">
    <pc:sldMkLst xmlns:pc="http://schemas.microsoft.com/office/powerpoint/2013/main/command">
      <pc:docMk/>
      <pc:sldMk cId="1224077949" sldId="3120"/>
    </pc:sldMkLst>
    <p188:txBody>
      <a:bodyPr/>
      <a:lstStyle/>
      <a:p>
        <a:r>
          <a:rPr lang="en-US"/>
          <a:t>Add 3 words</a:t>
        </a:r>
      </a:p>
    </p188:txBody>
  </p188:cm>
</p188:cmLst>
</file>

<file path=ppt/comments/modernComment_C48_95375A9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3F7B14-BDA1-4263-8DAB-909B1629CF0D}" authorId="{69650916-4AF5-546F-6C34-9B90B90478CA}" created="2024-05-06T18:55:01.48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503432861" sldId="3144"/>
      <ac:spMk id="9" creationId="{2230A9F7-7469-AC4E-C5BD-92C8995153F2}"/>
    </ac:deMkLst>
    <p188:txBody>
      <a:bodyPr/>
      <a:lstStyle/>
      <a:p>
        <a:r>
          <a:rPr lang="en-US"/>
          <a:t>Finalize urban design elements </a:t>
        </a:r>
      </a:p>
    </p188:txBody>
  </p188:cm>
</p188:cmLst>
</file>

<file path=ppt/comments/modernComment_C49_8BD4F9F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71319A7-0189-4E4D-8224-0BA1E9B5C7CA}" authorId="{69650916-4AF5-546F-6C34-9B90B90478CA}" created="2024-05-06T18:55:01.48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45990640" sldId="3145"/>
      <ac:spMk id="9" creationId="{2230A9F7-7469-AC4E-C5BD-92C8995153F2}"/>
    </ac:deMkLst>
    <p188:txBody>
      <a:bodyPr/>
      <a:lstStyle/>
      <a:p>
        <a:r>
          <a:rPr lang="en-US"/>
          <a:t>Finalize urban design elements 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692CA9-AB91-4980-A27D-69955E9D757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B028C0-60BA-4503-BD52-7445F3521246}">
      <dgm:prSet phldrT="[Text]" custT="1"/>
      <dgm:spPr/>
      <dgm:t>
        <a:bodyPr/>
        <a:lstStyle/>
        <a:p>
          <a:r>
            <a:rPr lang="en-US" sz="1600"/>
            <a:t>Part 1 - BRT</a:t>
          </a:r>
        </a:p>
      </dgm:t>
    </dgm:pt>
    <dgm:pt modelId="{0246E842-3CFE-4C81-9705-FDAC7E6A7D47}" type="parTrans" cxnId="{55012352-D367-43E9-8D87-803D59B938B3}">
      <dgm:prSet/>
      <dgm:spPr/>
      <dgm:t>
        <a:bodyPr/>
        <a:lstStyle/>
        <a:p>
          <a:endParaRPr lang="en-US" sz="1050"/>
        </a:p>
      </dgm:t>
    </dgm:pt>
    <dgm:pt modelId="{7D674B73-B49C-4CD5-B9EB-146811907BF6}" type="sibTrans" cxnId="{55012352-D367-43E9-8D87-803D59B938B3}">
      <dgm:prSet/>
      <dgm:spPr/>
      <dgm:t>
        <a:bodyPr/>
        <a:lstStyle/>
        <a:p>
          <a:endParaRPr lang="en-US" sz="1050"/>
        </a:p>
      </dgm:t>
    </dgm:pt>
    <dgm:pt modelId="{5DEA43D4-A16C-44FB-8174-62651CB16273}">
      <dgm:prSet phldrT="[Text]" custT="1"/>
      <dgm:spPr/>
      <dgm:t>
        <a:bodyPr/>
        <a:lstStyle/>
        <a:p>
          <a:r>
            <a:rPr lang="en-US" sz="1800"/>
            <a:t>Part 2 - Rail</a:t>
          </a:r>
        </a:p>
      </dgm:t>
    </dgm:pt>
    <dgm:pt modelId="{D3ADF991-6111-41E4-870D-C0FAC7C74DF2}" type="parTrans" cxnId="{5719919C-D63A-4A77-BEBD-67C84E095412}">
      <dgm:prSet/>
      <dgm:spPr/>
      <dgm:t>
        <a:bodyPr/>
        <a:lstStyle/>
        <a:p>
          <a:endParaRPr lang="en-US" sz="1050"/>
        </a:p>
      </dgm:t>
    </dgm:pt>
    <dgm:pt modelId="{A58C3841-390F-4808-A5D7-B3F2BE1C76EA}" type="sibTrans" cxnId="{5719919C-D63A-4A77-BEBD-67C84E095412}">
      <dgm:prSet/>
      <dgm:spPr/>
      <dgm:t>
        <a:bodyPr/>
        <a:lstStyle/>
        <a:p>
          <a:endParaRPr lang="en-US" sz="1050"/>
        </a:p>
      </dgm:t>
    </dgm:pt>
    <dgm:pt modelId="{5226187B-4F3B-4F8C-AC8B-F3DADD54DF59}">
      <dgm:prSet phldrT="[Text]" custT="1"/>
      <dgm:spPr/>
      <dgm:t>
        <a:bodyPr/>
        <a:lstStyle/>
        <a:p>
          <a:r>
            <a:rPr lang="en-US" sz="900" b="1"/>
            <a:t>PM/Outreach</a:t>
          </a:r>
        </a:p>
        <a:p>
          <a:r>
            <a:rPr lang="en-US" sz="900"/>
            <a:t>Task 10- PM</a:t>
          </a:r>
        </a:p>
        <a:p>
          <a:r>
            <a:rPr lang="en-US" sz="900"/>
            <a:t>Task 13- Outreach</a:t>
          </a:r>
          <a:endParaRPr lang="en-US" sz="900" b="1"/>
        </a:p>
      </dgm:t>
    </dgm:pt>
    <dgm:pt modelId="{0F93920E-9E20-4AA5-972C-9D33C667ED85}" type="parTrans" cxnId="{B2636A42-E08F-42F0-B3BC-B947D8E98999}">
      <dgm:prSet/>
      <dgm:spPr/>
      <dgm:t>
        <a:bodyPr/>
        <a:lstStyle/>
        <a:p>
          <a:endParaRPr lang="en-US" sz="1050"/>
        </a:p>
      </dgm:t>
    </dgm:pt>
    <dgm:pt modelId="{B067B0CE-292C-402C-8ACD-88CA97A8123E}" type="sibTrans" cxnId="{B2636A42-E08F-42F0-B3BC-B947D8E98999}">
      <dgm:prSet/>
      <dgm:spPr/>
      <dgm:t>
        <a:bodyPr/>
        <a:lstStyle/>
        <a:p>
          <a:endParaRPr lang="en-US" sz="1050"/>
        </a:p>
      </dgm:t>
    </dgm:pt>
    <dgm:pt modelId="{F59F01D1-9E65-4849-B749-B6C3DF0CC8A5}">
      <dgm:prSet phldrT="[Text]" custT="1"/>
      <dgm:spPr/>
      <dgm:t>
        <a:bodyPr/>
        <a:lstStyle/>
        <a:p>
          <a:r>
            <a:rPr lang="en-US" sz="900" b="1"/>
            <a:t>Project Definition</a:t>
          </a:r>
        </a:p>
        <a:p>
          <a:r>
            <a:rPr lang="en-US" sz="900"/>
            <a:t>Task 10- Planning </a:t>
          </a:r>
        </a:p>
        <a:p>
          <a:r>
            <a:rPr lang="en-US" sz="900" b="0"/>
            <a:t>Task 12- Rail ACE</a:t>
          </a:r>
        </a:p>
        <a:p>
          <a:r>
            <a:rPr lang="en-US" sz="900" b="0"/>
            <a:t>Task 14- SMP</a:t>
          </a:r>
        </a:p>
        <a:p>
          <a:r>
            <a:rPr lang="en-US" sz="900" b="0"/>
            <a:t>Task 15- FLM </a:t>
          </a:r>
        </a:p>
      </dgm:t>
    </dgm:pt>
    <dgm:pt modelId="{FA6DE287-7A5B-4519-8E71-B827FEABCF30}" type="parTrans" cxnId="{1AE45782-3EBE-49DB-AD54-59ABEB30E1D2}">
      <dgm:prSet/>
      <dgm:spPr/>
      <dgm:t>
        <a:bodyPr/>
        <a:lstStyle/>
        <a:p>
          <a:endParaRPr lang="en-US" sz="1050"/>
        </a:p>
      </dgm:t>
    </dgm:pt>
    <dgm:pt modelId="{642E97F1-C347-4EEE-BA0D-113BBA075D08}" type="sibTrans" cxnId="{1AE45782-3EBE-49DB-AD54-59ABEB30E1D2}">
      <dgm:prSet/>
      <dgm:spPr/>
      <dgm:t>
        <a:bodyPr/>
        <a:lstStyle/>
        <a:p>
          <a:endParaRPr lang="en-US" sz="1050"/>
        </a:p>
      </dgm:t>
    </dgm:pt>
    <dgm:pt modelId="{4CF5B91E-B267-4BED-A414-DDE72892A43F}">
      <dgm:prSet phldrT="[Text]" custT="1"/>
      <dgm:spPr/>
      <dgm:t>
        <a:bodyPr/>
        <a:lstStyle/>
        <a:p>
          <a:r>
            <a:rPr lang="en-US" sz="900" b="1"/>
            <a:t>Environmental</a:t>
          </a:r>
        </a:p>
        <a:p>
          <a:r>
            <a:rPr lang="en-US" sz="900"/>
            <a:t>Task 4-Env Doc</a:t>
          </a:r>
        </a:p>
        <a:p>
          <a:r>
            <a:rPr lang="en-US" sz="900"/>
            <a:t>Task 5- Env Study/ Exemption</a:t>
          </a:r>
        </a:p>
        <a:p>
          <a:r>
            <a:rPr lang="en-US" sz="900"/>
            <a:t>Task 7- CEQA Process</a:t>
          </a:r>
        </a:p>
      </dgm:t>
    </dgm:pt>
    <dgm:pt modelId="{B9331836-3A60-40C6-B378-54402B169E4F}" type="parTrans" cxnId="{9D62A783-3994-4BD3-92E1-145A2EA44727}">
      <dgm:prSet/>
      <dgm:spPr/>
      <dgm:t>
        <a:bodyPr/>
        <a:lstStyle/>
        <a:p>
          <a:endParaRPr lang="en-US" sz="1050"/>
        </a:p>
      </dgm:t>
    </dgm:pt>
    <dgm:pt modelId="{65F2F226-99FF-4CBF-BA9F-B3A608950071}" type="sibTrans" cxnId="{9D62A783-3994-4BD3-92E1-145A2EA44727}">
      <dgm:prSet/>
      <dgm:spPr/>
      <dgm:t>
        <a:bodyPr/>
        <a:lstStyle/>
        <a:p>
          <a:endParaRPr lang="en-US" sz="1050"/>
        </a:p>
      </dgm:t>
    </dgm:pt>
    <dgm:pt modelId="{A9FCBFD1-F3EE-45A5-A41E-7F4E0CB80ABF}">
      <dgm:prSet phldrT="[Text]" custT="1"/>
      <dgm:spPr/>
      <dgm:t>
        <a:bodyPr/>
        <a:lstStyle/>
        <a:p>
          <a:r>
            <a:rPr lang="en-US" sz="900" b="1"/>
            <a:t>Environmental</a:t>
          </a:r>
        </a:p>
        <a:p>
          <a:r>
            <a:rPr lang="en-US" sz="900"/>
            <a:t>Task 10/11- EIR</a:t>
          </a:r>
        </a:p>
      </dgm:t>
    </dgm:pt>
    <dgm:pt modelId="{3DCF0E6D-1AD5-475D-8287-5B171EC4A27F}" type="parTrans" cxnId="{A534DE02-8DFF-4DB4-8403-A8C128B6567A}">
      <dgm:prSet/>
      <dgm:spPr/>
      <dgm:t>
        <a:bodyPr/>
        <a:lstStyle/>
        <a:p>
          <a:endParaRPr lang="en-US" sz="1050"/>
        </a:p>
      </dgm:t>
    </dgm:pt>
    <dgm:pt modelId="{70933D32-802E-468F-9310-0D9FADAE4D02}" type="sibTrans" cxnId="{A534DE02-8DFF-4DB4-8403-A8C128B6567A}">
      <dgm:prSet/>
      <dgm:spPr/>
      <dgm:t>
        <a:bodyPr/>
        <a:lstStyle/>
        <a:p>
          <a:endParaRPr lang="en-US" sz="1050"/>
        </a:p>
      </dgm:t>
    </dgm:pt>
    <dgm:pt modelId="{B3E867E4-BCA7-496B-BD24-2476E19934EB}">
      <dgm:prSet phldrT="[Text]" custT="1"/>
      <dgm:spPr/>
      <dgm:t>
        <a:bodyPr/>
        <a:lstStyle/>
        <a:p>
          <a:r>
            <a:rPr lang="en-US" sz="900" b="1"/>
            <a:t>PM/Outreach</a:t>
          </a:r>
        </a:p>
        <a:p>
          <a:r>
            <a:rPr lang="en-US" sz="900"/>
            <a:t>Task 1 – PM &amp; Outreach</a:t>
          </a:r>
        </a:p>
      </dgm:t>
    </dgm:pt>
    <dgm:pt modelId="{47AC9D1A-59CC-405B-9598-2726241FAAAC}" type="sibTrans" cxnId="{4A6B9955-85C2-4814-9EC9-C9DC5E446ACF}">
      <dgm:prSet/>
      <dgm:spPr/>
      <dgm:t>
        <a:bodyPr/>
        <a:lstStyle/>
        <a:p>
          <a:endParaRPr lang="en-US" sz="1050"/>
        </a:p>
      </dgm:t>
    </dgm:pt>
    <dgm:pt modelId="{1C28539B-8D4B-42A8-A401-BBF86536B2F6}" type="parTrans" cxnId="{4A6B9955-85C2-4814-9EC9-C9DC5E446ACF}">
      <dgm:prSet/>
      <dgm:spPr/>
      <dgm:t>
        <a:bodyPr/>
        <a:lstStyle/>
        <a:p>
          <a:endParaRPr lang="en-US" sz="1050"/>
        </a:p>
      </dgm:t>
    </dgm:pt>
    <dgm:pt modelId="{714D7169-33B7-4D1E-AB84-3C5107A08846}">
      <dgm:prSet phldrT="[Text]" custT="1"/>
      <dgm:spPr/>
      <dgm:t>
        <a:bodyPr/>
        <a:lstStyle/>
        <a:p>
          <a:r>
            <a:rPr lang="en-US" sz="900" b="1"/>
            <a:t>Optional Tasks</a:t>
          </a:r>
        </a:p>
        <a:p>
          <a:r>
            <a:rPr lang="en-US" sz="900" baseline="0"/>
            <a:t>Task 8- NEPA (CE/EA/EIS)</a:t>
          </a:r>
        </a:p>
        <a:p>
          <a:r>
            <a:rPr lang="en-US" sz="900" baseline="0"/>
            <a:t>Task 9- BRT PE</a:t>
          </a:r>
          <a:endParaRPr lang="en-US" sz="900"/>
        </a:p>
      </dgm:t>
    </dgm:pt>
    <dgm:pt modelId="{0C3DBE8E-65C4-4CB9-92D9-9827D9025A95}" type="parTrans" cxnId="{E338CEDD-B142-4264-B548-44E10EF3C345}">
      <dgm:prSet/>
      <dgm:spPr/>
      <dgm:t>
        <a:bodyPr/>
        <a:lstStyle/>
        <a:p>
          <a:endParaRPr lang="en-US" sz="1050"/>
        </a:p>
      </dgm:t>
    </dgm:pt>
    <dgm:pt modelId="{D93C2B13-FF3A-4A81-9B6B-5AE9F24794C0}" type="sibTrans" cxnId="{E338CEDD-B142-4264-B548-44E10EF3C345}">
      <dgm:prSet/>
      <dgm:spPr/>
      <dgm:t>
        <a:bodyPr/>
        <a:lstStyle/>
        <a:p>
          <a:endParaRPr lang="en-US" sz="1050"/>
        </a:p>
      </dgm:t>
    </dgm:pt>
    <dgm:pt modelId="{3A43AFDD-9B76-4A06-8FCE-979BCF3A77DC}">
      <dgm:prSet phldrT="[Text]" custT="1"/>
      <dgm:spPr/>
      <dgm:t>
        <a:bodyPr/>
        <a:lstStyle/>
        <a:p>
          <a:r>
            <a:rPr lang="en-US" sz="900" b="1"/>
            <a:t>Project Definition </a:t>
          </a:r>
        </a:p>
        <a:p>
          <a:r>
            <a:rPr lang="en-US" sz="900"/>
            <a:t>Task 2- Planning</a:t>
          </a:r>
        </a:p>
        <a:p>
          <a:r>
            <a:rPr lang="en-US" sz="900"/>
            <a:t>Task 3- AA/BRT </a:t>
          </a:r>
          <a:r>
            <a:rPr lang="en-US" sz="900">
              <a:latin typeface="Calibri Light" panose="020F0302020204030204"/>
            </a:rPr>
            <a:t>ACE</a:t>
          </a:r>
          <a:endParaRPr lang="en-US" sz="900"/>
        </a:p>
        <a:p>
          <a:r>
            <a:rPr lang="en-US" sz="900"/>
            <a:t>Task 6- FLM</a:t>
          </a:r>
        </a:p>
      </dgm:t>
    </dgm:pt>
    <dgm:pt modelId="{2209171B-8040-43DB-A56A-E63796970A1A}" type="parTrans" cxnId="{40361EBD-FEAE-4FEF-ACAD-B89BC3CF3EE3}">
      <dgm:prSet/>
      <dgm:spPr/>
      <dgm:t>
        <a:bodyPr/>
        <a:lstStyle/>
        <a:p>
          <a:endParaRPr lang="en-US" sz="1050"/>
        </a:p>
      </dgm:t>
    </dgm:pt>
    <dgm:pt modelId="{3038D040-26C8-4ADE-80EC-EA4C24B281C3}" type="sibTrans" cxnId="{40361EBD-FEAE-4FEF-ACAD-B89BC3CF3EE3}">
      <dgm:prSet/>
      <dgm:spPr/>
      <dgm:t>
        <a:bodyPr/>
        <a:lstStyle/>
        <a:p>
          <a:endParaRPr lang="en-US" sz="1050"/>
        </a:p>
      </dgm:t>
    </dgm:pt>
    <dgm:pt modelId="{7E727EF4-D338-4E73-B45E-4A48F1D8ED65}">
      <dgm:prSet phldrT="[Text]" custT="1"/>
      <dgm:spPr/>
      <dgm:t>
        <a:bodyPr/>
        <a:lstStyle/>
        <a:p>
          <a:r>
            <a:rPr lang="en-US" sz="900" b="1"/>
            <a:t>Optional Task</a:t>
          </a:r>
        </a:p>
        <a:p>
          <a:r>
            <a:rPr lang="en-US" sz="900" baseline="0"/>
            <a:t>Task 16- NEPA (EIS)</a:t>
          </a:r>
          <a:endParaRPr lang="en-US" sz="900"/>
        </a:p>
      </dgm:t>
    </dgm:pt>
    <dgm:pt modelId="{6120B559-070A-4015-B383-B03CC3DE9E8D}" type="parTrans" cxnId="{F99A85CB-C6FB-4AF7-95B4-E47EF13054FD}">
      <dgm:prSet/>
      <dgm:spPr/>
      <dgm:t>
        <a:bodyPr/>
        <a:lstStyle/>
        <a:p>
          <a:endParaRPr lang="en-US" sz="1050"/>
        </a:p>
      </dgm:t>
    </dgm:pt>
    <dgm:pt modelId="{E407E8AE-0298-444A-89B0-A85EB71A3E63}" type="sibTrans" cxnId="{F99A85CB-C6FB-4AF7-95B4-E47EF13054FD}">
      <dgm:prSet/>
      <dgm:spPr/>
      <dgm:t>
        <a:bodyPr/>
        <a:lstStyle/>
        <a:p>
          <a:endParaRPr lang="en-US" sz="1050"/>
        </a:p>
      </dgm:t>
    </dgm:pt>
    <dgm:pt modelId="{FE5EBA98-1A69-4882-BFC0-20B12D7E6B03}" type="pres">
      <dgm:prSet presAssocID="{82692CA9-AB91-4980-A27D-69955E9D757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81D5512-D138-48CC-8138-B34092E03BCE}" type="pres">
      <dgm:prSet presAssocID="{71B028C0-60BA-4503-BD52-7445F3521246}" presName="root" presStyleCnt="0"/>
      <dgm:spPr/>
    </dgm:pt>
    <dgm:pt modelId="{684C875A-EA48-4B12-8446-B9259AA1F50E}" type="pres">
      <dgm:prSet presAssocID="{71B028C0-60BA-4503-BD52-7445F3521246}" presName="rootComposite" presStyleCnt="0"/>
      <dgm:spPr/>
    </dgm:pt>
    <dgm:pt modelId="{D0609171-7387-4360-A6AD-949F2CC093E1}" type="pres">
      <dgm:prSet presAssocID="{71B028C0-60BA-4503-BD52-7445F3521246}" presName="rootText" presStyleLbl="node1" presStyleIdx="0" presStyleCnt="2" custScaleX="163549"/>
      <dgm:spPr/>
    </dgm:pt>
    <dgm:pt modelId="{A0385242-265A-40E2-B2D5-ABCBAEEBBA67}" type="pres">
      <dgm:prSet presAssocID="{71B028C0-60BA-4503-BD52-7445F3521246}" presName="rootConnector" presStyleLbl="node1" presStyleIdx="0" presStyleCnt="2"/>
      <dgm:spPr/>
    </dgm:pt>
    <dgm:pt modelId="{B0129D3D-0BAA-4DE3-B832-BB52B806C758}" type="pres">
      <dgm:prSet presAssocID="{71B028C0-60BA-4503-BD52-7445F3521246}" presName="childShape" presStyleCnt="0"/>
      <dgm:spPr/>
    </dgm:pt>
    <dgm:pt modelId="{EC0D1DB0-8134-479B-B263-E69A36C829E8}" type="pres">
      <dgm:prSet presAssocID="{1C28539B-8D4B-42A8-A401-BBF86536B2F6}" presName="Name13" presStyleLbl="parChTrans1D2" presStyleIdx="0" presStyleCnt="8"/>
      <dgm:spPr/>
    </dgm:pt>
    <dgm:pt modelId="{E0E0882D-878A-49CE-8EE2-FF97C569D7A0}" type="pres">
      <dgm:prSet presAssocID="{B3E867E4-BCA7-496B-BD24-2476E19934EB}" presName="childText" presStyleLbl="bgAcc1" presStyleIdx="0" presStyleCnt="8" custScaleX="160920">
        <dgm:presLayoutVars>
          <dgm:bulletEnabled val="1"/>
        </dgm:presLayoutVars>
      </dgm:prSet>
      <dgm:spPr/>
    </dgm:pt>
    <dgm:pt modelId="{E34CA35F-FD92-41F9-A8B5-7B1A111CDEB2}" type="pres">
      <dgm:prSet presAssocID="{2209171B-8040-43DB-A56A-E63796970A1A}" presName="Name13" presStyleLbl="parChTrans1D2" presStyleIdx="1" presStyleCnt="8"/>
      <dgm:spPr/>
    </dgm:pt>
    <dgm:pt modelId="{DD13ABB9-408A-4606-B88F-FDCAE432A956}" type="pres">
      <dgm:prSet presAssocID="{3A43AFDD-9B76-4A06-8FCE-979BCF3A77DC}" presName="childText" presStyleLbl="bgAcc1" presStyleIdx="1" presStyleCnt="8" custScaleX="159268" custScaleY="151630">
        <dgm:presLayoutVars>
          <dgm:bulletEnabled val="1"/>
        </dgm:presLayoutVars>
      </dgm:prSet>
      <dgm:spPr/>
    </dgm:pt>
    <dgm:pt modelId="{63CAC06B-A0D5-4C4F-BD33-792EF38A932A}" type="pres">
      <dgm:prSet presAssocID="{B9331836-3A60-40C6-B378-54402B169E4F}" presName="Name13" presStyleLbl="parChTrans1D2" presStyleIdx="2" presStyleCnt="8"/>
      <dgm:spPr/>
    </dgm:pt>
    <dgm:pt modelId="{2169FF8C-56DC-4F00-948A-DB0490FA6FCA}" type="pres">
      <dgm:prSet presAssocID="{4CF5B91E-B267-4BED-A414-DDE72892A43F}" presName="childText" presStyleLbl="bgAcc1" presStyleIdx="2" presStyleCnt="8" custScaleX="164133" custScaleY="155984">
        <dgm:presLayoutVars>
          <dgm:bulletEnabled val="1"/>
        </dgm:presLayoutVars>
      </dgm:prSet>
      <dgm:spPr/>
    </dgm:pt>
    <dgm:pt modelId="{B71B34CB-6C75-4A44-9D45-88E1E8642F67}" type="pres">
      <dgm:prSet presAssocID="{0C3DBE8E-65C4-4CB9-92D9-9827D9025A95}" presName="Name13" presStyleLbl="parChTrans1D2" presStyleIdx="3" presStyleCnt="8"/>
      <dgm:spPr/>
    </dgm:pt>
    <dgm:pt modelId="{78A971CA-44F6-4321-AE05-7AF447906816}" type="pres">
      <dgm:prSet presAssocID="{714D7169-33B7-4D1E-AB84-3C5107A08846}" presName="childText" presStyleLbl="bgAcc1" presStyleIdx="3" presStyleCnt="8" custScaleX="161110" custLinFactNeighborY="602">
        <dgm:presLayoutVars>
          <dgm:bulletEnabled val="1"/>
        </dgm:presLayoutVars>
      </dgm:prSet>
      <dgm:spPr/>
    </dgm:pt>
    <dgm:pt modelId="{D6633C4A-5751-44EB-89FC-B0198A57DD07}" type="pres">
      <dgm:prSet presAssocID="{5DEA43D4-A16C-44FB-8174-62651CB16273}" presName="root" presStyleCnt="0"/>
      <dgm:spPr/>
    </dgm:pt>
    <dgm:pt modelId="{F4CAD27E-EC8C-4C7A-87C4-C6AD08998D1F}" type="pres">
      <dgm:prSet presAssocID="{5DEA43D4-A16C-44FB-8174-62651CB16273}" presName="rootComposite" presStyleCnt="0"/>
      <dgm:spPr/>
    </dgm:pt>
    <dgm:pt modelId="{B4B982B7-0223-4CFB-BA29-1B1AEC47B1EE}" type="pres">
      <dgm:prSet presAssocID="{5DEA43D4-A16C-44FB-8174-62651CB16273}" presName="rootText" presStyleLbl="node1" presStyleIdx="1" presStyleCnt="2" custScaleX="181149"/>
      <dgm:spPr/>
    </dgm:pt>
    <dgm:pt modelId="{1F717312-122C-4805-8C6E-7B32E8681D2A}" type="pres">
      <dgm:prSet presAssocID="{5DEA43D4-A16C-44FB-8174-62651CB16273}" presName="rootConnector" presStyleLbl="node1" presStyleIdx="1" presStyleCnt="2"/>
      <dgm:spPr/>
    </dgm:pt>
    <dgm:pt modelId="{EF01DE43-94A1-4D28-8BCC-E6F4075497A5}" type="pres">
      <dgm:prSet presAssocID="{5DEA43D4-A16C-44FB-8174-62651CB16273}" presName="childShape" presStyleCnt="0"/>
      <dgm:spPr/>
    </dgm:pt>
    <dgm:pt modelId="{F4CC40B2-ED4D-4B57-935E-48BA6312E1BF}" type="pres">
      <dgm:prSet presAssocID="{0F93920E-9E20-4AA5-972C-9D33C667ED85}" presName="Name13" presStyleLbl="parChTrans1D2" presStyleIdx="4" presStyleCnt="8"/>
      <dgm:spPr/>
    </dgm:pt>
    <dgm:pt modelId="{53FC8137-4C89-4EFB-8B4F-B205A3845640}" type="pres">
      <dgm:prSet presAssocID="{5226187B-4F3B-4F8C-AC8B-F3DADD54DF59}" presName="childText" presStyleLbl="bgAcc1" presStyleIdx="4" presStyleCnt="8" custScaleX="166173">
        <dgm:presLayoutVars>
          <dgm:bulletEnabled val="1"/>
        </dgm:presLayoutVars>
      </dgm:prSet>
      <dgm:spPr/>
    </dgm:pt>
    <dgm:pt modelId="{FF30B730-0459-4AE9-9B53-4256F06083E4}" type="pres">
      <dgm:prSet presAssocID="{FA6DE287-7A5B-4519-8E71-B827FEABCF30}" presName="Name13" presStyleLbl="parChTrans1D2" presStyleIdx="5" presStyleCnt="8"/>
      <dgm:spPr/>
    </dgm:pt>
    <dgm:pt modelId="{87066662-9DD1-4AA5-8A27-E4C1B7E92BC5}" type="pres">
      <dgm:prSet presAssocID="{F59F01D1-9E65-4849-B749-B6C3DF0CC8A5}" presName="childText" presStyleLbl="bgAcc1" presStyleIdx="5" presStyleCnt="8" custScaleX="164628" custScaleY="175002">
        <dgm:presLayoutVars>
          <dgm:bulletEnabled val="1"/>
        </dgm:presLayoutVars>
      </dgm:prSet>
      <dgm:spPr/>
    </dgm:pt>
    <dgm:pt modelId="{231AD803-3C85-49E8-95DE-42F32BC2FAEA}" type="pres">
      <dgm:prSet presAssocID="{3DCF0E6D-1AD5-475D-8287-5B171EC4A27F}" presName="Name13" presStyleLbl="parChTrans1D2" presStyleIdx="6" presStyleCnt="8"/>
      <dgm:spPr/>
    </dgm:pt>
    <dgm:pt modelId="{88BA91F7-B845-418D-A614-822E8B6F0787}" type="pres">
      <dgm:prSet presAssocID="{A9FCBFD1-F3EE-45A5-A41E-7F4E0CB80ABF}" presName="childText" presStyleLbl="bgAcc1" presStyleIdx="6" presStyleCnt="8" custScaleX="161218">
        <dgm:presLayoutVars>
          <dgm:bulletEnabled val="1"/>
        </dgm:presLayoutVars>
      </dgm:prSet>
      <dgm:spPr/>
    </dgm:pt>
    <dgm:pt modelId="{BFFDD6DB-FC57-4EA2-BC81-A4D32715EE35}" type="pres">
      <dgm:prSet presAssocID="{6120B559-070A-4015-B383-B03CC3DE9E8D}" presName="Name13" presStyleLbl="parChTrans1D2" presStyleIdx="7" presStyleCnt="8"/>
      <dgm:spPr/>
    </dgm:pt>
    <dgm:pt modelId="{857D5A65-9AA6-45BC-A938-ECE90B2561E1}" type="pres">
      <dgm:prSet presAssocID="{7E727EF4-D338-4E73-B45E-4A48F1D8ED65}" presName="childText" presStyleLbl="bgAcc1" presStyleIdx="7" presStyleCnt="8" custScaleX="161848">
        <dgm:presLayoutVars>
          <dgm:bulletEnabled val="1"/>
        </dgm:presLayoutVars>
      </dgm:prSet>
      <dgm:spPr/>
    </dgm:pt>
  </dgm:ptLst>
  <dgm:cxnLst>
    <dgm:cxn modelId="{A534DE02-8DFF-4DB4-8403-A8C128B6567A}" srcId="{5DEA43D4-A16C-44FB-8174-62651CB16273}" destId="{A9FCBFD1-F3EE-45A5-A41E-7F4E0CB80ABF}" srcOrd="2" destOrd="0" parTransId="{3DCF0E6D-1AD5-475D-8287-5B171EC4A27F}" sibTransId="{70933D32-802E-468F-9310-0D9FADAE4D02}"/>
    <dgm:cxn modelId="{B983161A-A40D-4D21-BE36-D49445F1AD2F}" type="presOf" srcId="{71B028C0-60BA-4503-BD52-7445F3521246}" destId="{A0385242-265A-40E2-B2D5-ABCBAEEBBA67}" srcOrd="1" destOrd="0" presId="urn:microsoft.com/office/officeart/2005/8/layout/hierarchy3"/>
    <dgm:cxn modelId="{B1A3812B-A491-4ABB-8073-BC7A63578DF0}" type="presOf" srcId="{4CF5B91E-B267-4BED-A414-DDE72892A43F}" destId="{2169FF8C-56DC-4F00-948A-DB0490FA6FCA}" srcOrd="0" destOrd="0" presId="urn:microsoft.com/office/officeart/2005/8/layout/hierarchy3"/>
    <dgm:cxn modelId="{8EE3D961-728B-4008-8A9B-3F817D2D8E57}" type="presOf" srcId="{1C28539B-8D4B-42A8-A401-BBF86536B2F6}" destId="{EC0D1DB0-8134-479B-B263-E69A36C829E8}" srcOrd="0" destOrd="0" presId="urn:microsoft.com/office/officeart/2005/8/layout/hierarchy3"/>
    <dgm:cxn modelId="{B2636A42-E08F-42F0-B3BC-B947D8E98999}" srcId="{5DEA43D4-A16C-44FB-8174-62651CB16273}" destId="{5226187B-4F3B-4F8C-AC8B-F3DADD54DF59}" srcOrd="0" destOrd="0" parTransId="{0F93920E-9E20-4AA5-972C-9D33C667ED85}" sibTransId="{B067B0CE-292C-402C-8ACD-88CA97A8123E}"/>
    <dgm:cxn modelId="{35E5B045-AF0C-4371-9EDC-52CF9048A15D}" type="presOf" srcId="{FA6DE287-7A5B-4519-8E71-B827FEABCF30}" destId="{FF30B730-0459-4AE9-9B53-4256F06083E4}" srcOrd="0" destOrd="0" presId="urn:microsoft.com/office/officeart/2005/8/layout/hierarchy3"/>
    <dgm:cxn modelId="{47325549-0C74-4C35-8087-F49450E8438D}" type="presOf" srcId="{0F93920E-9E20-4AA5-972C-9D33C667ED85}" destId="{F4CC40B2-ED4D-4B57-935E-48BA6312E1BF}" srcOrd="0" destOrd="0" presId="urn:microsoft.com/office/officeart/2005/8/layout/hierarchy3"/>
    <dgm:cxn modelId="{22D45C4B-180E-4F3D-B9DC-673E8F4F0A7C}" type="presOf" srcId="{3DCF0E6D-1AD5-475D-8287-5B171EC4A27F}" destId="{231AD803-3C85-49E8-95DE-42F32BC2FAEA}" srcOrd="0" destOrd="0" presId="urn:microsoft.com/office/officeart/2005/8/layout/hierarchy3"/>
    <dgm:cxn modelId="{8B49184E-C319-4793-9376-4F24C4F0BD1D}" type="presOf" srcId="{82692CA9-AB91-4980-A27D-69955E9D7573}" destId="{FE5EBA98-1A69-4882-BFC0-20B12D7E6B03}" srcOrd="0" destOrd="0" presId="urn:microsoft.com/office/officeart/2005/8/layout/hierarchy3"/>
    <dgm:cxn modelId="{A3C5B86F-B617-486B-9F2F-59F3EECACC12}" type="presOf" srcId="{2209171B-8040-43DB-A56A-E63796970A1A}" destId="{E34CA35F-FD92-41F9-A8B5-7B1A111CDEB2}" srcOrd="0" destOrd="0" presId="urn:microsoft.com/office/officeart/2005/8/layout/hierarchy3"/>
    <dgm:cxn modelId="{55012352-D367-43E9-8D87-803D59B938B3}" srcId="{82692CA9-AB91-4980-A27D-69955E9D7573}" destId="{71B028C0-60BA-4503-BD52-7445F3521246}" srcOrd="0" destOrd="0" parTransId="{0246E842-3CFE-4C81-9705-FDAC7E6A7D47}" sibTransId="{7D674B73-B49C-4CD5-B9EB-146811907BF6}"/>
    <dgm:cxn modelId="{4A6B9955-85C2-4814-9EC9-C9DC5E446ACF}" srcId="{71B028C0-60BA-4503-BD52-7445F3521246}" destId="{B3E867E4-BCA7-496B-BD24-2476E19934EB}" srcOrd="0" destOrd="0" parTransId="{1C28539B-8D4B-42A8-A401-BBF86536B2F6}" sibTransId="{47AC9D1A-59CC-405B-9598-2726241FAAAC}"/>
    <dgm:cxn modelId="{1AE45782-3EBE-49DB-AD54-59ABEB30E1D2}" srcId="{5DEA43D4-A16C-44FB-8174-62651CB16273}" destId="{F59F01D1-9E65-4849-B749-B6C3DF0CC8A5}" srcOrd="1" destOrd="0" parTransId="{FA6DE287-7A5B-4519-8E71-B827FEABCF30}" sibTransId="{642E97F1-C347-4EEE-BA0D-113BBA075D08}"/>
    <dgm:cxn modelId="{9D62A783-3994-4BD3-92E1-145A2EA44727}" srcId="{71B028C0-60BA-4503-BD52-7445F3521246}" destId="{4CF5B91E-B267-4BED-A414-DDE72892A43F}" srcOrd="2" destOrd="0" parTransId="{B9331836-3A60-40C6-B378-54402B169E4F}" sibTransId="{65F2F226-99FF-4CBF-BA9F-B3A608950071}"/>
    <dgm:cxn modelId="{A4C2B289-AAD7-4159-97CB-5F21E91DF9E2}" type="presOf" srcId="{3A43AFDD-9B76-4A06-8FCE-979BCF3A77DC}" destId="{DD13ABB9-408A-4606-B88F-FDCAE432A956}" srcOrd="0" destOrd="0" presId="urn:microsoft.com/office/officeart/2005/8/layout/hierarchy3"/>
    <dgm:cxn modelId="{81BF1F8C-6501-4DCB-8899-322DE538BF3C}" type="presOf" srcId="{5DEA43D4-A16C-44FB-8174-62651CB16273}" destId="{1F717312-122C-4805-8C6E-7B32E8681D2A}" srcOrd="1" destOrd="0" presId="urn:microsoft.com/office/officeart/2005/8/layout/hierarchy3"/>
    <dgm:cxn modelId="{D9B31194-8E89-4D04-A2F8-1AE3C5380612}" type="presOf" srcId="{B3E867E4-BCA7-496B-BD24-2476E19934EB}" destId="{E0E0882D-878A-49CE-8EE2-FF97C569D7A0}" srcOrd="0" destOrd="0" presId="urn:microsoft.com/office/officeart/2005/8/layout/hierarchy3"/>
    <dgm:cxn modelId="{8AC87B94-C555-42BE-A039-C9F733F12270}" type="presOf" srcId="{A9FCBFD1-F3EE-45A5-A41E-7F4E0CB80ABF}" destId="{88BA91F7-B845-418D-A614-822E8B6F0787}" srcOrd="0" destOrd="0" presId="urn:microsoft.com/office/officeart/2005/8/layout/hierarchy3"/>
    <dgm:cxn modelId="{5719919C-D63A-4A77-BEBD-67C84E095412}" srcId="{82692CA9-AB91-4980-A27D-69955E9D7573}" destId="{5DEA43D4-A16C-44FB-8174-62651CB16273}" srcOrd="1" destOrd="0" parTransId="{D3ADF991-6111-41E4-870D-C0FAC7C74DF2}" sibTransId="{A58C3841-390F-4808-A5D7-B3F2BE1C76EA}"/>
    <dgm:cxn modelId="{F589CC9F-E465-4073-A1BC-C67EBECCA0E4}" type="presOf" srcId="{7E727EF4-D338-4E73-B45E-4A48F1D8ED65}" destId="{857D5A65-9AA6-45BC-A938-ECE90B2561E1}" srcOrd="0" destOrd="0" presId="urn:microsoft.com/office/officeart/2005/8/layout/hierarchy3"/>
    <dgm:cxn modelId="{D13516AF-DF1C-47BE-AE39-C07443581B69}" type="presOf" srcId="{5DEA43D4-A16C-44FB-8174-62651CB16273}" destId="{B4B982B7-0223-4CFB-BA29-1B1AEC47B1EE}" srcOrd="0" destOrd="0" presId="urn:microsoft.com/office/officeart/2005/8/layout/hierarchy3"/>
    <dgm:cxn modelId="{81083AB6-4584-4572-A92E-F48A18527C2E}" type="presOf" srcId="{6120B559-070A-4015-B383-B03CC3DE9E8D}" destId="{BFFDD6DB-FC57-4EA2-BC81-A4D32715EE35}" srcOrd="0" destOrd="0" presId="urn:microsoft.com/office/officeart/2005/8/layout/hierarchy3"/>
    <dgm:cxn modelId="{40361EBD-FEAE-4FEF-ACAD-B89BC3CF3EE3}" srcId="{71B028C0-60BA-4503-BD52-7445F3521246}" destId="{3A43AFDD-9B76-4A06-8FCE-979BCF3A77DC}" srcOrd="1" destOrd="0" parTransId="{2209171B-8040-43DB-A56A-E63796970A1A}" sibTransId="{3038D040-26C8-4ADE-80EC-EA4C24B281C3}"/>
    <dgm:cxn modelId="{5D212FBF-855A-4BAA-B7F5-2853ED4BC950}" type="presOf" srcId="{714D7169-33B7-4D1E-AB84-3C5107A08846}" destId="{78A971CA-44F6-4321-AE05-7AF447906816}" srcOrd="0" destOrd="0" presId="urn:microsoft.com/office/officeart/2005/8/layout/hierarchy3"/>
    <dgm:cxn modelId="{B309EAC9-7ABA-40B4-A18A-ABE8183DBFF2}" type="presOf" srcId="{B9331836-3A60-40C6-B378-54402B169E4F}" destId="{63CAC06B-A0D5-4C4F-BD33-792EF38A932A}" srcOrd="0" destOrd="0" presId="urn:microsoft.com/office/officeart/2005/8/layout/hierarchy3"/>
    <dgm:cxn modelId="{F99A85CB-C6FB-4AF7-95B4-E47EF13054FD}" srcId="{5DEA43D4-A16C-44FB-8174-62651CB16273}" destId="{7E727EF4-D338-4E73-B45E-4A48F1D8ED65}" srcOrd="3" destOrd="0" parTransId="{6120B559-070A-4015-B383-B03CC3DE9E8D}" sibTransId="{E407E8AE-0298-444A-89B0-A85EB71A3E63}"/>
    <dgm:cxn modelId="{EDD366CC-5460-4414-9513-DA6ACE5932AD}" type="presOf" srcId="{71B028C0-60BA-4503-BD52-7445F3521246}" destId="{D0609171-7387-4360-A6AD-949F2CC093E1}" srcOrd="0" destOrd="0" presId="urn:microsoft.com/office/officeart/2005/8/layout/hierarchy3"/>
    <dgm:cxn modelId="{E338CEDD-B142-4264-B548-44E10EF3C345}" srcId="{71B028C0-60BA-4503-BD52-7445F3521246}" destId="{714D7169-33B7-4D1E-AB84-3C5107A08846}" srcOrd="3" destOrd="0" parTransId="{0C3DBE8E-65C4-4CB9-92D9-9827D9025A95}" sibTransId="{D93C2B13-FF3A-4A81-9B6B-5AE9F24794C0}"/>
    <dgm:cxn modelId="{62DFFEEC-96F4-428F-9F98-8A78CFFE0EA3}" type="presOf" srcId="{F59F01D1-9E65-4849-B749-B6C3DF0CC8A5}" destId="{87066662-9DD1-4AA5-8A27-E4C1B7E92BC5}" srcOrd="0" destOrd="0" presId="urn:microsoft.com/office/officeart/2005/8/layout/hierarchy3"/>
    <dgm:cxn modelId="{D04CB1F3-FB32-4691-8793-F43467BD7148}" type="presOf" srcId="{5226187B-4F3B-4F8C-AC8B-F3DADD54DF59}" destId="{53FC8137-4C89-4EFB-8B4F-B205A3845640}" srcOrd="0" destOrd="0" presId="urn:microsoft.com/office/officeart/2005/8/layout/hierarchy3"/>
    <dgm:cxn modelId="{E67EA1F6-FC20-4AFC-9741-714C8D3D247A}" type="presOf" srcId="{0C3DBE8E-65C4-4CB9-92D9-9827D9025A95}" destId="{B71B34CB-6C75-4A44-9D45-88E1E8642F67}" srcOrd="0" destOrd="0" presId="urn:microsoft.com/office/officeart/2005/8/layout/hierarchy3"/>
    <dgm:cxn modelId="{B6FE773F-AE42-4B98-9E65-067CA9EC5920}" type="presParOf" srcId="{FE5EBA98-1A69-4882-BFC0-20B12D7E6B03}" destId="{F81D5512-D138-48CC-8138-B34092E03BCE}" srcOrd="0" destOrd="0" presId="urn:microsoft.com/office/officeart/2005/8/layout/hierarchy3"/>
    <dgm:cxn modelId="{F0F863DB-1F76-46F1-A16A-88DB337ED770}" type="presParOf" srcId="{F81D5512-D138-48CC-8138-B34092E03BCE}" destId="{684C875A-EA48-4B12-8446-B9259AA1F50E}" srcOrd="0" destOrd="0" presId="urn:microsoft.com/office/officeart/2005/8/layout/hierarchy3"/>
    <dgm:cxn modelId="{C7294ECD-A1A3-47CC-B28F-9B67C61A03D0}" type="presParOf" srcId="{684C875A-EA48-4B12-8446-B9259AA1F50E}" destId="{D0609171-7387-4360-A6AD-949F2CC093E1}" srcOrd="0" destOrd="0" presId="urn:microsoft.com/office/officeart/2005/8/layout/hierarchy3"/>
    <dgm:cxn modelId="{BFC83E78-AA4D-4360-9B16-0380E2480AC4}" type="presParOf" srcId="{684C875A-EA48-4B12-8446-B9259AA1F50E}" destId="{A0385242-265A-40E2-B2D5-ABCBAEEBBA67}" srcOrd="1" destOrd="0" presId="urn:microsoft.com/office/officeart/2005/8/layout/hierarchy3"/>
    <dgm:cxn modelId="{76BE84E9-7874-42DB-8EEA-601137AA1E27}" type="presParOf" srcId="{F81D5512-D138-48CC-8138-B34092E03BCE}" destId="{B0129D3D-0BAA-4DE3-B832-BB52B806C758}" srcOrd="1" destOrd="0" presId="urn:microsoft.com/office/officeart/2005/8/layout/hierarchy3"/>
    <dgm:cxn modelId="{F77B77E7-2BA5-4090-8AAB-EF474EF688E6}" type="presParOf" srcId="{B0129D3D-0BAA-4DE3-B832-BB52B806C758}" destId="{EC0D1DB0-8134-479B-B263-E69A36C829E8}" srcOrd="0" destOrd="0" presId="urn:microsoft.com/office/officeart/2005/8/layout/hierarchy3"/>
    <dgm:cxn modelId="{90D949A4-5265-4AAC-AA70-88AB80BBC7B2}" type="presParOf" srcId="{B0129D3D-0BAA-4DE3-B832-BB52B806C758}" destId="{E0E0882D-878A-49CE-8EE2-FF97C569D7A0}" srcOrd="1" destOrd="0" presId="urn:microsoft.com/office/officeart/2005/8/layout/hierarchy3"/>
    <dgm:cxn modelId="{E7C3B51E-DAF3-4A05-BFDF-C3EDFEB41BDF}" type="presParOf" srcId="{B0129D3D-0BAA-4DE3-B832-BB52B806C758}" destId="{E34CA35F-FD92-41F9-A8B5-7B1A111CDEB2}" srcOrd="2" destOrd="0" presId="urn:microsoft.com/office/officeart/2005/8/layout/hierarchy3"/>
    <dgm:cxn modelId="{9B0F282F-FA9F-4B3D-B7F4-B468DD8D3141}" type="presParOf" srcId="{B0129D3D-0BAA-4DE3-B832-BB52B806C758}" destId="{DD13ABB9-408A-4606-B88F-FDCAE432A956}" srcOrd="3" destOrd="0" presId="urn:microsoft.com/office/officeart/2005/8/layout/hierarchy3"/>
    <dgm:cxn modelId="{783A83B5-694A-4A6D-9806-7D0FBA213243}" type="presParOf" srcId="{B0129D3D-0BAA-4DE3-B832-BB52B806C758}" destId="{63CAC06B-A0D5-4C4F-BD33-792EF38A932A}" srcOrd="4" destOrd="0" presId="urn:microsoft.com/office/officeart/2005/8/layout/hierarchy3"/>
    <dgm:cxn modelId="{01DA527A-130F-489E-A82F-4B0EE01EF35B}" type="presParOf" srcId="{B0129D3D-0BAA-4DE3-B832-BB52B806C758}" destId="{2169FF8C-56DC-4F00-948A-DB0490FA6FCA}" srcOrd="5" destOrd="0" presId="urn:microsoft.com/office/officeart/2005/8/layout/hierarchy3"/>
    <dgm:cxn modelId="{A6EF5EE4-52D3-465B-887D-B79D28F4A304}" type="presParOf" srcId="{B0129D3D-0BAA-4DE3-B832-BB52B806C758}" destId="{B71B34CB-6C75-4A44-9D45-88E1E8642F67}" srcOrd="6" destOrd="0" presId="urn:microsoft.com/office/officeart/2005/8/layout/hierarchy3"/>
    <dgm:cxn modelId="{4612B99A-18C5-4E5F-90F2-9C25A7A8DB0D}" type="presParOf" srcId="{B0129D3D-0BAA-4DE3-B832-BB52B806C758}" destId="{78A971CA-44F6-4321-AE05-7AF447906816}" srcOrd="7" destOrd="0" presId="urn:microsoft.com/office/officeart/2005/8/layout/hierarchy3"/>
    <dgm:cxn modelId="{1321AF15-7471-40D0-BEF2-F67B5E10C495}" type="presParOf" srcId="{FE5EBA98-1A69-4882-BFC0-20B12D7E6B03}" destId="{D6633C4A-5751-44EB-89FC-B0198A57DD07}" srcOrd="1" destOrd="0" presId="urn:microsoft.com/office/officeart/2005/8/layout/hierarchy3"/>
    <dgm:cxn modelId="{C5C99FE8-1D77-4705-B867-9CE02A201B58}" type="presParOf" srcId="{D6633C4A-5751-44EB-89FC-B0198A57DD07}" destId="{F4CAD27E-EC8C-4C7A-87C4-C6AD08998D1F}" srcOrd="0" destOrd="0" presId="urn:microsoft.com/office/officeart/2005/8/layout/hierarchy3"/>
    <dgm:cxn modelId="{89DC2F5E-1DA3-4B28-83B3-27BDADA63BE9}" type="presParOf" srcId="{F4CAD27E-EC8C-4C7A-87C4-C6AD08998D1F}" destId="{B4B982B7-0223-4CFB-BA29-1B1AEC47B1EE}" srcOrd="0" destOrd="0" presId="urn:microsoft.com/office/officeart/2005/8/layout/hierarchy3"/>
    <dgm:cxn modelId="{3E68C717-6D5F-4D66-B76F-01ACAF35CE73}" type="presParOf" srcId="{F4CAD27E-EC8C-4C7A-87C4-C6AD08998D1F}" destId="{1F717312-122C-4805-8C6E-7B32E8681D2A}" srcOrd="1" destOrd="0" presId="urn:microsoft.com/office/officeart/2005/8/layout/hierarchy3"/>
    <dgm:cxn modelId="{B5F10441-77BD-4464-97CF-BEF80F2751A3}" type="presParOf" srcId="{D6633C4A-5751-44EB-89FC-B0198A57DD07}" destId="{EF01DE43-94A1-4D28-8BCC-E6F4075497A5}" srcOrd="1" destOrd="0" presId="urn:microsoft.com/office/officeart/2005/8/layout/hierarchy3"/>
    <dgm:cxn modelId="{18BE9FB9-E8C5-49C8-BFA2-E7890C6CFF92}" type="presParOf" srcId="{EF01DE43-94A1-4D28-8BCC-E6F4075497A5}" destId="{F4CC40B2-ED4D-4B57-935E-48BA6312E1BF}" srcOrd="0" destOrd="0" presId="urn:microsoft.com/office/officeart/2005/8/layout/hierarchy3"/>
    <dgm:cxn modelId="{A12E5B5E-E2E4-4FD8-AD2D-1DC4B3FD4C8A}" type="presParOf" srcId="{EF01DE43-94A1-4D28-8BCC-E6F4075497A5}" destId="{53FC8137-4C89-4EFB-8B4F-B205A3845640}" srcOrd="1" destOrd="0" presId="urn:microsoft.com/office/officeart/2005/8/layout/hierarchy3"/>
    <dgm:cxn modelId="{4240731E-54E6-4FB3-A754-D00253FFCCB2}" type="presParOf" srcId="{EF01DE43-94A1-4D28-8BCC-E6F4075497A5}" destId="{FF30B730-0459-4AE9-9B53-4256F06083E4}" srcOrd="2" destOrd="0" presId="urn:microsoft.com/office/officeart/2005/8/layout/hierarchy3"/>
    <dgm:cxn modelId="{5CFAE45D-17A6-4FA8-B768-0D4BD8E843D7}" type="presParOf" srcId="{EF01DE43-94A1-4D28-8BCC-E6F4075497A5}" destId="{87066662-9DD1-4AA5-8A27-E4C1B7E92BC5}" srcOrd="3" destOrd="0" presId="urn:microsoft.com/office/officeart/2005/8/layout/hierarchy3"/>
    <dgm:cxn modelId="{E92846C5-B901-4000-8190-3255C4658797}" type="presParOf" srcId="{EF01DE43-94A1-4D28-8BCC-E6F4075497A5}" destId="{231AD803-3C85-49E8-95DE-42F32BC2FAEA}" srcOrd="4" destOrd="0" presId="urn:microsoft.com/office/officeart/2005/8/layout/hierarchy3"/>
    <dgm:cxn modelId="{DBFF7627-851E-4173-87BE-89283F42BCF4}" type="presParOf" srcId="{EF01DE43-94A1-4D28-8BCC-E6F4075497A5}" destId="{88BA91F7-B845-418D-A614-822E8B6F0787}" srcOrd="5" destOrd="0" presId="urn:microsoft.com/office/officeart/2005/8/layout/hierarchy3"/>
    <dgm:cxn modelId="{E20765AA-33AE-48CE-B4EC-1A2B893C1EC7}" type="presParOf" srcId="{EF01DE43-94A1-4D28-8BCC-E6F4075497A5}" destId="{BFFDD6DB-FC57-4EA2-BC81-A4D32715EE35}" srcOrd="6" destOrd="0" presId="urn:microsoft.com/office/officeart/2005/8/layout/hierarchy3"/>
    <dgm:cxn modelId="{AA463531-CDFA-4FE4-ADF4-813EA474B9EC}" type="presParOf" srcId="{EF01DE43-94A1-4D28-8BCC-E6F4075497A5}" destId="{857D5A65-9AA6-45BC-A938-ECE90B2561E1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D8A5A9-3558-470E-A295-8B8BBE437E3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1" csCatId="accent1" phldr="1"/>
      <dgm:spPr/>
    </dgm:pt>
    <dgm:pt modelId="{6CBC4B41-FA25-4906-9AA6-549B3F7B7FD0}">
      <dgm:prSet phldrT="[Text]"/>
      <dgm:spPr>
        <a:ln>
          <a:solidFill>
            <a:srgbClr val="00AD55"/>
          </a:solidFill>
        </a:ln>
      </dgm:spPr>
      <dgm:t>
        <a:bodyPr/>
        <a:lstStyle/>
        <a:p>
          <a:r>
            <a:rPr lang="en-US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Historic </a:t>
          </a:r>
          <a:r>
            <a:rPr lang="en-US" b="1" cap="none" spc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Filipinotown</a:t>
          </a:r>
          <a:endParaRPr lang="en-US" b="1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7BD956B-DF57-4D9E-8A50-199D4F492555}" type="parTrans" cxnId="{D1CC6BCC-9D26-4FE1-8575-C11044093B51}">
      <dgm:prSet/>
      <dgm:spPr/>
      <dgm:t>
        <a:bodyPr/>
        <a:lstStyle/>
        <a:p>
          <a:endParaRPr lang="en-US"/>
        </a:p>
      </dgm:t>
    </dgm:pt>
    <dgm:pt modelId="{7CD50810-69EF-43FB-82C1-17BA761959D2}" type="sibTrans" cxnId="{D1CC6BCC-9D26-4FE1-8575-C11044093B51}">
      <dgm:prSet/>
      <dgm:spPr>
        <a:blipFill>
          <a:blip xmlns:r="http://schemas.openxmlformats.org/officeDocument/2006/relationships" r:embed="rId1"/>
          <a:srcRect/>
          <a:stretch>
            <a:fillRect l="-21000" r="-21000"/>
          </a:stretch>
        </a:blipFill>
        <a:ln w="38100">
          <a:solidFill>
            <a:srgbClr val="00B0F0"/>
          </a:solidFill>
        </a:ln>
      </dgm:spPr>
      <dgm:t>
        <a:bodyPr/>
        <a:lstStyle/>
        <a:p>
          <a:endParaRPr lang="en-US"/>
        </a:p>
      </dgm:t>
    </dgm:pt>
    <dgm:pt modelId="{894A0FA8-87B1-4B80-B998-A064D3244EB4}" type="pres">
      <dgm:prSet presAssocID="{45D8A5A9-3558-470E-A295-8B8BBE437E30}" presName="Name0" presStyleCnt="0">
        <dgm:presLayoutVars>
          <dgm:chMax val="7"/>
          <dgm:chPref val="7"/>
          <dgm:dir/>
        </dgm:presLayoutVars>
      </dgm:prSet>
      <dgm:spPr/>
    </dgm:pt>
    <dgm:pt modelId="{086B1B8F-E528-4D7B-AA82-15A138CCD350}" type="pres">
      <dgm:prSet presAssocID="{45D8A5A9-3558-470E-A295-8B8BBE437E30}" presName="Name1" presStyleCnt="0"/>
      <dgm:spPr/>
    </dgm:pt>
    <dgm:pt modelId="{8F6169B0-3487-41E8-A6D9-8290AD4E16CB}" type="pres">
      <dgm:prSet presAssocID="{7CD50810-69EF-43FB-82C1-17BA761959D2}" presName="picture_1" presStyleCnt="0"/>
      <dgm:spPr/>
    </dgm:pt>
    <dgm:pt modelId="{326CC0EE-8C85-48F1-9C6B-6E5B8098B7C9}" type="pres">
      <dgm:prSet presAssocID="{7CD50810-69EF-43FB-82C1-17BA761959D2}" presName="pictureRepeatNode" presStyleLbl="alignImgPlace1" presStyleIdx="0" presStyleCnt="1" custScaleX="194137" custScaleY="194137" custLinFactNeighborX="-3816" custLinFactNeighborY="-12873"/>
      <dgm:spPr/>
    </dgm:pt>
    <dgm:pt modelId="{D2C39376-6903-45DF-9DC4-D29B47009E48}" type="pres">
      <dgm:prSet presAssocID="{6CBC4B41-FA25-4906-9AA6-549B3F7B7FD0}" presName="text_1" presStyleLbl="node1" presStyleIdx="0" presStyleCnt="0" custScaleX="190779" custScaleY="237079" custLinFactNeighborY="21987">
        <dgm:presLayoutVars>
          <dgm:bulletEnabled val="1"/>
        </dgm:presLayoutVars>
      </dgm:prSet>
      <dgm:spPr/>
    </dgm:pt>
  </dgm:ptLst>
  <dgm:cxnLst>
    <dgm:cxn modelId="{37B67322-C472-4391-8074-ADBFF37C8EF2}" type="presOf" srcId="{45D8A5A9-3558-470E-A295-8B8BBE437E30}" destId="{894A0FA8-87B1-4B80-B998-A064D3244EB4}" srcOrd="0" destOrd="0" presId="urn:microsoft.com/office/officeart/2008/layout/CircularPictureCallout"/>
    <dgm:cxn modelId="{2C0EB03C-B2DA-4C01-BEC4-26393FA2B384}" type="presOf" srcId="{7CD50810-69EF-43FB-82C1-17BA761959D2}" destId="{326CC0EE-8C85-48F1-9C6B-6E5B8098B7C9}" srcOrd="0" destOrd="0" presId="urn:microsoft.com/office/officeart/2008/layout/CircularPictureCallout"/>
    <dgm:cxn modelId="{17975B5F-393B-4984-8571-C50D8D965E57}" type="presOf" srcId="{6CBC4B41-FA25-4906-9AA6-549B3F7B7FD0}" destId="{D2C39376-6903-45DF-9DC4-D29B47009E48}" srcOrd="0" destOrd="0" presId="urn:microsoft.com/office/officeart/2008/layout/CircularPictureCallout"/>
    <dgm:cxn modelId="{D1CC6BCC-9D26-4FE1-8575-C11044093B51}" srcId="{45D8A5A9-3558-470E-A295-8B8BBE437E30}" destId="{6CBC4B41-FA25-4906-9AA6-549B3F7B7FD0}" srcOrd="0" destOrd="0" parTransId="{67BD956B-DF57-4D9E-8A50-199D4F492555}" sibTransId="{7CD50810-69EF-43FB-82C1-17BA761959D2}"/>
    <dgm:cxn modelId="{8A1735DF-C286-4B83-AB66-DBB442ABAEB3}" type="presParOf" srcId="{894A0FA8-87B1-4B80-B998-A064D3244EB4}" destId="{086B1B8F-E528-4D7B-AA82-15A138CCD350}" srcOrd="0" destOrd="0" presId="urn:microsoft.com/office/officeart/2008/layout/CircularPictureCallout"/>
    <dgm:cxn modelId="{2BE63503-A594-4746-8927-0C938B800E1F}" type="presParOf" srcId="{086B1B8F-E528-4D7B-AA82-15A138CCD350}" destId="{8F6169B0-3487-41E8-A6D9-8290AD4E16CB}" srcOrd="0" destOrd="0" presId="urn:microsoft.com/office/officeart/2008/layout/CircularPictureCallout"/>
    <dgm:cxn modelId="{19C378A6-92BA-4204-AA41-175A403A1317}" type="presParOf" srcId="{8F6169B0-3487-41E8-A6D9-8290AD4E16CB}" destId="{326CC0EE-8C85-48F1-9C6B-6E5B8098B7C9}" srcOrd="0" destOrd="0" presId="urn:microsoft.com/office/officeart/2008/layout/CircularPictureCallout"/>
    <dgm:cxn modelId="{2C657C09-3EA3-49CB-A4BA-6B2082E21563}" type="presParOf" srcId="{086B1B8F-E528-4D7B-AA82-15A138CCD350}" destId="{D2C39376-6903-45DF-9DC4-D29B47009E4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A4975C-D324-4BD1-B477-C87505DC442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B242F65-C1FD-4717-8CC0-A2F56E3A5762}">
      <dgm:prSet phldrT="[Text]" custT="1"/>
      <dgm:spPr>
        <a:ln>
          <a:noFill/>
        </a:ln>
      </dgm:spPr>
      <dgm:t>
        <a:bodyPr/>
        <a:lstStyle/>
        <a:p>
          <a:r>
            <a:rPr lang="en-US" sz="2400" b="1"/>
            <a:t>Koreatown</a:t>
          </a:r>
        </a:p>
      </dgm:t>
    </dgm:pt>
    <dgm:pt modelId="{3F39521D-12B0-4C08-982E-D2C607E92E85}" type="parTrans" cxnId="{85ECC4E5-C484-418E-8C49-FC1B93E6D353}">
      <dgm:prSet/>
      <dgm:spPr/>
      <dgm:t>
        <a:bodyPr/>
        <a:lstStyle/>
        <a:p>
          <a:endParaRPr lang="en-US"/>
        </a:p>
      </dgm:t>
    </dgm:pt>
    <dgm:pt modelId="{67B045E3-BA6D-4132-A2C3-B26A763E4744}" type="sibTrans" cxnId="{85ECC4E5-C484-418E-8C49-FC1B93E6D35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38100">
          <a:solidFill>
            <a:srgbClr val="7030A0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The Koreatown Guide | Goop">
            <a:extLst>
              <a:ext uri="{FF2B5EF4-FFF2-40B4-BE49-F238E27FC236}">
                <a16:creationId xmlns:a16="http://schemas.microsoft.com/office/drawing/2014/main" id="{300E4E01-B832-DA8C-817E-1FDBEBC72158}"/>
              </a:ext>
            </a:extLst>
          </dgm14:cNvPr>
        </a:ext>
      </dgm:extLst>
    </dgm:pt>
    <dgm:pt modelId="{8E67CD23-367D-443A-8E5A-F06F01844FAC}" type="pres">
      <dgm:prSet presAssocID="{4CA4975C-D324-4BD1-B477-C87505DC4420}" presName="Name0" presStyleCnt="0">
        <dgm:presLayoutVars>
          <dgm:chMax val="7"/>
          <dgm:chPref val="7"/>
          <dgm:dir/>
        </dgm:presLayoutVars>
      </dgm:prSet>
      <dgm:spPr/>
    </dgm:pt>
    <dgm:pt modelId="{7E04B4C4-2D80-4189-93F7-7AF704DB02A0}" type="pres">
      <dgm:prSet presAssocID="{4CA4975C-D324-4BD1-B477-C87505DC4420}" presName="Name1" presStyleCnt="0"/>
      <dgm:spPr/>
    </dgm:pt>
    <dgm:pt modelId="{9B75660B-854A-4C17-A862-872F94CCD8B5}" type="pres">
      <dgm:prSet presAssocID="{67B045E3-BA6D-4132-A2C3-B26A763E4744}" presName="picture_1" presStyleCnt="0"/>
      <dgm:spPr/>
    </dgm:pt>
    <dgm:pt modelId="{800DDAB0-27AB-47C5-B893-D950C823848B}" type="pres">
      <dgm:prSet presAssocID="{67B045E3-BA6D-4132-A2C3-B26A763E4744}" presName="pictureRepeatNode" presStyleLbl="alignImgPlace1" presStyleIdx="0" presStyleCnt="1"/>
      <dgm:spPr/>
    </dgm:pt>
    <dgm:pt modelId="{CD5D1B13-9050-4390-87E3-00C6F9ED8053}" type="pres">
      <dgm:prSet presAssocID="{9B242F65-C1FD-4717-8CC0-A2F56E3A5762}" presName="text_1" presStyleLbl="node1" presStyleIdx="0" presStyleCnt="0" custLinFactNeighborX="-2687">
        <dgm:presLayoutVars>
          <dgm:bulletEnabled val="1"/>
        </dgm:presLayoutVars>
      </dgm:prSet>
      <dgm:spPr/>
    </dgm:pt>
  </dgm:ptLst>
  <dgm:cxnLst>
    <dgm:cxn modelId="{F1F4BD27-77F9-43B0-8DDD-9A1F1F59FFBA}" type="presOf" srcId="{67B045E3-BA6D-4132-A2C3-B26A763E4744}" destId="{800DDAB0-27AB-47C5-B893-D950C823848B}" srcOrd="0" destOrd="0" presId="urn:microsoft.com/office/officeart/2008/layout/CircularPictureCallout"/>
    <dgm:cxn modelId="{44749453-2E1C-472F-A0D8-1C58970154D4}" type="presOf" srcId="{4CA4975C-D324-4BD1-B477-C87505DC4420}" destId="{8E67CD23-367D-443A-8E5A-F06F01844FAC}" srcOrd="0" destOrd="0" presId="urn:microsoft.com/office/officeart/2008/layout/CircularPictureCallout"/>
    <dgm:cxn modelId="{85ECC4E5-C484-418E-8C49-FC1B93E6D353}" srcId="{4CA4975C-D324-4BD1-B477-C87505DC4420}" destId="{9B242F65-C1FD-4717-8CC0-A2F56E3A5762}" srcOrd="0" destOrd="0" parTransId="{3F39521D-12B0-4C08-982E-D2C607E92E85}" sibTransId="{67B045E3-BA6D-4132-A2C3-B26A763E4744}"/>
    <dgm:cxn modelId="{8375C6ED-6DF1-4ED8-A451-EB063BBE35FC}" type="presOf" srcId="{9B242F65-C1FD-4717-8CC0-A2F56E3A5762}" destId="{CD5D1B13-9050-4390-87E3-00C6F9ED8053}" srcOrd="0" destOrd="0" presId="urn:microsoft.com/office/officeart/2008/layout/CircularPictureCallout"/>
    <dgm:cxn modelId="{E267B9A3-FD91-4EFF-B68D-BA6440274874}" type="presParOf" srcId="{8E67CD23-367D-443A-8E5A-F06F01844FAC}" destId="{7E04B4C4-2D80-4189-93F7-7AF704DB02A0}" srcOrd="0" destOrd="0" presId="urn:microsoft.com/office/officeart/2008/layout/CircularPictureCallout"/>
    <dgm:cxn modelId="{403DF8D4-DCEA-4661-A468-CAA739052538}" type="presParOf" srcId="{7E04B4C4-2D80-4189-93F7-7AF704DB02A0}" destId="{9B75660B-854A-4C17-A862-872F94CCD8B5}" srcOrd="0" destOrd="0" presId="urn:microsoft.com/office/officeart/2008/layout/CircularPictureCallout"/>
    <dgm:cxn modelId="{2CA5E4C8-A94D-4F62-A382-69692683B18D}" type="presParOf" srcId="{9B75660B-854A-4C17-A862-872F94CCD8B5}" destId="{800DDAB0-27AB-47C5-B893-D950C823848B}" srcOrd="0" destOrd="0" presId="urn:microsoft.com/office/officeart/2008/layout/CircularPictureCallout"/>
    <dgm:cxn modelId="{E986ADA4-D72E-4442-A73D-BF988DED0E6D}" type="presParOf" srcId="{7E04B4C4-2D80-4189-93F7-7AF704DB02A0}" destId="{CD5D1B13-9050-4390-87E3-00C6F9ED805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8A342B-ADE6-4F15-A7C9-3949EA8D533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EB56E94-1575-49C9-BFF5-B826E4566E7F}">
      <dgm:prSet phldrT="[Text]"/>
      <dgm:spPr/>
      <dgm:t>
        <a:bodyPr/>
        <a:lstStyle/>
        <a:p>
          <a:r>
            <a:rPr lang="en-US" b="1"/>
            <a:t>El Salvador Corridor</a:t>
          </a:r>
        </a:p>
      </dgm:t>
    </dgm:pt>
    <dgm:pt modelId="{819C6A97-192F-4001-A991-B0BAE0C5A651}" type="sibTrans" cxnId="{6CF40AE5-187A-4C9A-A72F-27D675BDD57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>
          <a:solidFill>
            <a:srgbClr val="4344C5"/>
          </a:solidFill>
        </a:ln>
      </dgm:spPr>
      <dgm:t>
        <a:bodyPr/>
        <a:lstStyle/>
        <a:p>
          <a:endParaRPr lang="en-US"/>
        </a:p>
      </dgm:t>
    </dgm:pt>
    <dgm:pt modelId="{E0D4FC48-FCA5-4107-A0E0-952D18EDE4F9}" type="parTrans" cxnId="{6CF40AE5-187A-4C9A-A72F-27D675BDD57A}">
      <dgm:prSet/>
      <dgm:spPr/>
      <dgm:t>
        <a:bodyPr/>
        <a:lstStyle/>
        <a:p>
          <a:endParaRPr lang="en-US"/>
        </a:p>
      </dgm:t>
    </dgm:pt>
    <dgm:pt modelId="{F64BCDF4-EC48-45DC-BC1D-F1C1D9596362}" type="pres">
      <dgm:prSet presAssocID="{2E8A342B-ADE6-4F15-A7C9-3949EA8D533F}" presName="Name0" presStyleCnt="0">
        <dgm:presLayoutVars>
          <dgm:chMax val="7"/>
          <dgm:chPref val="7"/>
          <dgm:dir/>
        </dgm:presLayoutVars>
      </dgm:prSet>
      <dgm:spPr/>
    </dgm:pt>
    <dgm:pt modelId="{286D2785-FC9C-45DD-9CEB-51034F900784}" type="pres">
      <dgm:prSet presAssocID="{2E8A342B-ADE6-4F15-A7C9-3949EA8D533F}" presName="Name1" presStyleCnt="0"/>
      <dgm:spPr/>
    </dgm:pt>
    <dgm:pt modelId="{5FEA798E-D42B-4184-A5F4-189EE9167AD2}" type="pres">
      <dgm:prSet presAssocID="{819C6A97-192F-4001-A991-B0BAE0C5A651}" presName="picture_1" presStyleCnt="0"/>
      <dgm:spPr/>
    </dgm:pt>
    <dgm:pt modelId="{83B1BF2B-FAEF-4CC2-9A67-3C6B932598D0}" type="pres">
      <dgm:prSet presAssocID="{819C6A97-192F-4001-A991-B0BAE0C5A651}" presName="pictureRepeatNode" presStyleLbl="alignImgPlace1" presStyleIdx="0" presStyleCnt="1"/>
      <dgm:spPr/>
    </dgm:pt>
    <dgm:pt modelId="{0C61326C-3DE6-460D-A394-F47CCBE758FB}" type="pres">
      <dgm:prSet presAssocID="{8EB56E94-1575-49C9-BFF5-B826E4566E7F}" presName="text_1" presStyleLbl="node1" presStyleIdx="0" presStyleCnt="0" custScaleX="92412" custScaleY="74175" custLinFactNeighborY="24731">
        <dgm:presLayoutVars>
          <dgm:bulletEnabled val="1"/>
        </dgm:presLayoutVars>
      </dgm:prSet>
      <dgm:spPr/>
    </dgm:pt>
  </dgm:ptLst>
  <dgm:cxnLst>
    <dgm:cxn modelId="{7AEB210E-68FB-4888-8627-94C9713003FE}" type="presOf" srcId="{819C6A97-192F-4001-A991-B0BAE0C5A651}" destId="{83B1BF2B-FAEF-4CC2-9A67-3C6B932598D0}" srcOrd="0" destOrd="0" presId="urn:microsoft.com/office/officeart/2008/layout/CircularPictureCallout"/>
    <dgm:cxn modelId="{FAFDEF3E-6D74-418D-86F6-074EECE98DEA}" type="presOf" srcId="{8EB56E94-1575-49C9-BFF5-B826E4566E7F}" destId="{0C61326C-3DE6-460D-A394-F47CCBE758FB}" srcOrd="0" destOrd="0" presId="urn:microsoft.com/office/officeart/2008/layout/CircularPictureCallout"/>
    <dgm:cxn modelId="{6CF40AE5-187A-4C9A-A72F-27D675BDD57A}" srcId="{2E8A342B-ADE6-4F15-A7C9-3949EA8D533F}" destId="{8EB56E94-1575-49C9-BFF5-B826E4566E7F}" srcOrd="0" destOrd="0" parTransId="{E0D4FC48-FCA5-4107-A0E0-952D18EDE4F9}" sibTransId="{819C6A97-192F-4001-A991-B0BAE0C5A651}"/>
    <dgm:cxn modelId="{60AAECEA-851B-43A2-AA3B-D8B113FCA730}" type="presOf" srcId="{2E8A342B-ADE6-4F15-A7C9-3949EA8D533F}" destId="{F64BCDF4-EC48-45DC-BC1D-F1C1D9596362}" srcOrd="0" destOrd="0" presId="urn:microsoft.com/office/officeart/2008/layout/CircularPictureCallout"/>
    <dgm:cxn modelId="{AD1FAB8D-8F85-4D6C-97B4-4F255DAD7B19}" type="presParOf" srcId="{F64BCDF4-EC48-45DC-BC1D-F1C1D9596362}" destId="{286D2785-FC9C-45DD-9CEB-51034F900784}" srcOrd="0" destOrd="0" presId="urn:microsoft.com/office/officeart/2008/layout/CircularPictureCallout"/>
    <dgm:cxn modelId="{F826D5B1-0907-40D8-804E-C878CB36EEBF}" type="presParOf" srcId="{286D2785-FC9C-45DD-9CEB-51034F900784}" destId="{5FEA798E-D42B-4184-A5F4-189EE9167AD2}" srcOrd="0" destOrd="0" presId="urn:microsoft.com/office/officeart/2008/layout/CircularPictureCallout"/>
    <dgm:cxn modelId="{AEA64AAD-E9DA-45B4-B977-80E9139C1B76}" type="presParOf" srcId="{5FEA798E-D42B-4184-A5F4-189EE9167AD2}" destId="{83B1BF2B-FAEF-4CC2-9A67-3C6B932598D0}" srcOrd="0" destOrd="0" presId="urn:microsoft.com/office/officeart/2008/layout/CircularPictureCallout"/>
    <dgm:cxn modelId="{28E9C16C-677F-4A50-965F-6FD71BC8C683}" type="presParOf" srcId="{286D2785-FC9C-45DD-9CEB-51034F900784}" destId="{0C61326C-3DE6-460D-A394-F47CCBE758FB}" srcOrd="1" destOrd="0" presId="urn:microsoft.com/office/officeart/2008/layout/CircularPictureCallou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CC3F5A-1084-4EC3-954B-88B6C4F53B7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B7A6FDA3-CF59-4622-A15C-041BE8F057B9}">
      <dgm:prSet phldrT="[Text]" custT="1"/>
      <dgm:spPr>
        <a:solidFill>
          <a:srgbClr val="E6822A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2400" b="1"/>
            <a:t>Little Armenia</a:t>
          </a:r>
        </a:p>
      </dgm:t>
    </dgm:pt>
    <dgm:pt modelId="{81D192AA-86B4-47DC-BDF2-C5F8B44B743C}" type="sibTrans" cxnId="{AD8AC03D-BC6D-4D5E-A916-F6C7A9E0B4E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38100">
          <a:solidFill>
            <a:srgbClr val="E6822A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DeSano Pizza Bakery - Little Armenia - 35 tips">
            <a:extLst>
              <a:ext uri="{FF2B5EF4-FFF2-40B4-BE49-F238E27FC236}">
                <a16:creationId xmlns:a16="http://schemas.microsoft.com/office/drawing/2014/main" id="{6F914E35-B5F3-F139-E916-9DF6362AEBE4}"/>
              </a:ext>
            </a:extLst>
          </dgm14:cNvPr>
        </a:ext>
      </dgm:extLst>
    </dgm:pt>
    <dgm:pt modelId="{AEC53EAD-AD8E-4E46-94A0-4077AC4476BD}" type="parTrans" cxnId="{AD8AC03D-BC6D-4D5E-A916-F6C7A9E0B4ED}">
      <dgm:prSet/>
      <dgm:spPr/>
      <dgm:t>
        <a:bodyPr/>
        <a:lstStyle/>
        <a:p>
          <a:endParaRPr lang="en-US"/>
        </a:p>
      </dgm:t>
    </dgm:pt>
    <dgm:pt modelId="{73DBF872-DB6B-4C58-B949-74BD3B01601B}" type="pres">
      <dgm:prSet presAssocID="{9DCC3F5A-1084-4EC3-954B-88B6C4F53B7F}" presName="Name0" presStyleCnt="0">
        <dgm:presLayoutVars>
          <dgm:chMax val="7"/>
          <dgm:chPref val="7"/>
          <dgm:dir/>
        </dgm:presLayoutVars>
      </dgm:prSet>
      <dgm:spPr/>
    </dgm:pt>
    <dgm:pt modelId="{BE477DBC-3205-4B7A-82F5-4707DE445732}" type="pres">
      <dgm:prSet presAssocID="{9DCC3F5A-1084-4EC3-954B-88B6C4F53B7F}" presName="Name1" presStyleCnt="0"/>
      <dgm:spPr/>
    </dgm:pt>
    <dgm:pt modelId="{D265D0D5-5EC2-4426-BC97-CBCB54E828F1}" type="pres">
      <dgm:prSet presAssocID="{81D192AA-86B4-47DC-BDF2-C5F8B44B743C}" presName="picture_1" presStyleCnt="0"/>
      <dgm:spPr/>
    </dgm:pt>
    <dgm:pt modelId="{20DB3896-CCED-41F0-B8E0-499D85DC7387}" type="pres">
      <dgm:prSet presAssocID="{81D192AA-86B4-47DC-BDF2-C5F8B44B743C}" presName="pictureRepeatNode" presStyleLbl="alignImgPlace1" presStyleIdx="0" presStyleCnt="1"/>
      <dgm:spPr/>
    </dgm:pt>
    <dgm:pt modelId="{84208038-C4EA-4A1D-A8FC-45F4010117CD}" type="pres">
      <dgm:prSet presAssocID="{B7A6FDA3-CF59-4622-A15C-041BE8F057B9}" presName="text_1" presStyleLbl="node1" presStyleIdx="0" presStyleCnt="0" custLinFactNeighborX="-10980" custLinFactNeighborY="13016">
        <dgm:presLayoutVars>
          <dgm:bulletEnabled val="1"/>
        </dgm:presLayoutVars>
      </dgm:prSet>
      <dgm:spPr/>
    </dgm:pt>
  </dgm:ptLst>
  <dgm:cxnLst>
    <dgm:cxn modelId="{C7772436-7F3B-49F4-9FAE-FAA62C09FD8F}" type="presOf" srcId="{B7A6FDA3-CF59-4622-A15C-041BE8F057B9}" destId="{84208038-C4EA-4A1D-A8FC-45F4010117CD}" srcOrd="0" destOrd="0" presId="urn:microsoft.com/office/officeart/2008/layout/CircularPictureCallout"/>
    <dgm:cxn modelId="{AD8AC03D-BC6D-4D5E-A916-F6C7A9E0B4ED}" srcId="{9DCC3F5A-1084-4EC3-954B-88B6C4F53B7F}" destId="{B7A6FDA3-CF59-4622-A15C-041BE8F057B9}" srcOrd="0" destOrd="0" parTransId="{AEC53EAD-AD8E-4E46-94A0-4077AC4476BD}" sibTransId="{81D192AA-86B4-47DC-BDF2-C5F8B44B743C}"/>
    <dgm:cxn modelId="{F1C78983-DEEB-46C2-8395-4F99D6F7EC30}" type="presOf" srcId="{81D192AA-86B4-47DC-BDF2-C5F8B44B743C}" destId="{20DB3896-CCED-41F0-B8E0-499D85DC7387}" srcOrd="0" destOrd="0" presId="urn:microsoft.com/office/officeart/2008/layout/CircularPictureCallout"/>
    <dgm:cxn modelId="{86081CC8-3425-449E-BE03-11DDD637A24F}" type="presOf" srcId="{9DCC3F5A-1084-4EC3-954B-88B6C4F53B7F}" destId="{73DBF872-DB6B-4C58-B949-74BD3B01601B}" srcOrd="0" destOrd="0" presId="urn:microsoft.com/office/officeart/2008/layout/CircularPictureCallout"/>
    <dgm:cxn modelId="{E1B05894-7A44-48F7-B163-AD4108E9119D}" type="presParOf" srcId="{73DBF872-DB6B-4C58-B949-74BD3B01601B}" destId="{BE477DBC-3205-4B7A-82F5-4707DE445732}" srcOrd="0" destOrd="0" presId="urn:microsoft.com/office/officeart/2008/layout/CircularPictureCallout"/>
    <dgm:cxn modelId="{C42FC668-0879-4B63-8AE5-D009882FB04B}" type="presParOf" srcId="{BE477DBC-3205-4B7A-82F5-4707DE445732}" destId="{D265D0D5-5EC2-4426-BC97-CBCB54E828F1}" srcOrd="0" destOrd="0" presId="urn:microsoft.com/office/officeart/2008/layout/CircularPictureCallout"/>
    <dgm:cxn modelId="{FC788C97-C319-4141-88CB-E6A8427FE40E}" type="presParOf" srcId="{D265D0D5-5EC2-4426-BC97-CBCB54E828F1}" destId="{20DB3896-CCED-41F0-B8E0-499D85DC7387}" srcOrd="0" destOrd="0" presId="urn:microsoft.com/office/officeart/2008/layout/CircularPictureCallout"/>
    <dgm:cxn modelId="{271DDDDE-4B91-4239-8D32-4738DAE55529}" type="presParOf" srcId="{BE477DBC-3205-4B7A-82F5-4707DE445732}" destId="{84208038-C4EA-4A1D-A8FC-45F4010117C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D8A5A9-3558-470E-A295-8B8BBE437E3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1" csCatId="accent1" phldr="1"/>
      <dgm:spPr/>
    </dgm:pt>
    <dgm:pt modelId="{6CBC4B41-FA25-4906-9AA6-549B3F7B7FD0}">
      <dgm:prSet phldrT="[Text]" custT="1"/>
      <dgm:spPr>
        <a:ln>
          <a:solidFill>
            <a:srgbClr val="00AD55"/>
          </a:solidFill>
        </a:ln>
      </dgm:spPr>
      <dgm:t>
        <a:bodyPr/>
        <a:lstStyle/>
        <a:p>
          <a:r>
            <a:rPr lang="en-US" sz="24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Little Bangladesh</a:t>
          </a:r>
        </a:p>
      </dgm:t>
    </dgm:pt>
    <dgm:pt modelId="{67BD956B-DF57-4D9E-8A50-199D4F492555}" type="parTrans" cxnId="{D1CC6BCC-9D26-4FE1-8575-C11044093B51}">
      <dgm:prSet/>
      <dgm:spPr/>
      <dgm:t>
        <a:bodyPr/>
        <a:lstStyle/>
        <a:p>
          <a:endParaRPr lang="en-US"/>
        </a:p>
      </dgm:t>
    </dgm:pt>
    <dgm:pt modelId="{7CD50810-69EF-43FB-82C1-17BA761959D2}" type="sibTrans" cxnId="{D1CC6BCC-9D26-4FE1-8575-C11044093B51}">
      <dgm:prSet/>
      <dgm:spPr>
        <a:blipFill dpi="0" rotWithShape="1">
          <a:blip xmlns:r="http://schemas.openxmlformats.org/officeDocument/2006/relationships" r:embed="rId1"/>
          <a:srcRect/>
          <a:stretch>
            <a:fillRect l="-43872" r="-6128"/>
          </a:stretch>
        </a:blipFill>
        <a:ln w="38100">
          <a:solidFill>
            <a:srgbClr val="00CC66"/>
          </a:solidFill>
        </a:ln>
      </dgm:spPr>
      <dgm:t>
        <a:bodyPr/>
        <a:lstStyle/>
        <a:p>
          <a:endParaRPr lang="en-US"/>
        </a:p>
      </dgm:t>
    </dgm:pt>
    <dgm:pt modelId="{894A0FA8-87B1-4B80-B998-A064D3244EB4}" type="pres">
      <dgm:prSet presAssocID="{45D8A5A9-3558-470E-A295-8B8BBE437E30}" presName="Name0" presStyleCnt="0">
        <dgm:presLayoutVars>
          <dgm:chMax val="7"/>
          <dgm:chPref val="7"/>
          <dgm:dir/>
        </dgm:presLayoutVars>
      </dgm:prSet>
      <dgm:spPr/>
    </dgm:pt>
    <dgm:pt modelId="{086B1B8F-E528-4D7B-AA82-15A138CCD350}" type="pres">
      <dgm:prSet presAssocID="{45D8A5A9-3558-470E-A295-8B8BBE437E30}" presName="Name1" presStyleCnt="0"/>
      <dgm:spPr/>
    </dgm:pt>
    <dgm:pt modelId="{8F6169B0-3487-41E8-A6D9-8290AD4E16CB}" type="pres">
      <dgm:prSet presAssocID="{7CD50810-69EF-43FB-82C1-17BA761959D2}" presName="picture_1" presStyleCnt="0"/>
      <dgm:spPr/>
    </dgm:pt>
    <dgm:pt modelId="{326CC0EE-8C85-48F1-9C6B-6E5B8098B7C9}" type="pres">
      <dgm:prSet presAssocID="{7CD50810-69EF-43FB-82C1-17BA761959D2}" presName="pictureRepeatNode" presStyleLbl="alignImgPlace1" presStyleIdx="0" presStyleCnt="1" custScaleX="194137" custScaleY="194137" custLinFactNeighborX="-3816" custLinFactNeighborY="-12873"/>
      <dgm:spPr/>
    </dgm:pt>
    <dgm:pt modelId="{D2C39376-6903-45DF-9DC4-D29B47009E48}" type="pres">
      <dgm:prSet presAssocID="{6CBC4B41-FA25-4906-9AA6-549B3F7B7FD0}" presName="text_1" presStyleLbl="node1" presStyleIdx="0" presStyleCnt="0" custScaleX="190779" custScaleY="237079" custLinFactNeighborX="-10041" custLinFactNeighborY="28803">
        <dgm:presLayoutVars>
          <dgm:bulletEnabled val="1"/>
        </dgm:presLayoutVars>
      </dgm:prSet>
      <dgm:spPr/>
    </dgm:pt>
  </dgm:ptLst>
  <dgm:cxnLst>
    <dgm:cxn modelId="{37B67322-C472-4391-8074-ADBFF37C8EF2}" type="presOf" srcId="{45D8A5A9-3558-470E-A295-8B8BBE437E30}" destId="{894A0FA8-87B1-4B80-B998-A064D3244EB4}" srcOrd="0" destOrd="0" presId="urn:microsoft.com/office/officeart/2008/layout/CircularPictureCallout"/>
    <dgm:cxn modelId="{2C0EB03C-B2DA-4C01-BEC4-26393FA2B384}" type="presOf" srcId="{7CD50810-69EF-43FB-82C1-17BA761959D2}" destId="{326CC0EE-8C85-48F1-9C6B-6E5B8098B7C9}" srcOrd="0" destOrd="0" presId="urn:microsoft.com/office/officeart/2008/layout/CircularPictureCallout"/>
    <dgm:cxn modelId="{17975B5F-393B-4984-8571-C50D8D965E57}" type="presOf" srcId="{6CBC4B41-FA25-4906-9AA6-549B3F7B7FD0}" destId="{D2C39376-6903-45DF-9DC4-D29B47009E48}" srcOrd="0" destOrd="0" presId="urn:microsoft.com/office/officeart/2008/layout/CircularPictureCallout"/>
    <dgm:cxn modelId="{D1CC6BCC-9D26-4FE1-8575-C11044093B51}" srcId="{45D8A5A9-3558-470E-A295-8B8BBE437E30}" destId="{6CBC4B41-FA25-4906-9AA6-549B3F7B7FD0}" srcOrd="0" destOrd="0" parTransId="{67BD956B-DF57-4D9E-8A50-199D4F492555}" sibTransId="{7CD50810-69EF-43FB-82C1-17BA761959D2}"/>
    <dgm:cxn modelId="{8A1735DF-C286-4B83-AB66-DBB442ABAEB3}" type="presParOf" srcId="{894A0FA8-87B1-4B80-B998-A064D3244EB4}" destId="{086B1B8F-E528-4D7B-AA82-15A138CCD350}" srcOrd="0" destOrd="0" presId="urn:microsoft.com/office/officeart/2008/layout/CircularPictureCallout"/>
    <dgm:cxn modelId="{2BE63503-A594-4746-8927-0C938B800E1F}" type="presParOf" srcId="{086B1B8F-E528-4D7B-AA82-15A138CCD350}" destId="{8F6169B0-3487-41E8-A6D9-8290AD4E16CB}" srcOrd="0" destOrd="0" presId="urn:microsoft.com/office/officeart/2008/layout/CircularPictureCallout"/>
    <dgm:cxn modelId="{19C378A6-92BA-4204-AA41-175A403A1317}" type="presParOf" srcId="{8F6169B0-3487-41E8-A6D9-8290AD4E16CB}" destId="{326CC0EE-8C85-48F1-9C6B-6E5B8098B7C9}" srcOrd="0" destOrd="0" presId="urn:microsoft.com/office/officeart/2008/layout/CircularPictureCallout"/>
    <dgm:cxn modelId="{2C657C09-3EA3-49CB-A4BA-6B2082E21563}" type="presParOf" srcId="{086B1B8F-E528-4D7B-AA82-15A138CCD350}" destId="{D2C39376-6903-45DF-9DC4-D29B47009E4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A4975C-D324-4BD1-B477-C87505DC442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B242F65-C1FD-4717-8CC0-A2F56E3A5762}">
      <dgm:prSet phldrT="[Text]" custT="1"/>
      <dgm:spPr>
        <a:ln>
          <a:noFill/>
        </a:ln>
      </dgm:spPr>
      <dgm:t>
        <a:bodyPr/>
        <a:lstStyle/>
        <a:p>
          <a:r>
            <a:rPr lang="en-US" sz="2400" b="1"/>
            <a:t>Oaxacan Corridor</a:t>
          </a:r>
        </a:p>
      </dgm:t>
    </dgm:pt>
    <dgm:pt modelId="{3F39521D-12B0-4C08-982E-D2C607E92E85}" type="parTrans" cxnId="{85ECC4E5-C484-418E-8C49-FC1B93E6D353}">
      <dgm:prSet/>
      <dgm:spPr/>
      <dgm:t>
        <a:bodyPr/>
        <a:lstStyle/>
        <a:p>
          <a:endParaRPr lang="en-US"/>
        </a:p>
      </dgm:t>
    </dgm:pt>
    <dgm:pt modelId="{67B045E3-BA6D-4132-A2C3-B26A763E4744}" type="sibTrans" cxnId="{85ECC4E5-C484-418E-8C49-FC1B93E6D353}">
      <dgm:prSet/>
      <dgm:spPr>
        <a:blipFill dpi="0" rotWithShape="1">
          <a:blip xmlns:r="http://schemas.openxmlformats.org/officeDocument/2006/relationships" r:embed="rId1"/>
          <a:srcRect/>
          <a:stretch>
            <a:fillRect l="-1853" t="-2449" r="-517" b="-23963"/>
          </a:stretch>
        </a:blipFill>
        <a:ln w="38100">
          <a:solidFill>
            <a:srgbClr val="7BE818"/>
          </a:solidFill>
        </a:ln>
      </dgm:spPr>
      <dgm:t>
        <a:bodyPr/>
        <a:lstStyle/>
        <a:p>
          <a:endParaRPr lang="en-US"/>
        </a:p>
      </dgm:t>
    </dgm:pt>
    <dgm:pt modelId="{8E67CD23-367D-443A-8E5A-F06F01844FAC}" type="pres">
      <dgm:prSet presAssocID="{4CA4975C-D324-4BD1-B477-C87505DC4420}" presName="Name0" presStyleCnt="0">
        <dgm:presLayoutVars>
          <dgm:chMax val="7"/>
          <dgm:chPref val="7"/>
          <dgm:dir/>
        </dgm:presLayoutVars>
      </dgm:prSet>
      <dgm:spPr/>
    </dgm:pt>
    <dgm:pt modelId="{7E04B4C4-2D80-4189-93F7-7AF704DB02A0}" type="pres">
      <dgm:prSet presAssocID="{4CA4975C-D324-4BD1-B477-C87505DC4420}" presName="Name1" presStyleCnt="0"/>
      <dgm:spPr/>
    </dgm:pt>
    <dgm:pt modelId="{9B75660B-854A-4C17-A862-872F94CCD8B5}" type="pres">
      <dgm:prSet presAssocID="{67B045E3-BA6D-4132-A2C3-B26A763E4744}" presName="picture_1" presStyleCnt="0"/>
      <dgm:spPr/>
    </dgm:pt>
    <dgm:pt modelId="{800DDAB0-27AB-47C5-B893-D950C823848B}" type="pres">
      <dgm:prSet presAssocID="{67B045E3-BA6D-4132-A2C3-B26A763E4744}" presName="pictureRepeatNode" presStyleLbl="alignImgPlace1" presStyleIdx="0" presStyleCnt="1"/>
      <dgm:spPr/>
    </dgm:pt>
    <dgm:pt modelId="{CD5D1B13-9050-4390-87E3-00C6F9ED8053}" type="pres">
      <dgm:prSet presAssocID="{9B242F65-C1FD-4717-8CC0-A2F56E3A5762}" presName="text_1" presStyleLbl="node1" presStyleIdx="0" presStyleCnt="0" custLinFactNeighborX="3321" custLinFactNeighborY="13647">
        <dgm:presLayoutVars>
          <dgm:bulletEnabled val="1"/>
        </dgm:presLayoutVars>
      </dgm:prSet>
      <dgm:spPr/>
    </dgm:pt>
  </dgm:ptLst>
  <dgm:cxnLst>
    <dgm:cxn modelId="{F1F4BD27-77F9-43B0-8DDD-9A1F1F59FFBA}" type="presOf" srcId="{67B045E3-BA6D-4132-A2C3-B26A763E4744}" destId="{800DDAB0-27AB-47C5-B893-D950C823848B}" srcOrd="0" destOrd="0" presId="urn:microsoft.com/office/officeart/2008/layout/CircularPictureCallout"/>
    <dgm:cxn modelId="{44749453-2E1C-472F-A0D8-1C58970154D4}" type="presOf" srcId="{4CA4975C-D324-4BD1-B477-C87505DC4420}" destId="{8E67CD23-367D-443A-8E5A-F06F01844FAC}" srcOrd="0" destOrd="0" presId="urn:microsoft.com/office/officeart/2008/layout/CircularPictureCallout"/>
    <dgm:cxn modelId="{85ECC4E5-C484-418E-8C49-FC1B93E6D353}" srcId="{4CA4975C-D324-4BD1-B477-C87505DC4420}" destId="{9B242F65-C1FD-4717-8CC0-A2F56E3A5762}" srcOrd="0" destOrd="0" parTransId="{3F39521D-12B0-4C08-982E-D2C607E92E85}" sibTransId="{67B045E3-BA6D-4132-A2C3-B26A763E4744}"/>
    <dgm:cxn modelId="{8375C6ED-6DF1-4ED8-A451-EB063BBE35FC}" type="presOf" srcId="{9B242F65-C1FD-4717-8CC0-A2F56E3A5762}" destId="{CD5D1B13-9050-4390-87E3-00C6F9ED8053}" srcOrd="0" destOrd="0" presId="urn:microsoft.com/office/officeart/2008/layout/CircularPictureCallout"/>
    <dgm:cxn modelId="{E267B9A3-FD91-4EFF-B68D-BA6440274874}" type="presParOf" srcId="{8E67CD23-367D-443A-8E5A-F06F01844FAC}" destId="{7E04B4C4-2D80-4189-93F7-7AF704DB02A0}" srcOrd="0" destOrd="0" presId="urn:microsoft.com/office/officeart/2008/layout/CircularPictureCallout"/>
    <dgm:cxn modelId="{403DF8D4-DCEA-4661-A468-CAA739052538}" type="presParOf" srcId="{7E04B4C4-2D80-4189-93F7-7AF704DB02A0}" destId="{9B75660B-854A-4C17-A862-872F94CCD8B5}" srcOrd="0" destOrd="0" presId="urn:microsoft.com/office/officeart/2008/layout/CircularPictureCallout"/>
    <dgm:cxn modelId="{2CA5E4C8-A94D-4F62-A382-69692683B18D}" type="presParOf" srcId="{9B75660B-854A-4C17-A862-872F94CCD8B5}" destId="{800DDAB0-27AB-47C5-B893-D950C823848B}" srcOrd="0" destOrd="0" presId="urn:microsoft.com/office/officeart/2008/layout/CircularPictureCallout"/>
    <dgm:cxn modelId="{E986ADA4-D72E-4442-A73D-BF988DED0E6D}" type="presParOf" srcId="{7E04B4C4-2D80-4189-93F7-7AF704DB02A0}" destId="{CD5D1B13-9050-4390-87E3-00C6F9ED805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E8A342B-ADE6-4F15-A7C9-3949EA8D533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8EB56E94-1575-49C9-BFF5-B826E4566E7F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/>
            <a:t>Byzantine-Latino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b="1"/>
            <a:t>Quarter</a:t>
          </a:r>
        </a:p>
      </dgm:t>
    </dgm:pt>
    <dgm:pt modelId="{819C6A97-192F-4001-A991-B0BAE0C5A651}" type="sibTrans" cxnId="{6CF40AE5-187A-4C9A-A72F-27D675BDD57A}">
      <dgm:prSet/>
      <dgm:spPr>
        <a:blipFill dpi="0" rotWithShape="1">
          <a:blip xmlns:r="http://schemas.openxmlformats.org/officeDocument/2006/relationships" r:embed="rId1"/>
          <a:srcRect/>
          <a:stretch>
            <a:fillRect l="-4162" r="-45838"/>
          </a:stretch>
        </a:blipFill>
        <a:ln w="38100">
          <a:solidFill>
            <a:srgbClr val="FFCC00"/>
          </a:solidFill>
        </a:ln>
      </dgm:spPr>
      <dgm:t>
        <a:bodyPr/>
        <a:lstStyle/>
        <a:p>
          <a:endParaRPr lang="en-US"/>
        </a:p>
      </dgm:t>
    </dgm:pt>
    <dgm:pt modelId="{E0D4FC48-FCA5-4107-A0E0-952D18EDE4F9}" type="parTrans" cxnId="{6CF40AE5-187A-4C9A-A72F-27D675BDD57A}">
      <dgm:prSet/>
      <dgm:spPr/>
      <dgm:t>
        <a:bodyPr/>
        <a:lstStyle/>
        <a:p>
          <a:endParaRPr lang="en-US"/>
        </a:p>
      </dgm:t>
    </dgm:pt>
    <dgm:pt modelId="{F64BCDF4-EC48-45DC-BC1D-F1C1D9596362}" type="pres">
      <dgm:prSet presAssocID="{2E8A342B-ADE6-4F15-A7C9-3949EA8D533F}" presName="Name0" presStyleCnt="0">
        <dgm:presLayoutVars>
          <dgm:chMax val="7"/>
          <dgm:chPref val="7"/>
          <dgm:dir/>
        </dgm:presLayoutVars>
      </dgm:prSet>
      <dgm:spPr/>
    </dgm:pt>
    <dgm:pt modelId="{286D2785-FC9C-45DD-9CEB-51034F900784}" type="pres">
      <dgm:prSet presAssocID="{2E8A342B-ADE6-4F15-A7C9-3949EA8D533F}" presName="Name1" presStyleCnt="0"/>
      <dgm:spPr/>
    </dgm:pt>
    <dgm:pt modelId="{5FEA798E-D42B-4184-A5F4-189EE9167AD2}" type="pres">
      <dgm:prSet presAssocID="{819C6A97-192F-4001-A991-B0BAE0C5A651}" presName="picture_1" presStyleCnt="0"/>
      <dgm:spPr/>
    </dgm:pt>
    <dgm:pt modelId="{83B1BF2B-FAEF-4CC2-9A67-3C6B932598D0}" type="pres">
      <dgm:prSet presAssocID="{819C6A97-192F-4001-A991-B0BAE0C5A651}" presName="pictureRepeatNode" presStyleLbl="alignImgPlace1" presStyleIdx="0" presStyleCnt="1"/>
      <dgm:spPr/>
    </dgm:pt>
    <dgm:pt modelId="{0C61326C-3DE6-460D-A394-F47CCBE758FB}" type="pres">
      <dgm:prSet presAssocID="{8EB56E94-1575-49C9-BFF5-B826E4566E7F}" presName="text_1" presStyleLbl="node1" presStyleIdx="0" presStyleCnt="0" custScaleX="117131" custScaleY="74175" custLinFactNeighborY="16187">
        <dgm:presLayoutVars>
          <dgm:bulletEnabled val="1"/>
        </dgm:presLayoutVars>
      </dgm:prSet>
      <dgm:spPr/>
    </dgm:pt>
  </dgm:ptLst>
  <dgm:cxnLst>
    <dgm:cxn modelId="{7AEB210E-68FB-4888-8627-94C9713003FE}" type="presOf" srcId="{819C6A97-192F-4001-A991-B0BAE0C5A651}" destId="{83B1BF2B-FAEF-4CC2-9A67-3C6B932598D0}" srcOrd="0" destOrd="0" presId="urn:microsoft.com/office/officeart/2008/layout/CircularPictureCallout"/>
    <dgm:cxn modelId="{FAFDEF3E-6D74-418D-86F6-074EECE98DEA}" type="presOf" srcId="{8EB56E94-1575-49C9-BFF5-B826E4566E7F}" destId="{0C61326C-3DE6-460D-A394-F47CCBE758FB}" srcOrd="0" destOrd="0" presId="urn:microsoft.com/office/officeart/2008/layout/CircularPictureCallout"/>
    <dgm:cxn modelId="{6CF40AE5-187A-4C9A-A72F-27D675BDD57A}" srcId="{2E8A342B-ADE6-4F15-A7C9-3949EA8D533F}" destId="{8EB56E94-1575-49C9-BFF5-B826E4566E7F}" srcOrd="0" destOrd="0" parTransId="{E0D4FC48-FCA5-4107-A0E0-952D18EDE4F9}" sibTransId="{819C6A97-192F-4001-A991-B0BAE0C5A651}"/>
    <dgm:cxn modelId="{60AAECEA-851B-43A2-AA3B-D8B113FCA730}" type="presOf" srcId="{2E8A342B-ADE6-4F15-A7C9-3949EA8D533F}" destId="{F64BCDF4-EC48-45DC-BC1D-F1C1D9596362}" srcOrd="0" destOrd="0" presId="urn:microsoft.com/office/officeart/2008/layout/CircularPictureCallout"/>
    <dgm:cxn modelId="{AD1FAB8D-8F85-4D6C-97B4-4F255DAD7B19}" type="presParOf" srcId="{F64BCDF4-EC48-45DC-BC1D-F1C1D9596362}" destId="{286D2785-FC9C-45DD-9CEB-51034F900784}" srcOrd="0" destOrd="0" presId="urn:microsoft.com/office/officeart/2008/layout/CircularPictureCallout"/>
    <dgm:cxn modelId="{F826D5B1-0907-40D8-804E-C878CB36EEBF}" type="presParOf" srcId="{286D2785-FC9C-45DD-9CEB-51034F900784}" destId="{5FEA798E-D42B-4184-A5F4-189EE9167AD2}" srcOrd="0" destOrd="0" presId="urn:microsoft.com/office/officeart/2008/layout/CircularPictureCallout"/>
    <dgm:cxn modelId="{AEA64AAD-E9DA-45B4-B977-80E9139C1B76}" type="presParOf" srcId="{5FEA798E-D42B-4184-A5F4-189EE9167AD2}" destId="{83B1BF2B-FAEF-4CC2-9A67-3C6B932598D0}" srcOrd="0" destOrd="0" presId="urn:microsoft.com/office/officeart/2008/layout/CircularPictureCallout"/>
    <dgm:cxn modelId="{28E9C16C-677F-4A50-965F-6FD71BC8C683}" type="presParOf" srcId="{286D2785-FC9C-45DD-9CEB-51034F900784}" destId="{0C61326C-3DE6-460D-A394-F47CCBE758FB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CC3F5A-1084-4EC3-954B-88B6C4F53B7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B7A6FDA3-CF59-4622-A15C-041BE8F057B9}">
      <dgm:prSet phldrT="[Text]" custT="1"/>
      <dgm:spPr/>
      <dgm:t>
        <a:bodyPr/>
        <a:lstStyle/>
        <a:p>
          <a:r>
            <a:rPr lang="en-US" sz="2400" b="1"/>
            <a:t>Thai Town</a:t>
          </a:r>
        </a:p>
      </dgm:t>
    </dgm:pt>
    <dgm:pt modelId="{AEC53EAD-AD8E-4E46-94A0-4077AC4476BD}" type="parTrans" cxnId="{AD8AC03D-BC6D-4D5E-A916-F6C7A9E0B4ED}">
      <dgm:prSet/>
      <dgm:spPr/>
      <dgm:t>
        <a:bodyPr/>
        <a:lstStyle/>
        <a:p>
          <a:endParaRPr lang="en-US"/>
        </a:p>
      </dgm:t>
    </dgm:pt>
    <dgm:pt modelId="{81D192AA-86B4-47DC-BDF2-C5F8B44B743C}" type="sibTrans" cxnId="{AD8AC03D-BC6D-4D5E-A916-F6C7A9E0B4ED}">
      <dgm:prSet/>
      <dgm:spPr>
        <a:blipFill dpi="0" rotWithShape="1">
          <a:blip xmlns:r="http://schemas.openxmlformats.org/officeDocument/2006/relationships" r:embed="rId1"/>
          <a:srcRect/>
          <a:stretch>
            <a:fillRect l="-57722" t="-12025" r="-64320" b="-12719"/>
          </a:stretch>
        </a:blipFill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73DBF872-DB6B-4C58-B949-74BD3B01601B}" type="pres">
      <dgm:prSet presAssocID="{9DCC3F5A-1084-4EC3-954B-88B6C4F53B7F}" presName="Name0" presStyleCnt="0">
        <dgm:presLayoutVars>
          <dgm:chMax val="7"/>
          <dgm:chPref val="7"/>
          <dgm:dir/>
        </dgm:presLayoutVars>
      </dgm:prSet>
      <dgm:spPr/>
    </dgm:pt>
    <dgm:pt modelId="{BE477DBC-3205-4B7A-82F5-4707DE445732}" type="pres">
      <dgm:prSet presAssocID="{9DCC3F5A-1084-4EC3-954B-88B6C4F53B7F}" presName="Name1" presStyleCnt="0"/>
      <dgm:spPr/>
    </dgm:pt>
    <dgm:pt modelId="{D265D0D5-5EC2-4426-BC97-CBCB54E828F1}" type="pres">
      <dgm:prSet presAssocID="{81D192AA-86B4-47DC-BDF2-C5F8B44B743C}" presName="picture_1" presStyleCnt="0"/>
      <dgm:spPr/>
    </dgm:pt>
    <dgm:pt modelId="{20DB3896-CCED-41F0-B8E0-499D85DC7387}" type="pres">
      <dgm:prSet presAssocID="{81D192AA-86B4-47DC-BDF2-C5F8B44B743C}" presName="pictureRepeatNode" presStyleLbl="alignImgPlace1" presStyleIdx="0" presStyleCnt="1" custScaleX="100707" custScaleY="100707" custLinFactNeighborY="0"/>
      <dgm:spPr/>
    </dgm:pt>
    <dgm:pt modelId="{84208038-C4EA-4A1D-A8FC-45F4010117CD}" type="pres">
      <dgm:prSet presAssocID="{B7A6FDA3-CF59-4622-A15C-041BE8F057B9}" presName="text_1" presStyleLbl="node1" presStyleIdx="0" presStyleCnt="0" custLinFactNeighborY="-2855">
        <dgm:presLayoutVars>
          <dgm:bulletEnabled val="1"/>
        </dgm:presLayoutVars>
      </dgm:prSet>
      <dgm:spPr/>
    </dgm:pt>
  </dgm:ptLst>
  <dgm:cxnLst>
    <dgm:cxn modelId="{C7772436-7F3B-49F4-9FAE-FAA62C09FD8F}" type="presOf" srcId="{B7A6FDA3-CF59-4622-A15C-041BE8F057B9}" destId="{84208038-C4EA-4A1D-A8FC-45F4010117CD}" srcOrd="0" destOrd="0" presId="urn:microsoft.com/office/officeart/2008/layout/CircularPictureCallout"/>
    <dgm:cxn modelId="{AD8AC03D-BC6D-4D5E-A916-F6C7A9E0B4ED}" srcId="{9DCC3F5A-1084-4EC3-954B-88B6C4F53B7F}" destId="{B7A6FDA3-CF59-4622-A15C-041BE8F057B9}" srcOrd="0" destOrd="0" parTransId="{AEC53EAD-AD8E-4E46-94A0-4077AC4476BD}" sibTransId="{81D192AA-86B4-47DC-BDF2-C5F8B44B743C}"/>
    <dgm:cxn modelId="{F1C78983-DEEB-46C2-8395-4F99D6F7EC30}" type="presOf" srcId="{81D192AA-86B4-47DC-BDF2-C5F8B44B743C}" destId="{20DB3896-CCED-41F0-B8E0-499D85DC7387}" srcOrd="0" destOrd="0" presId="urn:microsoft.com/office/officeart/2008/layout/CircularPictureCallout"/>
    <dgm:cxn modelId="{86081CC8-3425-449E-BE03-11DDD637A24F}" type="presOf" srcId="{9DCC3F5A-1084-4EC3-954B-88B6C4F53B7F}" destId="{73DBF872-DB6B-4C58-B949-74BD3B01601B}" srcOrd="0" destOrd="0" presId="urn:microsoft.com/office/officeart/2008/layout/CircularPictureCallout"/>
    <dgm:cxn modelId="{E1B05894-7A44-48F7-B163-AD4108E9119D}" type="presParOf" srcId="{73DBF872-DB6B-4C58-B949-74BD3B01601B}" destId="{BE477DBC-3205-4B7A-82F5-4707DE445732}" srcOrd="0" destOrd="0" presId="urn:microsoft.com/office/officeart/2008/layout/CircularPictureCallout"/>
    <dgm:cxn modelId="{C42FC668-0879-4B63-8AE5-D009882FB04B}" type="presParOf" srcId="{BE477DBC-3205-4B7A-82F5-4707DE445732}" destId="{D265D0D5-5EC2-4426-BC97-CBCB54E828F1}" srcOrd="0" destOrd="0" presId="urn:microsoft.com/office/officeart/2008/layout/CircularPictureCallout"/>
    <dgm:cxn modelId="{FC788C97-C319-4141-88CB-E6A8427FE40E}" type="presParOf" srcId="{D265D0D5-5EC2-4426-BC97-CBCB54E828F1}" destId="{20DB3896-CCED-41F0-B8E0-499D85DC7387}" srcOrd="0" destOrd="0" presId="urn:microsoft.com/office/officeart/2008/layout/CircularPictureCallout"/>
    <dgm:cxn modelId="{271DDDDE-4B91-4239-8D32-4738DAE55529}" type="presParOf" srcId="{BE477DBC-3205-4B7A-82F5-4707DE445732}" destId="{84208038-C4EA-4A1D-A8FC-45F4010117C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09171-7387-4360-A6AD-949F2CC093E1}">
      <dsp:nvSpPr>
        <dsp:cNvPr id="0" name=""/>
        <dsp:cNvSpPr/>
      </dsp:nvSpPr>
      <dsp:spPr>
        <a:xfrm>
          <a:off x="1974334" y="3001"/>
          <a:ext cx="1798248" cy="549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Part 1 - BRT</a:t>
          </a:r>
        </a:p>
      </dsp:txBody>
      <dsp:txXfrm>
        <a:off x="1990436" y="19103"/>
        <a:ext cx="1766044" cy="517554"/>
      </dsp:txXfrm>
    </dsp:sp>
    <dsp:sp modelId="{EC0D1DB0-8134-479B-B263-E69A36C829E8}">
      <dsp:nvSpPr>
        <dsp:cNvPr id="0" name=""/>
        <dsp:cNvSpPr/>
      </dsp:nvSpPr>
      <dsp:spPr>
        <a:xfrm>
          <a:off x="2154159" y="552759"/>
          <a:ext cx="179824" cy="412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318"/>
              </a:lnTo>
              <a:lnTo>
                <a:pt x="179824" y="4123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0882D-878A-49CE-8EE2-FF97C569D7A0}">
      <dsp:nvSpPr>
        <dsp:cNvPr id="0" name=""/>
        <dsp:cNvSpPr/>
      </dsp:nvSpPr>
      <dsp:spPr>
        <a:xfrm>
          <a:off x="2333983" y="690199"/>
          <a:ext cx="1415473" cy="549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PM/Outreach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Task 1 – PM &amp; Outreach</a:t>
          </a:r>
        </a:p>
      </dsp:txBody>
      <dsp:txXfrm>
        <a:off x="2350085" y="706301"/>
        <a:ext cx="1383269" cy="517554"/>
      </dsp:txXfrm>
    </dsp:sp>
    <dsp:sp modelId="{E34CA35F-FD92-41F9-A8B5-7B1A111CDEB2}">
      <dsp:nvSpPr>
        <dsp:cNvPr id="0" name=""/>
        <dsp:cNvSpPr/>
      </dsp:nvSpPr>
      <dsp:spPr>
        <a:xfrm>
          <a:off x="2154159" y="552759"/>
          <a:ext cx="179824" cy="1241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1436"/>
              </a:lnTo>
              <a:lnTo>
                <a:pt x="179824" y="12414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3ABB9-408A-4606-B88F-FDCAE432A956}">
      <dsp:nvSpPr>
        <dsp:cNvPr id="0" name=""/>
        <dsp:cNvSpPr/>
      </dsp:nvSpPr>
      <dsp:spPr>
        <a:xfrm>
          <a:off x="2333983" y="1377397"/>
          <a:ext cx="1400942" cy="8335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Project Definition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Task 2- Planning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Task 3- AA/BRT </a:t>
          </a:r>
          <a:r>
            <a:rPr lang="en-US" sz="900" kern="1200">
              <a:latin typeface="Calibri Light" panose="020F0302020204030204"/>
            </a:rPr>
            <a:t>ACE</a:t>
          </a:r>
          <a:endParaRPr lang="en-US" sz="900" kern="120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Task 6- FLM</a:t>
          </a:r>
        </a:p>
      </dsp:txBody>
      <dsp:txXfrm>
        <a:off x="2358398" y="1401812"/>
        <a:ext cx="1352112" cy="784768"/>
      </dsp:txXfrm>
    </dsp:sp>
    <dsp:sp modelId="{63CAC06B-A0D5-4C4F-BD33-792EF38A932A}">
      <dsp:nvSpPr>
        <dsp:cNvPr id="0" name=""/>
        <dsp:cNvSpPr/>
      </dsp:nvSpPr>
      <dsp:spPr>
        <a:xfrm>
          <a:off x="2154159" y="552759"/>
          <a:ext cx="179824" cy="2224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4443"/>
              </a:lnTo>
              <a:lnTo>
                <a:pt x="179824" y="22244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9FF8C-56DC-4F00-948A-DB0490FA6FCA}">
      <dsp:nvSpPr>
        <dsp:cNvPr id="0" name=""/>
        <dsp:cNvSpPr/>
      </dsp:nvSpPr>
      <dsp:spPr>
        <a:xfrm>
          <a:off x="2333983" y="2348435"/>
          <a:ext cx="1443735" cy="8575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Environmental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Task 4-Env Doc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Task 5- Env Study/ Exemption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Task 7- CEQA Process</a:t>
          </a:r>
        </a:p>
      </dsp:txBody>
      <dsp:txXfrm>
        <a:off x="2359099" y="2373551"/>
        <a:ext cx="1393503" cy="807303"/>
      </dsp:txXfrm>
    </dsp:sp>
    <dsp:sp modelId="{B71B34CB-6C75-4A44-9D45-88E1E8642F67}">
      <dsp:nvSpPr>
        <dsp:cNvPr id="0" name=""/>
        <dsp:cNvSpPr/>
      </dsp:nvSpPr>
      <dsp:spPr>
        <a:xfrm>
          <a:off x="2154159" y="552759"/>
          <a:ext cx="179824" cy="30685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8531"/>
              </a:lnTo>
              <a:lnTo>
                <a:pt x="179824" y="30685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971CA-44F6-4321-AE05-7AF447906816}">
      <dsp:nvSpPr>
        <dsp:cNvPr id="0" name=""/>
        <dsp:cNvSpPr/>
      </dsp:nvSpPr>
      <dsp:spPr>
        <a:xfrm>
          <a:off x="2333983" y="3346411"/>
          <a:ext cx="1417145" cy="549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Optional Tasks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baseline="0"/>
            <a:t>Task 8- NEPA (CE/EA/EIS)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baseline="0"/>
            <a:t>Task 9- BRT PE</a:t>
          </a:r>
          <a:endParaRPr lang="en-US" sz="900" kern="1200"/>
        </a:p>
      </dsp:txBody>
      <dsp:txXfrm>
        <a:off x="2350085" y="3362513"/>
        <a:ext cx="1384941" cy="517554"/>
      </dsp:txXfrm>
    </dsp:sp>
    <dsp:sp modelId="{B4B982B7-0223-4CFB-BA29-1B1AEC47B1EE}">
      <dsp:nvSpPr>
        <dsp:cNvPr id="0" name=""/>
        <dsp:cNvSpPr/>
      </dsp:nvSpPr>
      <dsp:spPr>
        <a:xfrm>
          <a:off x="4047462" y="3001"/>
          <a:ext cx="1991763" cy="5497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Part 2 - Rail</a:t>
          </a:r>
        </a:p>
      </dsp:txBody>
      <dsp:txXfrm>
        <a:off x="4063564" y="19103"/>
        <a:ext cx="1959559" cy="517554"/>
      </dsp:txXfrm>
    </dsp:sp>
    <dsp:sp modelId="{F4CC40B2-ED4D-4B57-935E-48BA6312E1BF}">
      <dsp:nvSpPr>
        <dsp:cNvPr id="0" name=""/>
        <dsp:cNvSpPr/>
      </dsp:nvSpPr>
      <dsp:spPr>
        <a:xfrm>
          <a:off x="4246638" y="552759"/>
          <a:ext cx="199176" cy="412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318"/>
              </a:lnTo>
              <a:lnTo>
                <a:pt x="199176" y="4123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C8137-4C89-4EFB-8B4F-B205A3845640}">
      <dsp:nvSpPr>
        <dsp:cNvPr id="0" name=""/>
        <dsp:cNvSpPr/>
      </dsp:nvSpPr>
      <dsp:spPr>
        <a:xfrm>
          <a:off x="4445814" y="690199"/>
          <a:ext cx="1461680" cy="549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PM/Outreach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Task 10- PM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Task 13- Outreach</a:t>
          </a:r>
          <a:endParaRPr lang="en-US" sz="900" b="1" kern="1200"/>
        </a:p>
      </dsp:txBody>
      <dsp:txXfrm>
        <a:off x="4461916" y="706301"/>
        <a:ext cx="1429476" cy="517554"/>
      </dsp:txXfrm>
    </dsp:sp>
    <dsp:sp modelId="{FF30B730-0459-4AE9-9B53-4256F06083E4}">
      <dsp:nvSpPr>
        <dsp:cNvPr id="0" name=""/>
        <dsp:cNvSpPr/>
      </dsp:nvSpPr>
      <dsp:spPr>
        <a:xfrm>
          <a:off x="4246638" y="552759"/>
          <a:ext cx="199176" cy="1305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5681"/>
              </a:lnTo>
              <a:lnTo>
                <a:pt x="199176" y="13056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066662-9DD1-4AA5-8A27-E4C1B7E92BC5}">
      <dsp:nvSpPr>
        <dsp:cNvPr id="0" name=""/>
        <dsp:cNvSpPr/>
      </dsp:nvSpPr>
      <dsp:spPr>
        <a:xfrm>
          <a:off x="4445814" y="1377397"/>
          <a:ext cx="1448089" cy="962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Project Definition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Task 10- Planning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/>
            <a:t>Task 12- Rail ACE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/>
            <a:t>Task 14- SMP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kern="1200"/>
            <a:t>Task 15- FLM </a:t>
          </a:r>
        </a:p>
      </dsp:txBody>
      <dsp:txXfrm>
        <a:off x="4473993" y="1405576"/>
        <a:ext cx="1391731" cy="905730"/>
      </dsp:txXfrm>
    </dsp:sp>
    <dsp:sp modelId="{231AD803-3C85-49E8-95DE-42F32BC2FAEA}">
      <dsp:nvSpPr>
        <dsp:cNvPr id="0" name=""/>
        <dsp:cNvSpPr/>
      </dsp:nvSpPr>
      <dsp:spPr>
        <a:xfrm>
          <a:off x="4246638" y="552759"/>
          <a:ext cx="199176" cy="2199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9044"/>
              </a:lnTo>
              <a:lnTo>
                <a:pt x="199176" y="2199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BA91F7-B845-418D-A614-822E8B6F0787}">
      <dsp:nvSpPr>
        <dsp:cNvPr id="0" name=""/>
        <dsp:cNvSpPr/>
      </dsp:nvSpPr>
      <dsp:spPr>
        <a:xfrm>
          <a:off x="4445814" y="2476925"/>
          <a:ext cx="1418095" cy="549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Environmental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Task 10/11- EIR</a:t>
          </a:r>
        </a:p>
      </dsp:txBody>
      <dsp:txXfrm>
        <a:off x="4461916" y="2493027"/>
        <a:ext cx="1385891" cy="517554"/>
      </dsp:txXfrm>
    </dsp:sp>
    <dsp:sp modelId="{BFFDD6DB-FC57-4EA2-BC81-A4D32715EE35}">
      <dsp:nvSpPr>
        <dsp:cNvPr id="0" name=""/>
        <dsp:cNvSpPr/>
      </dsp:nvSpPr>
      <dsp:spPr>
        <a:xfrm>
          <a:off x="4246638" y="552759"/>
          <a:ext cx="199176" cy="2886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6242"/>
              </a:lnTo>
              <a:lnTo>
                <a:pt x="199176" y="28862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D5A65-9AA6-45BC-A938-ECE90B2561E1}">
      <dsp:nvSpPr>
        <dsp:cNvPr id="0" name=""/>
        <dsp:cNvSpPr/>
      </dsp:nvSpPr>
      <dsp:spPr>
        <a:xfrm>
          <a:off x="4445814" y="3164123"/>
          <a:ext cx="1423636" cy="549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/>
            <a:t>Optional Task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baseline="0"/>
            <a:t>Task 16- NEPA (EIS)</a:t>
          </a:r>
          <a:endParaRPr lang="en-US" sz="900" kern="1200"/>
        </a:p>
      </dsp:txBody>
      <dsp:txXfrm>
        <a:off x="4461916" y="3180225"/>
        <a:ext cx="1391432" cy="5175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CC0EE-8C85-48F1-9C6B-6E5B8098B7C9}">
      <dsp:nvSpPr>
        <dsp:cNvPr id="0" name=""/>
        <dsp:cNvSpPr/>
      </dsp:nvSpPr>
      <dsp:spPr>
        <a:xfrm>
          <a:off x="0" y="0"/>
          <a:ext cx="2589771" cy="2589771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1000" r="-21000"/>
          </a:stretch>
        </a:blipFill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39376-6903-45DF-9DC4-D29B47009E48}">
      <dsp:nvSpPr>
        <dsp:cNvPr id="0" name=""/>
        <dsp:cNvSpPr/>
      </dsp:nvSpPr>
      <dsp:spPr>
        <a:xfrm>
          <a:off x="519599" y="1155552"/>
          <a:ext cx="1628784" cy="10436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Historic </a:t>
          </a:r>
          <a:r>
            <a:rPr lang="en-US" sz="2400" b="1" kern="1200" cap="none" spc="0" err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Filipinotown</a:t>
          </a:r>
          <a:endParaRPr lang="en-US" sz="2400" b="1" kern="1200" cap="none" spc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19599" y="1155552"/>
        <a:ext cx="1628784" cy="1043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DDAB0-27AB-47C5-B893-D950C823848B}">
      <dsp:nvSpPr>
        <dsp:cNvPr id="0" name=""/>
        <dsp:cNvSpPr/>
      </dsp:nvSpPr>
      <dsp:spPr>
        <a:xfrm>
          <a:off x="1310573" y="687195"/>
          <a:ext cx="2621147" cy="26211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381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D1B13-9050-4390-87E3-00C6F9ED8053}">
      <dsp:nvSpPr>
        <dsp:cNvPr id="0" name=""/>
        <dsp:cNvSpPr/>
      </dsp:nvSpPr>
      <dsp:spPr>
        <a:xfrm>
          <a:off x="1737304" y="2079024"/>
          <a:ext cx="1677534" cy="86497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Koreatown</a:t>
          </a:r>
        </a:p>
      </dsp:txBody>
      <dsp:txXfrm>
        <a:off x="1737304" y="2079024"/>
        <a:ext cx="1677534" cy="8649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1BF2B-FAEF-4CC2-9A67-3C6B932598D0}">
      <dsp:nvSpPr>
        <dsp:cNvPr id="0" name=""/>
        <dsp:cNvSpPr/>
      </dsp:nvSpPr>
      <dsp:spPr>
        <a:xfrm>
          <a:off x="1371600" y="457199"/>
          <a:ext cx="2743200" cy="27432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rgbClr val="4344C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1326C-3DE6-460D-A394-F47CCBE758FB}">
      <dsp:nvSpPr>
        <dsp:cNvPr id="0" name=""/>
        <dsp:cNvSpPr/>
      </dsp:nvSpPr>
      <dsp:spPr>
        <a:xfrm>
          <a:off x="1931985" y="2254609"/>
          <a:ext cx="1622429" cy="67147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El Salvador Corridor</a:t>
          </a:r>
        </a:p>
      </dsp:txBody>
      <dsp:txXfrm>
        <a:off x="1931985" y="2254609"/>
        <a:ext cx="1622429" cy="6714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B3896-CCED-41F0-B8E0-499D85DC7387}">
      <dsp:nvSpPr>
        <dsp:cNvPr id="0" name=""/>
        <dsp:cNvSpPr/>
      </dsp:nvSpPr>
      <dsp:spPr>
        <a:xfrm>
          <a:off x="1330525" y="665262"/>
          <a:ext cx="2661050" cy="26610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38100" cap="flat" cmpd="sng" algn="ctr">
          <a:solidFill>
            <a:srgbClr val="E6822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08038-C4EA-4A1D-A8FC-45F4010117CD}">
      <dsp:nvSpPr>
        <dsp:cNvPr id="0" name=""/>
        <dsp:cNvSpPr/>
      </dsp:nvSpPr>
      <dsp:spPr>
        <a:xfrm>
          <a:off x="1622516" y="2192580"/>
          <a:ext cx="1703072" cy="878146"/>
        </a:xfrm>
        <a:prstGeom prst="rect">
          <a:avLst/>
        </a:prstGeom>
        <a:solidFill>
          <a:srgbClr val="E6822A"/>
        </a:solidFill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/>
            <a:t>Little Armenia</a:t>
          </a:r>
        </a:p>
      </dsp:txBody>
      <dsp:txXfrm>
        <a:off x="1622516" y="2192580"/>
        <a:ext cx="1703072" cy="8781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CC0EE-8C85-48F1-9C6B-6E5B8098B7C9}">
      <dsp:nvSpPr>
        <dsp:cNvPr id="0" name=""/>
        <dsp:cNvSpPr/>
      </dsp:nvSpPr>
      <dsp:spPr>
        <a:xfrm>
          <a:off x="0" y="0"/>
          <a:ext cx="2589771" cy="2589771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3872" r="-6128"/>
          </a:stretch>
        </a:blipFill>
        <a:ln w="38100" cap="flat" cmpd="sng" algn="ctr">
          <a:solidFill>
            <a:srgbClr val="00CC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39376-6903-45DF-9DC4-D29B47009E48}">
      <dsp:nvSpPr>
        <dsp:cNvPr id="0" name=""/>
        <dsp:cNvSpPr/>
      </dsp:nvSpPr>
      <dsp:spPr>
        <a:xfrm>
          <a:off x="433873" y="1185557"/>
          <a:ext cx="1628784" cy="104366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Little Bangladesh</a:t>
          </a:r>
        </a:p>
      </dsp:txBody>
      <dsp:txXfrm>
        <a:off x="433873" y="1185557"/>
        <a:ext cx="1628784" cy="10436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DDAB0-27AB-47C5-B893-D950C823848B}">
      <dsp:nvSpPr>
        <dsp:cNvPr id="0" name=""/>
        <dsp:cNvSpPr/>
      </dsp:nvSpPr>
      <dsp:spPr>
        <a:xfrm>
          <a:off x="1310573" y="687195"/>
          <a:ext cx="2621147" cy="2621147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1853" t="-2449" r="-517" b="-23963"/>
          </a:stretch>
        </a:blipFill>
        <a:ln w="38100" cap="flat" cmpd="sng" algn="ctr">
          <a:solidFill>
            <a:srgbClr val="7BE81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D1B13-9050-4390-87E3-00C6F9ED8053}">
      <dsp:nvSpPr>
        <dsp:cNvPr id="0" name=""/>
        <dsp:cNvSpPr/>
      </dsp:nvSpPr>
      <dsp:spPr>
        <a:xfrm>
          <a:off x="1838090" y="2197068"/>
          <a:ext cx="1677534" cy="86497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Oaxacan Corridor</a:t>
          </a:r>
        </a:p>
      </dsp:txBody>
      <dsp:txXfrm>
        <a:off x="1838090" y="2197068"/>
        <a:ext cx="1677534" cy="8649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1BF2B-FAEF-4CC2-9A67-3C6B932598D0}">
      <dsp:nvSpPr>
        <dsp:cNvPr id="0" name=""/>
        <dsp:cNvSpPr/>
      </dsp:nvSpPr>
      <dsp:spPr>
        <a:xfrm>
          <a:off x="1371600" y="457199"/>
          <a:ext cx="2743200" cy="2743200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62" r="-45838"/>
          </a:stretch>
        </a:blipFill>
        <a:ln w="38100" cap="flat" cmpd="sng" algn="ctr">
          <a:solidFill>
            <a:srgbClr val="FFC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1326C-3DE6-460D-A394-F47CCBE758FB}">
      <dsp:nvSpPr>
        <dsp:cNvPr id="0" name=""/>
        <dsp:cNvSpPr/>
      </dsp:nvSpPr>
      <dsp:spPr>
        <a:xfrm>
          <a:off x="1714995" y="2177264"/>
          <a:ext cx="2056408" cy="67147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/>
            <a:t>Byzantine-Latino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/>
            <a:t>Quarter</a:t>
          </a:r>
        </a:p>
      </dsp:txBody>
      <dsp:txXfrm>
        <a:off x="1714995" y="2177264"/>
        <a:ext cx="2056408" cy="6714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B3896-CCED-41F0-B8E0-499D85DC7387}">
      <dsp:nvSpPr>
        <dsp:cNvPr id="0" name=""/>
        <dsp:cNvSpPr/>
      </dsp:nvSpPr>
      <dsp:spPr>
        <a:xfrm>
          <a:off x="1321118" y="655855"/>
          <a:ext cx="2679864" cy="2679864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57722" t="-12025" r="-64320" b="-12719"/>
          </a:stretch>
        </a:blip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208038-C4EA-4A1D-A8FC-45F4010117CD}">
      <dsp:nvSpPr>
        <dsp:cNvPr id="0" name=""/>
        <dsp:cNvSpPr/>
      </dsp:nvSpPr>
      <dsp:spPr>
        <a:xfrm>
          <a:off x="1809514" y="2053209"/>
          <a:ext cx="1703072" cy="87814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Thai Town</a:t>
          </a:r>
        </a:p>
      </dsp:txBody>
      <dsp:txXfrm>
        <a:off x="1809514" y="2053209"/>
        <a:ext cx="1703072" cy="8781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35319" cy="352534"/>
          </a:xfrm>
          <a:prstGeom prst="rect">
            <a:avLst/>
          </a:prstGeom>
        </p:spPr>
        <p:txBody>
          <a:bodyPr vert="horz" lIns="93343" tIns="46671" rIns="93343" bIns="4667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4802" y="2"/>
            <a:ext cx="4035319" cy="352534"/>
          </a:xfrm>
          <a:prstGeom prst="rect">
            <a:avLst/>
          </a:prstGeom>
        </p:spPr>
        <p:txBody>
          <a:bodyPr vert="horz" lIns="93343" tIns="46671" rIns="93343" bIns="46671" rtlCol="0"/>
          <a:lstStyle>
            <a:lvl1pPr algn="r">
              <a:defRPr sz="1300"/>
            </a:lvl1pPr>
          </a:lstStyle>
          <a:p>
            <a:fld id="{82E697CE-E989-604D-844A-A5097C60CECD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3744"/>
            <a:ext cx="4035319" cy="352533"/>
          </a:xfrm>
          <a:prstGeom prst="rect">
            <a:avLst/>
          </a:prstGeom>
        </p:spPr>
        <p:txBody>
          <a:bodyPr vert="horz" lIns="93343" tIns="46671" rIns="93343" bIns="4667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4802" y="6673744"/>
            <a:ext cx="4035319" cy="352533"/>
          </a:xfrm>
          <a:prstGeom prst="rect">
            <a:avLst/>
          </a:prstGeom>
        </p:spPr>
        <p:txBody>
          <a:bodyPr vert="horz" lIns="93343" tIns="46671" rIns="93343" bIns="46671" rtlCol="0" anchor="b"/>
          <a:lstStyle>
            <a:lvl1pPr algn="r">
              <a:defRPr sz="1300"/>
            </a:lvl1pPr>
          </a:lstStyle>
          <a:p>
            <a:fld id="{6A29C84F-DEF7-CC49-9DE8-C756C5A5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35319" cy="352534"/>
          </a:xfrm>
          <a:prstGeom prst="rect">
            <a:avLst/>
          </a:prstGeom>
        </p:spPr>
        <p:txBody>
          <a:bodyPr vert="horz" lIns="93343" tIns="46671" rIns="93343" bIns="4667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4802" y="2"/>
            <a:ext cx="4035319" cy="352534"/>
          </a:xfrm>
          <a:prstGeom prst="rect">
            <a:avLst/>
          </a:prstGeom>
        </p:spPr>
        <p:txBody>
          <a:bodyPr vert="horz" lIns="93343" tIns="46671" rIns="93343" bIns="46671" rtlCol="0"/>
          <a:lstStyle>
            <a:lvl1pPr algn="r">
              <a:defRPr sz="1300"/>
            </a:lvl1pPr>
          </a:lstStyle>
          <a:p>
            <a:fld id="{D4E61A01-327F-FB49-8F83-5642A791E663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4988" y="877888"/>
            <a:ext cx="3162300" cy="2371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43" tIns="46671" rIns="93343" bIns="4667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228" y="3381395"/>
            <a:ext cx="7449820" cy="2766597"/>
          </a:xfrm>
          <a:prstGeom prst="rect">
            <a:avLst/>
          </a:prstGeom>
        </p:spPr>
        <p:txBody>
          <a:bodyPr vert="horz" lIns="93343" tIns="46671" rIns="93343" bIns="4667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3744"/>
            <a:ext cx="4035319" cy="352533"/>
          </a:xfrm>
          <a:prstGeom prst="rect">
            <a:avLst/>
          </a:prstGeom>
        </p:spPr>
        <p:txBody>
          <a:bodyPr vert="horz" lIns="93343" tIns="46671" rIns="93343" bIns="4667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4802" y="6673744"/>
            <a:ext cx="4035319" cy="352533"/>
          </a:xfrm>
          <a:prstGeom prst="rect">
            <a:avLst/>
          </a:prstGeom>
        </p:spPr>
        <p:txBody>
          <a:bodyPr vert="horz" lIns="93343" tIns="46671" rIns="93343" bIns="46671" rtlCol="0" anchor="b"/>
          <a:lstStyle>
            <a:lvl1pPr algn="r">
              <a:defRPr sz="1300"/>
            </a:lvl1pPr>
          </a:lstStyle>
          <a:p>
            <a:fld id="{1CA99CD2-19A0-6F48-895C-C7AB61D79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7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86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54350" y="868363"/>
            <a:ext cx="3125788" cy="2344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74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69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313EE-368E-0707-C509-520469DEE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D7DEA5-1658-DE51-FF77-98238537B9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B41A15-0A2E-7B8D-8A3D-2CCB3BBA1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2685" indent="-352685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70247" algn="l"/>
              </a:tabLst>
            </a:pP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42049-C1D4-9205-C251-8BFBF351C8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70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B22F-E40A-6001-5D9D-78B7EF678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5EABE5-404F-C97A-7164-E1896BD10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4D626-E224-5135-BAE8-32AF5CD00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8964A-8AC3-6A43-2E39-E731C2A1D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38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43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44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08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9D7C1-DC55-E02A-3E0E-AC333BB5D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964DA3-AA31-F8E6-9F02-10FFCF0243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3ABDB-F884-BEC4-5E3D-06058D11A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C75F0-1017-68CC-A4DC-F6CC7F5BB1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44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25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0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B22F-E40A-6001-5D9D-78B7EF678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5EABE5-404F-C97A-7164-E1896BD10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4D626-E224-5135-BAE8-32AF5CD007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8964A-8AC3-6A43-2E39-E731C2A1D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86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9AE3B-6307-205C-DD66-86A8CB3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BF829E-FDB4-757B-0E5C-77F3B8180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7E85E9-C9C1-0891-56E7-19896CFB9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32CE6-91B9-1BB5-58FB-7B26F93E3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17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9AE3B-6307-205C-DD66-86A8CB3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BF829E-FDB4-757B-0E5C-77F3B8180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7E85E9-C9C1-0891-56E7-19896CFB9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32CE6-91B9-1BB5-58FB-7B26F93E3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66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9AE3B-6307-205C-DD66-86A8CB3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BF829E-FDB4-757B-0E5C-77F3B8180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7E85E9-C9C1-0891-56E7-19896CFB9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32CE6-91B9-1BB5-58FB-7B26F93E3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41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9AE3B-6307-205C-DD66-86A8CB3A7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BF829E-FDB4-757B-0E5C-77F3B8180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7E85E9-C9C1-0891-56E7-19896CFB9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32CE6-91B9-1BB5-58FB-7B26F93E3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4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141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5A5C4-C3D6-21CD-6372-618235CD8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F0678F-B243-89E3-9A5D-AA57D1F30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4F40FD-F25D-9AF2-2941-AB7912F03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607C0-130F-3FF5-8B5F-31B81972A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45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64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16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64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9275" cy="2316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649">
              <a:defRPr/>
            </a:pPr>
            <a:r>
              <a:rPr lang="en-US" b="1"/>
              <a:t>Brett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86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82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99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07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31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9F576-4EDF-6D3A-3EE0-5E4BA24D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A3C2E5-F705-2893-BF10-3959CAB4E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0E050-6FFB-C52F-3FFC-0A56C7C39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BCC97-698E-E8E5-6AC8-AB9A1EDD2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20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9588" y="866775"/>
            <a:ext cx="3119437" cy="2339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1479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1479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6092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25" y="858838"/>
            <a:ext cx="3095625" cy="2320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50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2125" y="858838"/>
            <a:ext cx="3095625" cy="2320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0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9588" y="866775"/>
            <a:ext cx="3119437" cy="2339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8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D94707-C86B-F949-B56F-05F150B9A74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367915" y="3484563"/>
            <a:ext cx="5516245" cy="386397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 will begin in a few moments.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08BF901-582F-8646-B899-A5B560202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05200" y="5191125"/>
            <a:ext cx="4389438" cy="8128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798512" indent="0">
              <a:buNone/>
              <a:defRPr/>
            </a:lvl3pPr>
            <a:lvl4pPr marL="1260475" indent="0">
              <a:buNone/>
              <a:defRPr/>
            </a:lvl4pPr>
            <a:lvl5pPr marL="1712913" indent="0">
              <a:buNone/>
              <a:defRPr/>
            </a:lvl5pPr>
          </a:lstStyle>
          <a:p>
            <a:pPr lvl="0"/>
            <a:r>
              <a:rPr lang="en-US"/>
              <a:t>Title of presentation 20pt Calibri</a:t>
            </a:r>
          </a:p>
          <a:p>
            <a:pPr lvl="0"/>
            <a:r>
              <a:rPr lang="en-US"/>
              <a:t>Month 2021</a:t>
            </a:r>
          </a:p>
        </p:txBody>
      </p:sp>
    </p:spTree>
    <p:extLst>
      <p:ext uri="{BB962C8B-B14F-4D97-AF65-F5344CB8AC3E}">
        <p14:creationId xmlns:p14="http://schemas.microsoft.com/office/powerpoint/2010/main" val="2206031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C6EDDB-57AC-E04E-485B-B74EAA6C9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14400"/>
            <a:ext cx="5577840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6412AB9-4BB9-CF65-F9C7-77B747865F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721705"/>
            <a:ext cx="27432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040329D-7E81-3346-7D9A-46E7BCFF6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40966" y="3721705"/>
            <a:ext cx="27432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64E8755-77D7-6F2E-2B8A-235D6785C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75606" y="914399"/>
            <a:ext cx="3468393" cy="509330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2606123"/>
            <a:ext cx="5577840" cy="1051477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B53111-D228-700F-0E30-A3A99C0F5E5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" y="4892123"/>
            <a:ext cx="2743198" cy="111766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4ED6BB-1477-B4FC-0F35-2378CDBBDAB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840966" y="4893992"/>
            <a:ext cx="2743200" cy="111766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3ECA87-BFFD-07C6-39A9-D32A4BCDB39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675606" y="4892123"/>
            <a:ext cx="3468395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223778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C6EDDB-57AC-E04E-485B-B74EAA6C9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914398"/>
            <a:ext cx="5430033" cy="509330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040329D-7E81-3346-7D9A-46E7BCFF6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9029" y="914398"/>
            <a:ext cx="3594969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64E8755-77D7-6F2E-2B8A-235D6785C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9030" y="3601233"/>
            <a:ext cx="3594970" cy="240647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4892123"/>
            <a:ext cx="5430032" cy="111557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4ED6BB-1477-B4FC-0F35-2378CDBBDAB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549029" y="2359140"/>
            <a:ext cx="3594971" cy="111557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3ECA87-BFFD-07C6-39A9-D32A4BCDB39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549029" y="4892123"/>
            <a:ext cx="3594972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575777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040329D-7E81-3346-7D9A-46E7BCFF6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01859" y="914398"/>
            <a:ext cx="5242139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64E8755-77D7-6F2E-2B8A-235D6785C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01859" y="3601233"/>
            <a:ext cx="5242141" cy="240647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4ED6BB-1477-B4FC-0F35-2378CDBBDAB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901859" y="2359140"/>
            <a:ext cx="5242142" cy="111557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3ECA87-BFFD-07C6-39A9-D32A4BCDB39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901858" y="4892123"/>
            <a:ext cx="5242143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EE6BEA1-4B14-C719-3C50-3254491B42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914398"/>
            <a:ext cx="3797473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1C0E20B-7DFE-97B7-C222-24843E4B87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601233"/>
            <a:ext cx="3797474" cy="240647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2F0598-A348-DEC0-AFC1-BF6D9CFEAD1E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-1" y="2359140"/>
            <a:ext cx="3797475" cy="111557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B4A9A8E-D388-FCFC-C418-EB1124288C8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-1" y="4892123"/>
            <a:ext cx="3797476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251777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040329D-7E81-3346-7D9A-46E7BCFF6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9160" y="914398"/>
            <a:ext cx="44348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64E8755-77D7-6F2E-2B8A-235D6785C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09160" y="3601233"/>
            <a:ext cx="4434840" cy="240647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4ED6BB-1477-B4FC-0F35-2378CDBBDAB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09160" y="2359140"/>
            <a:ext cx="4434840" cy="111557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3ECA87-BFFD-07C6-39A9-D32A4BCDB39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09159" y="4892123"/>
            <a:ext cx="4434840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EE6BEA1-4B14-C719-3C50-3254491B42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914398"/>
            <a:ext cx="4571999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1C0E20B-7DFE-97B7-C222-24843E4B87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3601233"/>
            <a:ext cx="4572000" cy="240647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2F0598-A348-DEC0-AFC1-BF6D9CFEAD1E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-1" y="2359140"/>
            <a:ext cx="4572001" cy="111557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B4A9A8E-D388-FCFC-C418-EB1124288C8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-1" y="4892123"/>
            <a:ext cx="4572002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77460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040329D-7E81-3346-7D9A-46E7BCFF6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9160" y="914398"/>
            <a:ext cx="44348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64E8755-77D7-6F2E-2B8A-235D6785C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09160" y="3601233"/>
            <a:ext cx="4434840" cy="240647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4ED6BB-1477-B4FC-0F35-2378CDBBDAB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09160" y="2359140"/>
            <a:ext cx="4434840" cy="111557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3ECA87-BFFD-07C6-39A9-D32A4BCDB39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09159" y="4892123"/>
            <a:ext cx="4434840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1C0E20B-7DFE-97B7-C222-24843E4B87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2693096"/>
            <a:ext cx="2192056" cy="3314607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B4A9A8E-D388-FCFC-C418-EB1124288C88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-1" y="4892123"/>
            <a:ext cx="2192056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5A115F-CE79-AF5B-2BCE-1B6DC9D412D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07607" y="2693096"/>
            <a:ext cx="2286000" cy="3314607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58C297-05C1-1415-4382-65662EA4AF92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2307607" y="4892123"/>
            <a:ext cx="2286000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6FACB3-F6ED-41D1-492C-35E75C134727}"/>
              </a:ext>
            </a:extLst>
          </p:cNvPr>
          <p:cNvSpPr>
            <a:spLocks noChangeAspect="1"/>
          </p:cNvSpPr>
          <p:nvPr userDrawn="1"/>
        </p:nvSpPr>
        <p:spPr>
          <a:xfrm>
            <a:off x="316402" y="1173937"/>
            <a:ext cx="822960" cy="822960"/>
          </a:xfrm>
          <a:prstGeom prst="ellipse">
            <a:avLst/>
          </a:prstGeom>
          <a:gradFill>
            <a:gsLst>
              <a:gs pos="0">
                <a:schemeClr val="bg2"/>
              </a:gs>
              <a:gs pos="100000">
                <a:srgbClr val="FFC000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1C11EB-B287-27F5-4C9F-447742E22BCD}"/>
              </a:ext>
            </a:extLst>
          </p:cNvPr>
          <p:cNvSpPr>
            <a:spLocks noChangeAspect="1"/>
          </p:cNvSpPr>
          <p:nvPr userDrawn="1"/>
        </p:nvSpPr>
        <p:spPr>
          <a:xfrm>
            <a:off x="1415107" y="1173937"/>
            <a:ext cx="822960" cy="822960"/>
          </a:xfrm>
          <a:prstGeom prst="ellipse">
            <a:avLst/>
          </a:prstGeom>
          <a:gradFill>
            <a:gsLst>
              <a:gs pos="0">
                <a:schemeClr val="bg2"/>
              </a:gs>
              <a:gs pos="99000">
                <a:srgbClr val="FFC000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600DBD-7B9E-0E29-4DB2-E8A76D072A64}"/>
              </a:ext>
            </a:extLst>
          </p:cNvPr>
          <p:cNvSpPr>
            <a:spLocks noChangeAspect="1"/>
          </p:cNvSpPr>
          <p:nvPr userDrawn="1"/>
        </p:nvSpPr>
        <p:spPr>
          <a:xfrm>
            <a:off x="2513812" y="1173937"/>
            <a:ext cx="822960" cy="822960"/>
          </a:xfrm>
          <a:prstGeom prst="ellipse">
            <a:avLst/>
          </a:prstGeom>
          <a:gradFill>
            <a:gsLst>
              <a:gs pos="0">
                <a:schemeClr val="bg2"/>
              </a:gs>
              <a:gs pos="99000">
                <a:srgbClr val="FFC000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A1840E8-2327-0271-1E01-6F9F03401C69}"/>
              </a:ext>
            </a:extLst>
          </p:cNvPr>
          <p:cNvSpPr>
            <a:spLocks noChangeAspect="1"/>
          </p:cNvSpPr>
          <p:nvPr userDrawn="1"/>
        </p:nvSpPr>
        <p:spPr>
          <a:xfrm>
            <a:off x="3612516" y="1173937"/>
            <a:ext cx="822960" cy="822960"/>
          </a:xfrm>
          <a:prstGeom prst="ellipse">
            <a:avLst/>
          </a:prstGeom>
          <a:gradFill>
            <a:gsLst>
              <a:gs pos="0">
                <a:schemeClr val="bg2"/>
              </a:gs>
              <a:gs pos="99000">
                <a:srgbClr val="FFC000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7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040329D-7E81-3346-7D9A-46E7BCFF6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9160" y="914398"/>
            <a:ext cx="44348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64E8755-77D7-6F2E-2B8A-235D6785C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09160" y="3601233"/>
            <a:ext cx="4434840" cy="240647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4ED6BB-1477-B4FC-0F35-2378CDBBDAB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09160" y="2359140"/>
            <a:ext cx="4434840" cy="111557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3ECA87-BFFD-07C6-39A9-D32A4BCDB39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709159" y="4892123"/>
            <a:ext cx="4434840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0EF733AC-2894-C8A8-90A8-158DCAB84E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3601233"/>
            <a:ext cx="4572000" cy="240647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EB9380A-7018-1795-2869-B24232BA43A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-1" y="4892123"/>
            <a:ext cx="4572002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BD8A9B-7909-99E5-D093-9F243AE4FB7A}"/>
              </a:ext>
            </a:extLst>
          </p:cNvPr>
          <p:cNvSpPr>
            <a:spLocks noChangeAspect="1"/>
          </p:cNvSpPr>
          <p:nvPr userDrawn="1"/>
        </p:nvSpPr>
        <p:spPr>
          <a:xfrm>
            <a:off x="316402" y="1168469"/>
            <a:ext cx="822960" cy="82296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44A730D-DD2F-7565-FA9B-5DAEB6FE0A57}"/>
              </a:ext>
            </a:extLst>
          </p:cNvPr>
          <p:cNvSpPr>
            <a:spLocks noChangeAspect="1"/>
          </p:cNvSpPr>
          <p:nvPr userDrawn="1"/>
        </p:nvSpPr>
        <p:spPr>
          <a:xfrm>
            <a:off x="1140431" y="2095765"/>
            <a:ext cx="822960" cy="822960"/>
          </a:xfrm>
          <a:prstGeom prst="ellipse">
            <a:avLst/>
          </a:prstGeom>
          <a:gradFill>
            <a:gsLst>
              <a:gs pos="0">
                <a:srgbClr val="00AD55"/>
              </a:gs>
              <a:gs pos="99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753156-B397-6F07-A041-ED9FD6765AE7}"/>
              </a:ext>
            </a:extLst>
          </p:cNvPr>
          <p:cNvSpPr>
            <a:spLocks noChangeAspect="1"/>
          </p:cNvSpPr>
          <p:nvPr userDrawn="1"/>
        </p:nvSpPr>
        <p:spPr>
          <a:xfrm>
            <a:off x="1964460" y="1168469"/>
            <a:ext cx="822960" cy="822960"/>
          </a:xfrm>
          <a:prstGeom prst="ellipse">
            <a:avLst/>
          </a:prstGeom>
          <a:gradFill>
            <a:gsLst>
              <a:gs pos="0">
                <a:srgbClr val="00AD55"/>
              </a:gs>
              <a:gs pos="99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E5365D-8E0A-E114-841A-62B97F3E6888}"/>
              </a:ext>
            </a:extLst>
          </p:cNvPr>
          <p:cNvSpPr>
            <a:spLocks noChangeAspect="1"/>
          </p:cNvSpPr>
          <p:nvPr userDrawn="1"/>
        </p:nvSpPr>
        <p:spPr>
          <a:xfrm>
            <a:off x="3612516" y="1168469"/>
            <a:ext cx="822960" cy="822960"/>
          </a:xfrm>
          <a:prstGeom prst="ellipse">
            <a:avLst/>
          </a:prstGeom>
          <a:gradFill>
            <a:gsLst>
              <a:gs pos="0">
                <a:srgbClr val="00AD55"/>
              </a:gs>
              <a:gs pos="99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14F836E-AEE3-1E37-F2A4-47E35B3F7486}"/>
              </a:ext>
            </a:extLst>
          </p:cNvPr>
          <p:cNvSpPr>
            <a:spLocks noChangeAspect="1"/>
          </p:cNvSpPr>
          <p:nvPr userDrawn="1"/>
        </p:nvSpPr>
        <p:spPr>
          <a:xfrm>
            <a:off x="2788488" y="2095765"/>
            <a:ext cx="822960" cy="822960"/>
          </a:xfrm>
          <a:prstGeom prst="ellipse">
            <a:avLst/>
          </a:prstGeom>
          <a:gradFill>
            <a:gsLst>
              <a:gs pos="0">
                <a:srgbClr val="00AD55"/>
              </a:gs>
              <a:gs pos="99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9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397" y="1178038"/>
            <a:ext cx="3977013" cy="4758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2000"/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C6EDDB-57AC-E04E-485B-B74EAA6C9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00800" y="908659"/>
            <a:ext cx="2743200" cy="594934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78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4459265"/>
            <a:ext cx="2728940" cy="160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2000"/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C6EDDB-57AC-E04E-485B-B74EAA6C9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14921"/>
            <a:ext cx="9144000" cy="33271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3B69E06-BA02-E023-5F30-908636EF955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471444" y="4459265"/>
            <a:ext cx="5301304" cy="160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2000"/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3266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-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178038"/>
            <a:ext cx="8458200" cy="4758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lvl1pPr>
            <a:lvl2pPr marL="692150" indent="-234950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lvl2pPr>
            <a:lvl3pPr marL="1028700" indent="-230188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lvl3pPr>
            <a:lvl4pPr marL="1490663" indent="-230188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lvl4pPr>
            <a:lvl5pPr marL="1944688" indent="-231775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4222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-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184223"/>
            <a:ext cx="8458200" cy="4751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>
              <a:lnSpc>
                <a:spcPts val="28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 sz="2400"/>
            </a:lvl1pPr>
            <a:lvl2pPr marL="692150" indent="-234950">
              <a:lnSpc>
                <a:spcPts val="28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 sz="2400"/>
            </a:lvl2pPr>
            <a:lvl3pPr marL="1028700" indent="-230188">
              <a:lnSpc>
                <a:spcPts val="28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 sz="2400"/>
            </a:lvl3pPr>
            <a:lvl4pPr marL="1490663" indent="-230188">
              <a:lnSpc>
                <a:spcPts val="28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 sz="2400"/>
            </a:lvl4pPr>
            <a:lvl5pPr marL="1944688" indent="-231775">
              <a:lnSpc>
                <a:spcPts val="2800"/>
              </a:lnSpc>
              <a:spcAft>
                <a:spcPts val="1200"/>
              </a:spcAft>
              <a:buFont typeface="Wingdings" panose="05000000000000000000" pitchFamily="2" charset="2"/>
              <a:buChar char="§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37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C61474F-847D-CD4B-9AA7-D2014E1B79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08960" y="6225871"/>
            <a:ext cx="5669280" cy="301141"/>
          </a:xfrm>
        </p:spPr>
        <p:txBody>
          <a:bodyPr>
            <a:noAutofit/>
          </a:bodyPr>
          <a:lstStyle>
            <a:lvl1pPr marL="0" indent="0">
              <a:buNone/>
              <a:defRPr sz="2000" b="1" cap="small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F87F4DD-99A5-6045-844B-9A4E052EE1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8960" y="5120640"/>
            <a:ext cx="5669280" cy="786384"/>
          </a:xfrm>
        </p:spPr>
        <p:txBody>
          <a:bodyPr wrap="square" tIns="0" rIns="0" bIns="0" anchor="ctr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We’re asking you to update this writeable headline.</a:t>
            </a:r>
          </a:p>
        </p:txBody>
      </p:sp>
    </p:spTree>
    <p:extLst>
      <p:ext uri="{BB962C8B-B14F-4D97-AF65-F5344CB8AC3E}">
        <p14:creationId xmlns:p14="http://schemas.microsoft.com/office/powerpoint/2010/main" val="1364703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184223"/>
            <a:ext cx="8458200" cy="4751882"/>
          </a:xfrm>
          <a:prstGeom prst="rect">
            <a:avLst/>
          </a:prstGeom>
        </p:spPr>
        <p:txBody>
          <a:bodyPr vert="horz" lIns="91440" tIns="45720" rIns="91440" bIns="45720" numCol="2" spcCol="365760" rtlCol="0">
            <a:noAutofit/>
          </a:bodyPr>
          <a:lstStyle>
            <a:lvl1pPr marL="230188" indent="-230188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lvl1pPr>
            <a:lvl2pPr marL="692150" indent="-234950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lvl2pPr>
            <a:lvl3pPr marL="1028700" indent="-230188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lvl3pPr>
            <a:lvl4pPr marL="1490663" indent="-230188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lvl4pPr>
            <a:lvl5pPr marL="1944688" indent="-231775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5564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0" y="1184223"/>
            <a:ext cx="4114800" cy="4751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tabLst/>
              <a:defRPr/>
            </a:lvl1pPr>
            <a:lvl2pPr marL="692150" indent="-231775">
              <a:buSzPct val="90000"/>
              <a:buFont typeface="Wingdings" panose="05000000000000000000" pitchFamily="2" charset="2"/>
              <a:buChar char="§"/>
              <a:tabLst/>
              <a:defRPr/>
            </a:lvl2pPr>
            <a:lvl3pPr marL="1028700" indent="-230188">
              <a:buFont typeface="Wingdings" panose="05000000000000000000" pitchFamily="2" charset="2"/>
              <a:buChar char="§"/>
              <a:tabLst/>
              <a:defRPr/>
            </a:lvl3pPr>
            <a:lvl4pPr marL="1490663" indent="-230188">
              <a:buSzPct val="100000"/>
              <a:buFont typeface="Wingdings" panose="05000000000000000000" pitchFamily="2" charset="2"/>
              <a:buChar char="§"/>
              <a:tabLst/>
              <a:defRPr/>
            </a:lvl4pPr>
            <a:lvl5pPr marL="1944688" indent="-231775">
              <a:buSzPct val="60000"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AB91B1-BBCE-7643-8B6C-E7F2FBB5400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50862" y="1181130"/>
            <a:ext cx="4114800" cy="4751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tabLst/>
              <a:defRPr/>
            </a:lvl1pPr>
            <a:lvl2pPr marL="692150" indent="-231775">
              <a:buSzPct val="90000"/>
              <a:buFont typeface="Wingdings" panose="05000000000000000000" pitchFamily="2" charset="2"/>
              <a:buChar char="§"/>
              <a:tabLst/>
              <a:defRPr/>
            </a:lvl2pPr>
            <a:lvl3pPr marL="1028700" indent="-230188">
              <a:buFont typeface="Wingdings" panose="05000000000000000000" pitchFamily="2" charset="2"/>
              <a:buChar char="§"/>
              <a:tabLst/>
              <a:defRPr/>
            </a:lvl3pPr>
            <a:lvl4pPr marL="1490663" indent="-230188">
              <a:buSzPct val="100000"/>
              <a:buFont typeface="Wingdings" panose="05000000000000000000" pitchFamily="2" charset="2"/>
              <a:buChar char="§"/>
              <a:tabLst/>
              <a:defRPr/>
            </a:lvl4pPr>
            <a:lvl5pPr marL="1944688" indent="-231775">
              <a:buSzPct val="60000"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6939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F67CAA72-6AA7-D41D-DA1C-A5320F644E3A}"/>
              </a:ext>
            </a:extLst>
          </p:cNvPr>
          <p:cNvSpPr/>
          <p:nvPr userDrawn="1"/>
        </p:nvSpPr>
        <p:spPr>
          <a:xfrm>
            <a:off x="5702421" y="1307717"/>
            <a:ext cx="2011680" cy="2011680"/>
          </a:xfrm>
          <a:prstGeom prst="ellipse">
            <a:avLst/>
          </a:prstGeom>
          <a:gradFill>
            <a:gsLst>
              <a:gs pos="0">
                <a:srgbClr val="00B0F0"/>
              </a:gs>
              <a:gs pos="100000">
                <a:srgbClr val="245B83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6F35BA-9FBD-9EBB-3196-180133508E6F}"/>
              </a:ext>
            </a:extLst>
          </p:cNvPr>
          <p:cNvSpPr/>
          <p:nvPr userDrawn="1"/>
        </p:nvSpPr>
        <p:spPr>
          <a:xfrm>
            <a:off x="1429899" y="1307717"/>
            <a:ext cx="2011680" cy="201168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0D004-C4D0-11CD-F1D0-394DAFC473E3}"/>
              </a:ext>
            </a:extLst>
          </p:cNvPr>
          <p:cNvSpPr txBox="1"/>
          <p:nvPr userDrawn="1"/>
        </p:nvSpPr>
        <p:spPr>
          <a:xfrm>
            <a:off x="378339" y="2355045"/>
            <a:ext cx="8387322" cy="1578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b="1">
              <a:solidFill>
                <a:sysClr val="windowText" lastClr="000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39" y="2617940"/>
            <a:ext cx="4114800" cy="3318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Font typeface="Wingdings" panose="05000000000000000000" pitchFamily="2" charset="2"/>
              <a:buNone/>
              <a:tabLst/>
              <a:defRPr sz="2400" b="1"/>
            </a:lvl1pPr>
            <a:lvl2pPr marL="692150" indent="-231775">
              <a:buSzPct val="90000"/>
              <a:buFont typeface="Wingdings" panose="05000000000000000000" pitchFamily="2" charset="2"/>
              <a:buChar char="§"/>
              <a:tabLst/>
              <a:defRPr sz="2000"/>
            </a:lvl2pPr>
            <a:lvl3pPr marL="1028700" indent="-230188">
              <a:buFont typeface="Wingdings" panose="05000000000000000000" pitchFamily="2" charset="2"/>
              <a:buChar char="§"/>
              <a:tabLst/>
              <a:defRPr sz="2000"/>
            </a:lvl3pPr>
            <a:lvl4pPr marL="1490663" indent="-230188">
              <a:buSzPct val="100000"/>
              <a:buFont typeface="Wingdings" panose="05000000000000000000" pitchFamily="2" charset="2"/>
              <a:buChar char="§"/>
              <a:tabLst/>
              <a:defRPr sz="2000"/>
            </a:lvl4pPr>
            <a:lvl5pPr marL="1944688" indent="-231775">
              <a:buSzPct val="60000"/>
              <a:buFont typeface="Wingdings" panose="05000000000000000000" pitchFamily="2" charset="2"/>
              <a:buChar char="§"/>
              <a:tabLst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AB91B1-BBCE-7643-8B6C-E7F2FBB5400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50862" y="2614847"/>
            <a:ext cx="4114800" cy="3318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Font typeface="Wingdings" panose="05000000000000000000" pitchFamily="2" charset="2"/>
              <a:buNone/>
              <a:tabLst/>
              <a:defRPr sz="2400" b="1"/>
            </a:lvl1pPr>
            <a:lvl2pPr marL="692150" indent="-231775">
              <a:buSzPct val="90000"/>
              <a:buFont typeface="Wingdings" panose="05000000000000000000" pitchFamily="2" charset="2"/>
              <a:buChar char="§"/>
              <a:tabLst/>
              <a:defRPr sz="2000"/>
            </a:lvl2pPr>
            <a:lvl3pPr marL="1028700" indent="-230188">
              <a:buFont typeface="Wingdings" panose="05000000000000000000" pitchFamily="2" charset="2"/>
              <a:buChar char="§"/>
              <a:tabLst/>
              <a:defRPr sz="2000"/>
            </a:lvl3pPr>
            <a:lvl4pPr marL="1490663" indent="-230188">
              <a:buSzPct val="100000"/>
              <a:buFont typeface="Wingdings" panose="05000000000000000000" pitchFamily="2" charset="2"/>
              <a:buChar char="§"/>
              <a:tabLst/>
              <a:defRPr sz="2000"/>
            </a:lvl4pPr>
            <a:lvl5pPr marL="1944688" indent="-231775">
              <a:buSzPct val="60000"/>
              <a:buFont typeface="Wingdings" panose="05000000000000000000" pitchFamily="2" charset="2"/>
              <a:buChar char="§"/>
              <a:tabLst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1631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2650" y="1184223"/>
            <a:ext cx="4115649" cy="478160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0" y="1184223"/>
            <a:ext cx="4108452" cy="4751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>
              <a:buFont typeface="Wingdings" panose="05000000000000000000" pitchFamily="2" charset="2"/>
              <a:buChar char="§"/>
              <a:defRPr/>
            </a:lvl1pPr>
            <a:lvl2pPr marL="692150" indent="-234950">
              <a:buFont typeface="Wingdings" panose="05000000000000000000" pitchFamily="2" charset="2"/>
              <a:buChar char="§"/>
              <a:defRPr/>
            </a:lvl2pPr>
            <a:lvl3pPr marL="1028700" indent="-230188">
              <a:buFont typeface="Wingdings" panose="05000000000000000000" pitchFamily="2" charset="2"/>
              <a:buChar char="§"/>
              <a:defRPr/>
            </a:lvl3pPr>
            <a:lvl4pPr marL="1490663" indent="-230188">
              <a:buFont typeface="Wingdings" panose="05000000000000000000" pitchFamily="2" charset="2"/>
              <a:buChar char="§"/>
              <a:defRPr/>
            </a:lvl4pPr>
            <a:lvl5pPr marL="1944688" indent="-231775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1703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1436" y="1184223"/>
            <a:ext cx="5616864" cy="478160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0" y="1184223"/>
            <a:ext cx="2580013" cy="4751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606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252" y="1184223"/>
            <a:ext cx="8429848" cy="4781602"/>
          </a:xfrm>
          <a:solidFill>
            <a:schemeClr val="bg2"/>
          </a:solidFill>
        </p:spPr>
        <p:txBody>
          <a:bodyPr/>
          <a:lstStyle>
            <a:lvl1pPr marL="285750" indent="-285750">
              <a:buFont typeface="System Font Regular"/>
              <a:buChar char="&gt;"/>
              <a:defRPr/>
            </a:lvl1pPr>
          </a:lstStyle>
          <a:p>
            <a:r>
              <a:rPr lang="en-US"/>
              <a:t>Don’t be afraid to add a great photo - and then speak to your points. </a:t>
            </a:r>
            <a:br>
              <a:rPr lang="en-US"/>
            </a:br>
            <a:r>
              <a:rPr lang="en-US"/>
              <a:t>Click icon to add your photo.</a:t>
            </a:r>
          </a:p>
        </p:txBody>
      </p:sp>
    </p:spTree>
    <p:extLst>
      <p:ext uri="{BB962C8B-B14F-4D97-AF65-F5344CB8AC3E}">
        <p14:creationId xmlns:p14="http://schemas.microsoft.com/office/powerpoint/2010/main" val="749889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5FB083-CC8F-3F4A-9C36-2137D802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281928"/>
            <a:ext cx="2057400" cy="365125"/>
          </a:xfrm>
        </p:spPr>
        <p:txBody>
          <a:bodyPr/>
          <a:lstStyle>
            <a:lvl1pPr>
              <a:defRPr sz="1000" baseline="0">
                <a:solidFill>
                  <a:srgbClr val="929292"/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80427A-3A0C-7445-8125-8830D30A6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2900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5FB083-CC8F-3F4A-9C36-2137D802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281928"/>
            <a:ext cx="2057400" cy="365125"/>
          </a:xfrm>
        </p:spPr>
        <p:txBody>
          <a:bodyPr/>
          <a:lstStyle>
            <a:lvl1pPr>
              <a:defRPr sz="1000" baseline="0">
                <a:solidFill>
                  <a:schemeClr val="bg1"/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48C24-ADE2-9947-AD7E-37AA7F13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38656"/>
            <a:ext cx="7924800" cy="3816096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221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5FB083-CC8F-3F4A-9C36-2137D802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281928"/>
            <a:ext cx="2057400" cy="365125"/>
          </a:xfrm>
        </p:spPr>
        <p:txBody>
          <a:bodyPr/>
          <a:lstStyle>
            <a:lvl1pPr>
              <a:defRPr sz="1000" baseline="0">
                <a:solidFill>
                  <a:schemeClr val="bg1"/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48C24-ADE2-9947-AD7E-37AA7F139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72384"/>
            <a:ext cx="7924800" cy="1645920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4AD90D-278A-8349-8764-92E27AF99F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157984"/>
            <a:ext cx="7924800" cy="768096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Title (Poll #, Phase, etc.) or delete</a:t>
            </a:r>
          </a:p>
        </p:txBody>
      </p:sp>
    </p:spTree>
    <p:extLst>
      <p:ext uri="{BB962C8B-B14F-4D97-AF65-F5344CB8AC3E}">
        <p14:creationId xmlns:p14="http://schemas.microsoft.com/office/powerpoint/2010/main" val="443009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py -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1" y="146611"/>
            <a:ext cx="8284233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8BF211-3DF2-9832-C827-E9F4B54C5E44}"/>
              </a:ext>
            </a:extLst>
          </p:cNvPr>
          <p:cNvSpPr/>
          <p:nvPr userDrawn="1"/>
        </p:nvSpPr>
        <p:spPr>
          <a:xfrm>
            <a:off x="0" y="914400"/>
            <a:ext cx="4572000" cy="59436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1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178038"/>
            <a:ext cx="8458200" cy="4758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1pPr>
            <a:lvl2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572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2650" y="1184223"/>
            <a:ext cx="4108451" cy="478160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184222"/>
            <a:ext cx="4004248" cy="4751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1090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36949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168427" y="2722459"/>
            <a:ext cx="1221422" cy="164906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 rot="20598442">
            <a:off x="1101335" y="2308008"/>
            <a:ext cx="1426778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 rot="184194">
            <a:off x="4292401" y="2181388"/>
            <a:ext cx="1426778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 rot="828333">
            <a:off x="5957464" y="2704687"/>
            <a:ext cx="1239271" cy="15884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 rot="21349518">
            <a:off x="2617671" y="2170560"/>
            <a:ext cx="1426778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26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sometric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0B9ED7-D508-449C-B375-EFEF1A97D6B7}"/>
              </a:ext>
            </a:extLst>
          </p:cNvPr>
          <p:cNvSpPr/>
          <p:nvPr userDrawn="1"/>
        </p:nvSpPr>
        <p:spPr>
          <a:xfrm>
            <a:off x="162963" y="6132213"/>
            <a:ext cx="371192" cy="514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80427A-3A0C-7445-8125-8830D30A6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7D54BE6-D5C4-4198-DBF9-1FCA76F157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7908" y="6217469"/>
            <a:ext cx="254063" cy="3387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28045E-5093-D656-BCA6-92BC1FA599F1}"/>
              </a:ext>
            </a:extLst>
          </p:cNvPr>
          <p:cNvSpPr/>
          <p:nvPr userDrawn="1"/>
        </p:nvSpPr>
        <p:spPr>
          <a:xfrm>
            <a:off x="3" y="891986"/>
            <a:ext cx="9143997" cy="5962215"/>
          </a:xfrm>
          <a:prstGeom prst="rect">
            <a:avLst/>
          </a:prstGeom>
          <a:gradFill>
            <a:gsLst>
              <a:gs pos="24000">
                <a:schemeClr val="bg1">
                  <a:lumMod val="85000"/>
                </a:schemeClr>
              </a:gs>
              <a:gs pos="56000">
                <a:schemeClr val="bg1">
                  <a:lumMod val="95000"/>
                  <a:alpha val="0"/>
                </a:schemeClr>
              </a:gs>
              <a:gs pos="82000">
                <a:schemeClr val="bg1">
                  <a:lumMod val="8500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06851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033DB-3832-90D4-4B26-64749DBF9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7207E-BFA2-298A-30EC-23F671570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E5D6-C91F-48C2-AD06-DEDAF567AF10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FA554-56C8-FBF6-801D-B0D8503B6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4A230-2927-6044-A7CC-BCA352F5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C998-24DC-4755-8858-96CD37BDCE6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7C3B8DF-7498-C378-AA29-75B10A33D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1" y="3648432"/>
            <a:ext cx="1032989" cy="2439988"/>
          </a:xfr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0" indent="0" algn="ctr">
              <a:lnSpc>
                <a:spcPct val="100000"/>
              </a:lnSpc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xxx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0ADFA87-F1E2-227A-F523-476AC4D2705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770936" y="3648432"/>
            <a:ext cx="1032989" cy="2439988"/>
          </a:xfr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0" indent="0" algn="ctr">
              <a:lnSpc>
                <a:spcPct val="100000"/>
              </a:lnSpc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xxx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2BAA3F3-5031-45B2-404E-C7B33F2D6441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913221" y="3648432"/>
            <a:ext cx="1032989" cy="2439988"/>
          </a:xfr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0" indent="0" algn="ctr">
              <a:lnSpc>
                <a:spcPct val="100000"/>
              </a:lnSpc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xxx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29F7F08-DA59-2817-3724-00ADEE16A81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055506" y="3648432"/>
            <a:ext cx="1032989" cy="2439988"/>
          </a:xfr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0" indent="0" algn="ctr">
              <a:lnSpc>
                <a:spcPct val="100000"/>
              </a:lnSpc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xxx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FB153A4-AED4-D076-1A94-5EB39D2030A5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5197792" y="3648432"/>
            <a:ext cx="1032989" cy="2439988"/>
          </a:xfr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0" indent="0" algn="ctr">
              <a:lnSpc>
                <a:spcPct val="100000"/>
              </a:lnSpc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xxx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47644CA-884E-EAC0-AADF-41E872D329F4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340077" y="3648432"/>
            <a:ext cx="1032989" cy="2439988"/>
          </a:xfr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0" indent="0" algn="ctr">
              <a:lnSpc>
                <a:spcPct val="100000"/>
              </a:lnSpc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xxx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CF66665-99D7-C56E-5959-EA1839E47CF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7482361" y="3648432"/>
            <a:ext cx="1032989" cy="2439988"/>
          </a:xfr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buNone/>
              <a:defRPr sz="1200" b="1"/>
            </a:lvl1pPr>
            <a:lvl2pPr marL="0" indent="0" algn="ctr">
              <a:lnSpc>
                <a:spcPct val="100000"/>
              </a:lnSpc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xxx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FC23B0-EAD6-C7C4-01D0-77F0F9E71AD7}"/>
              </a:ext>
            </a:extLst>
          </p:cNvPr>
          <p:cNvSpPr>
            <a:spLocks/>
          </p:cNvSpPr>
          <p:nvPr userDrawn="1"/>
        </p:nvSpPr>
        <p:spPr>
          <a:xfrm>
            <a:off x="687945" y="2482860"/>
            <a:ext cx="914400" cy="914400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10B383-6E5A-B098-5E8C-35001E1CFF97}"/>
              </a:ext>
            </a:extLst>
          </p:cNvPr>
          <p:cNvSpPr>
            <a:spLocks/>
          </p:cNvSpPr>
          <p:nvPr userDrawn="1"/>
        </p:nvSpPr>
        <p:spPr>
          <a:xfrm>
            <a:off x="1830230" y="2482860"/>
            <a:ext cx="914400" cy="914400"/>
          </a:xfrm>
          <a:prstGeom prst="ellipse">
            <a:avLst/>
          </a:prstGeom>
          <a:solidFill>
            <a:srgbClr val="92D050"/>
          </a:soli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604AD2-BC6A-776B-431D-B0E3F8C963D2}"/>
              </a:ext>
            </a:extLst>
          </p:cNvPr>
          <p:cNvSpPr>
            <a:spLocks/>
          </p:cNvSpPr>
          <p:nvPr userDrawn="1"/>
        </p:nvSpPr>
        <p:spPr>
          <a:xfrm>
            <a:off x="7541655" y="2482860"/>
            <a:ext cx="914400" cy="914400"/>
          </a:xfrm>
          <a:prstGeom prst="ellipse">
            <a:avLst/>
          </a:prstGeom>
          <a:solidFill>
            <a:srgbClr val="0070C0"/>
          </a:soli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FB988B1-134B-0892-9F5E-C33734269AA8}"/>
              </a:ext>
            </a:extLst>
          </p:cNvPr>
          <p:cNvSpPr>
            <a:spLocks/>
          </p:cNvSpPr>
          <p:nvPr userDrawn="1"/>
        </p:nvSpPr>
        <p:spPr>
          <a:xfrm>
            <a:off x="2972515" y="2482860"/>
            <a:ext cx="914400" cy="914400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271D1A-FF02-6A02-D549-CEC84C9BE616}"/>
              </a:ext>
            </a:extLst>
          </p:cNvPr>
          <p:cNvSpPr>
            <a:spLocks/>
          </p:cNvSpPr>
          <p:nvPr userDrawn="1"/>
        </p:nvSpPr>
        <p:spPr>
          <a:xfrm>
            <a:off x="4114800" y="2482860"/>
            <a:ext cx="914400" cy="914400"/>
          </a:xfrm>
          <a:prstGeom prst="ellipse">
            <a:avLst/>
          </a:prstGeom>
          <a:solidFill>
            <a:srgbClr val="FFC000"/>
          </a:soli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7FE6E8-042F-F65A-96C7-413C9CFC1590}"/>
              </a:ext>
            </a:extLst>
          </p:cNvPr>
          <p:cNvSpPr>
            <a:spLocks/>
          </p:cNvSpPr>
          <p:nvPr userDrawn="1"/>
        </p:nvSpPr>
        <p:spPr>
          <a:xfrm>
            <a:off x="5257085" y="2482860"/>
            <a:ext cx="914400" cy="9144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F6550A7-561B-DB09-74A9-2FE7AE4F22E5}"/>
              </a:ext>
            </a:extLst>
          </p:cNvPr>
          <p:cNvSpPr>
            <a:spLocks/>
          </p:cNvSpPr>
          <p:nvPr userDrawn="1"/>
        </p:nvSpPr>
        <p:spPr>
          <a:xfrm>
            <a:off x="6399370" y="2482860"/>
            <a:ext cx="914400" cy="914400"/>
          </a:xfrm>
          <a:prstGeom prst="ellipse">
            <a:avLst/>
          </a:prstGeom>
          <a:solidFill>
            <a:srgbClr val="002060"/>
          </a:soli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9759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178039"/>
            <a:ext cx="8458200" cy="1389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 sz="2000"/>
            </a:lvl1pPr>
            <a:lvl2pPr marL="457200" indent="0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AF2563-0EBC-0137-B09E-0136F4F2EC8D}"/>
              </a:ext>
            </a:extLst>
          </p:cNvPr>
          <p:cNvSpPr>
            <a:spLocks noChangeAspect="1"/>
          </p:cNvSpPr>
          <p:nvPr userDrawn="1"/>
        </p:nvSpPr>
        <p:spPr>
          <a:xfrm>
            <a:off x="1843269" y="2368470"/>
            <a:ext cx="1005840" cy="100584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B26927-78CA-C0C4-D2CB-1647FD02AA71}"/>
              </a:ext>
            </a:extLst>
          </p:cNvPr>
          <p:cNvSpPr txBox="1">
            <a:spLocks/>
          </p:cNvSpPr>
          <p:nvPr userDrawn="1"/>
        </p:nvSpPr>
        <p:spPr>
          <a:xfrm>
            <a:off x="2574789" y="2338823"/>
            <a:ext cx="274320" cy="27432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b="1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27928AB-D4B2-9FB5-225E-0DCEF921E62B}"/>
              </a:ext>
            </a:extLst>
          </p:cNvPr>
          <p:cNvSpPr>
            <a:spLocks noChangeAspect="1"/>
          </p:cNvSpPr>
          <p:nvPr userDrawn="1"/>
        </p:nvSpPr>
        <p:spPr>
          <a:xfrm>
            <a:off x="4046806" y="2366802"/>
            <a:ext cx="1005840" cy="100584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9C7FA-1707-2027-B11A-44575EF315F5}"/>
              </a:ext>
            </a:extLst>
          </p:cNvPr>
          <p:cNvSpPr txBox="1">
            <a:spLocks/>
          </p:cNvSpPr>
          <p:nvPr userDrawn="1"/>
        </p:nvSpPr>
        <p:spPr>
          <a:xfrm>
            <a:off x="4778326" y="2344477"/>
            <a:ext cx="274320" cy="2596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b="1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B71496-E9F5-2327-41F1-54934628000B}"/>
              </a:ext>
            </a:extLst>
          </p:cNvPr>
          <p:cNvSpPr>
            <a:spLocks noChangeAspect="1"/>
          </p:cNvSpPr>
          <p:nvPr userDrawn="1"/>
        </p:nvSpPr>
        <p:spPr>
          <a:xfrm>
            <a:off x="6294893" y="2366802"/>
            <a:ext cx="1005840" cy="100584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B04498-C7C6-296D-BE3C-6048695940E4}"/>
              </a:ext>
            </a:extLst>
          </p:cNvPr>
          <p:cNvSpPr txBox="1">
            <a:spLocks/>
          </p:cNvSpPr>
          <p:nvPr userDrawn="1"/>
        </p:nvSpPr>
        <p:spPr>
          <a:xfrm>
            <a:off x="7026413" y="2344477"/>
            <a:ext cx="274320" cy="2596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b="1"/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9AE38E-7540-D3FB-963E-DB1F61F01C23}"/>
              </a:ext>
            </a:extLst>
          </p:cNvPr>
          <p:cNvSpPr/>
          <p:nvPr userDrawn="1"/>
        </p:nvSpPr>
        <p:spPr>
          <a:xfrm>
            <a:off x="1321496" y="3050088"/>
            <a:ext cx="6626268" cy="46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5A2D72-81C6-B171-4EBC-C960023987EB}"/>
              </a:ext>
            </a:extLst>
          </p:cNvPr>
          <p:cNvSpPr>
            <a:spLocks noChangeAspect="1"/>
          </p:cNvSpPr>
          <p:nvPr userDrawn="1"/>
        </p:nvSpPr>
        <p:spPr>
          <a:xfrm>
            <a:off x="772872" y="4206829"/>
            <a:ext cx="1005840" cy="100584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ABA394-474C-5FA4-AD56-F4BF11ACBBCB}"/>
              </a:ext>
            </a:extLst>
          </p:cNvPr>
          <p:cNvSpPr txBox="1">
            <a:spLocks/>
          </p:cNvSpPr>
          <p:nvPr userDrawn="1"/>
        </p:nvSpPr>
        <p:spPr>
          <a:xfrm>
            <a:off x="1504392" y="4184504"/>
            <a:ext cx="274320" cy="2596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b="1"/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60D6D3C-5E65-7B87-6039-286BE335E4CA}"/>
              </a:ext>
            </a:extLst>
          </p:cNvPr>
          <p:cNvSpPr>
            <a:spLocks noChangeAspect="1"/>
          </p:cNvSpPr>
          <p:nvPr userDrawn="1"/>
        </p:nvSpPr>
        <p:spPr>
          <a:xfrm>
            <a:off x="2973631" y="4207623"/>
            <a:ext cx="1005840" cy="100584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CE8586-89A4-5199-BEA1-AFA57C129CC0}"/>
              </a:ext>
            </a:extLst>
          </p:cNvPr>
          <p:cNvSpPr txBox="1">
            <a:spLocks/>
          </p:cNvSpPr>
          <p:nvPr userDrawn="1"/>
        </p:nvSpPr>
        <p:spPr>
          <a:xfrm>
            <a:off x="3705151" y="4185298"/>
            <a:ext cx="274320" cy="2596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b="1"/>
              <a:t>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833793-5233-B86A-320B-814E1AC66B5B}"/>
              </a:ext>
            </a:extLst>
          </p:cNvPr>
          <p:cNvSpPr>
            <a:spLocks noChangeAspect="1"/>
          </p:cNvSpPr>
          <p:nvPr userDrawn="1"/>
        </p:nvSpPr>
        <p:spPr>
          <a:xfrm>
            <a:off x="5181986" y="4213446"/>
            <a:ext cx="1005840" cy="100584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60A37B-1BE0-6505-E088-87EC16A35A48}"/>
              </a:ext>
            </a:extLst>
          </p:cNvPr>
          <p:cNvSpPr txBox="1">
            <a:spLocks/>
          </p:cNvSpPr>
          <p:nvPr userDrawn="1"/>
        </p:nvSpPr>
        <p:spPr>
          <a:xfrm>
            <a:off x="5913506" y="4191121"/>
            <a:ext cx="274320" cy="2596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b="1"/>
              <a:t>6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D0636C4-B6C3-4998-C7F2-26F74122110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431789" y="3241119"/>
            <a:ext cx="1828800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6A9560C-D386-F152-33C9-29A03CCF126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657600" y="3241119"/>
            <a:ext cx="1828800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4CC36FF-C89D-E2CD-65F7-83702927F2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3411" y="3241119"/>
            <a:ext cx="1828800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9D49651-B42B-49EC-C5EA-FCC95F9A2D24}"/>
              </a:ext>
            </a:extLst>
          </p:cNvPr>
          <p:cNvSpPr>
            <a:spLocks noChangeAspect="1"/>
          </p:cNvSpPr>
          <p:nvPr userDrawn="1"/>
        </p:nvSpPr>
        <p:spPr>
          <a:xfrm>
            <a:off x="7300733" y="4207146"/>
            <a:ext cx="1005840" cy="100584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A02FB8-4552-3A3D-B89E-B5A052589429}"/>
              </a:ext>
            </a:extLst>
          </p:cNvPr>
          <p:cNvSpPr txBox="1">
            <a:spLocks/>
          </p:cNvSpPr>
          <p:nvPr userDrawn="1"/>
        </p:nvSpPr>
        <p:spPr>
          <a:xfrm>
            <a:off x="8032253" y="4184821"/>
            <a:ext cx="274320" cy="259675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b="1"/>
              <a:t>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E10386-FCA3-74DB-633F-B2D4467A2D87}"/>
              </a:ext>
            </a:extLst>
          </p:cNvPr>
          <p:cNvSpPr/>
          <p:nvPr userDrawn="1"/>
        </p:nvSpPr>
        <p:spPr>
          <a:xfrm>
            <a:off x="371252" y="4890432"/>
            <a:ext cx="8582352" cy="46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32A09F-26EC-0841-AFA3-FF3E7E6E1F5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71252" y="5077000"/>
            <a:ext cx="1828800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8537370-FD43-B33A-2917-8B151552AF2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562151" y="5077000"/>
            <a:ext cx="1828800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B7D112D-EE45-C3B4-51AE-F81EB320D37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53050" y="5077000"/>
            <a:ext cx="1828800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E814742-CD9A-4EDA-DBCC-79F4537BAD4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943948" y="5077000"/>
            <a:ext cx="1828800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899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15606D9F-B07B-7274-46D7-F25920493AE5}"/>
              </a:ext>
            </a:extLst>
          </p:cNvPr>
          <p:cNvSpPr>
            <a:spLocks noChangeAspect="1"/>
          </p:cNvSpPr>
          <p:nvPr userDrawn="1"/>
        </p:nvSpPr>
        <p:spPr>
          <a:xfrm>
            <a:off x="536796" y="3973578"/>
            <a:ext cx="1005840" cy="100584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290CDA5-86BF-AFF3-CAE5-BE9C1A0334C0}"/>
              </a:ext>
            </a:extLst>
          </p:cNvPr>
          <p:cNvSpPr>
            <a:spLocks noChangeAspect="1"/>
          </p:cNvSpPr>
          <p:nvPr userDrawn="1"/>
        </p:nvSpPr>
        <p:spPr>
          <a:xfrm>
            <a:off x="3382120" y="3973578"/>
            <a:ext cx="1005840" cy="100584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24EBB8D-6C66-226B-5DA8-A4E58B296675}"/>
              </a:ext>
            </a:extLst>
          </p:cNvPr>
          <p:cNvSpPr>
            <a:spLocks noChangeAspect="1"/>
          </p:cNvSpPr>
          <p:nvPr userDrawn="1"/>
        </p:nvSpPr>
        <p:spPr>
          <a:xfrm>
            <a:off x="6227444" y="3973578"/>
            <a:ext cx="1005840" cy="100584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AF2563-0EBC-0137-B09E-0136F4F2EC8D}"/>
              </a:ext>
            </a:extLst>
          </p:cNvPr>
          <p:cNvSpPr>
            <a:spLocks noChangeAspect="1"/>
          </p:cNvSpPr>
          <p:nvPr userDrawn="1"/>
        </p:nvSpPr>
        <p:spPr>
          <a:xfrm>
            <a:off x="536796" y="1924440"/>
            <a:ext cx="1005840" cy="100584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035AC1-0D31-87EC-6E39-16E0EE97D41E}"/>
              </a:ext>
            </a:extLst>
          </p:cNvPr>
          <p:cNvSpPr>
            <a:spLocks noChangeAspect="1"/>
          </p:cNvSpPr>
          <p:nvPr userDrawn="1"/>
        </p:nvSpPr>
        <p:spPr>
          <a:xfrm>
            <a:off x="3382120" y="1924440"/>
            <a:ext cx="1005840" cy="100584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62C8284-B8F5-B0AC-940C-C159938BA331}"/>
              </a:ext>
            </a:extLst>
          </p:cNvPr>
          <p:cNvSpPr>
            <a:spLocks noChangeAspect="1"/>
          </p:cNvSpPr>
          <p:nvPr userDrawn="1"/>
        </p:nvSpPr>
        <p:spPr>
          <a:xfrm>
            <a:off x="6227444" y="1924440"/>
            <a:ext cx="1005840" cy="100584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D0636C4-B6C3-4998-C7F2-26F74122110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1252" y="3082597"/>
            <a:ext cx="1336928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B87058E-2711-B57B-C7AB-1358B47D593D}"/>
              </a:ext>
            </a:extLst>
          </p:cNvPr>
          <p:cNvSpPr>
            <a:spLocks noChangeAspect="1"/>
          </p:cNvSpPr>
          <p:nvPr userDrawn="1"/>
        </p:nvSpPr>
        <p:spPr>
          <a:xfrm>
            <a:off x="1959458" y="1924440"/>
            <a:ext cx="1005840" cy="1005840"/>
          </a:xfrm>
          <a:prstGeom prst="ellipse">
            <a:avLst/>
          </a:prstGeom>
          <a:gradFill>
            <a:gsLst>
              <a:gs pos="0">
                <a:srgbClr val="00B050"/>
              </a:gs>
              <a:gs pos="98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C7EF754-9A70-D238-E61C-4991E45E8E9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793914" y="3082597"/>
            <a:ext cx="1336928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9299A08-29CD-CD4A-6327-DB51197414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16576" y="3082597"/>
            <a:ext cx="1336928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642FA9-E44B-6CEB-157B-06990BF5BE16}"/>
              </a:ext>
            </a:extLst>
          </p:cNvPr>
          <p:cNvSpPr>
            <a:spLocks noChangeAspect="1"/>
          </p:cNvSpPr>
          <p:nvPr userDrawn="1"/>
        </p:nvSpPr>
        <p:spPr>
          <a:xfrm>
            <a:off x="4804782" y="1924440"/>
            <a:ext cx="1005840" cy="100584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19B111C-3254-2A2A-282C-A268536E90E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39238" y="3082597"/>
            <a:ext cx="1336928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17D9BBF8-FD91-08F6-B703-2170A123EB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61900" y="3082597"/>
            <a:ext cx="1336928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DA6EAC-1829-E2E5-9B34-A2ABFD14ADD3}"/>
              </a:ext>
            </a:extLst>
          </p:cNvPr>
          <p:cNvSpPr>
            <a:spLocks noChangeAspect="1"/>
          </p:cNvSpPr>
          <p:nvPr userDrawn="1"/>
        </p:nvSpPr>
        <p:spPr>
          <a:xfrm>
            <a:off x="7650108" y="1924440"/>
            <a:ext cx="1005840" cy="100584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9EA0D37-8D10-7928-5A3E-C3D8260DC27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84564" y="3082597"/>
            <a:ext cx="1336928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C07BDD8-1FFD-8F58-0096-15723E943F6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71252" y="5131735"/>
            <a:ext cx="1336928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3FBB366-7D80-210E-08AF-927377A5E41D}"/>
              </a:ext>
            </a:extLst>
          </p:cNvPr>
          <p:cNvSpPr>
            <a:spLocks noChangeAspect="1"/>
          </p:cNvSpPr>
          <p:nvPr userDrawn="1"/>
        </p:nvSpPr>
        <p:spPr>
          <a:xfrm>
            <a:off x="1959458" y="3973578"/>
            <a:ext cx="1005840" cy="100584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2F0A084-1CE5-6F6D-8CDA-893040EF086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793914" y="5131735"/>
            <a:ext cx="1336928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CC99FA13-E200-ECEE-4392-16E40BF37B3D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216576" y="5131735"/>
            <a:ext cx="1336928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35FE63C-FDDF-4085-9ED1-398493343953}"/>
              </a:ext>
            </a:extLst>
          </p:cNvPr>
          <p:cNvSpPr>
            <a:spLocks noChangeAspect="1"/>
          </p:cNvSpPr>
          <p:nvPr userDrawn="1"/>
        </p:nvSpPr>
        <p:spPr>
          <a:xfrm>
            <a:off x="4804782" y="3973578"/>
            <a:ext cx="1005840" cy="100584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9ECF543-B259-2DB6-44EC-068B64D637B6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639238" y="5131735"/>
            <a:ext cx="1336928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B3BEDF1A-A642-2C42-4BF5-8F1F5811357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061900" y="5131735"/>
            <a:ext cx="1336928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2C2B6FB-3CBD-E010-FAA8-74060A26A711}"/>
              </a:ext>
            </a:extLst>
          </p:cNvPr>
          <p:cNvSpPr>
            <a:spLocks noChangeAspect="1"/>
          </p:cNvSpPr>
          <p:nvPr userDrawn="1"/>
        </p:nvSpPr>
        <p:spPr>
          <a:xfrm>
            <a:off x="7650108" y="3973578"/>
            <a:ext cx="1005840" cy="1005840"/>
          </a:xfrm>
          <a:prstGeom prst="ellipse">
            <a:avLst/>
          </a:prstGeom>
          <a:gradFill>
            <a:gsLst>
              <a:gs pos="0">
                <a:srgbClr val="00AD55"/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bg1"/>
            </a:solidFill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E08D59E6-F202-24EC-15BC-6CFE853AE4B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7484564" y="5131735"/>
            <a:ext cx="1336928" cy="7386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marL="457200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2pPr>
            <a:lvl3pPr marL="798512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3pPr>
            <a:lvl4pPr marL="1260475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4pPr>
            <a:lvl5pPr marL="1712913" indent="0" algn="ctr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805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178038"/>
            <a:ext cx="3931438" cy="4758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2000"/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C6EDDB-57AC-E04E-485B-B74EAA6C9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908659"/>
            <a:ext cx="4572000" cy="28346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6412AB9-4BB9-CF65-F9C7-77B747865F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3840480"/>
            <a:ext cx="4572000" cy="30175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21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C6EDDB-57AC-E04E-485B-B74EAA6C9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908658"/>
            <a:ext cx="4572000" cy="594934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F11EAD9-F734-ACDC-A007-925AC930EEA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572000" y="5742418"/>
            <a:ext cx="4572000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178038"/>
            <a:ext cx="3931438" cy="4758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2000"/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0655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C6EDDB-57AC-E04E-485B-B74EAA6C9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1178039"/>
            <a:ext cx="4572000" cy="284281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F11EAD9-F734-ACDC-A007-925AC930EEA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572000" y="2905273"/>
            <a:ext cx="4572000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178038"/>
            <a:ext cx="3931438" cy="47580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2000"/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361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C6EDDB-57AC-E04E-485B-B74EAA6C9E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14400"/>
            <a:ext cx="6498566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6412AB9-4BB9-CF65-F9C7-77B747865F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721705"/>
            <a:ext cx="32004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040329D-7E81-3346-7D9A-46E7BCFF6B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98167" y="3721705"/>
            <a:ext cx="32004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64E8755-77D7-6F2E-2B8A-235D6785C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96332" y="914399"/>
            <a:ext cx="2547667" cy="509330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2606123"/>
            <a:ext cx="6498566" cy="1051477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B53111-D228-700F-0E30-A3A99C0F5E5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" y="4892123"/>
            <a:ext cx="3200399" cy="111766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4ED6BB-1477-B4FC-0F35-2378CDBBDAB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298167" y="4893992"/>
            <a:ext cx="3200399" cy="1117669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3ECA87-BFFD-07C6-39A9-D32A4BCDB39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596333" y="4892123"/>
            <a:ext cx="2547668" cy="1115582"/>
          </a:xfrm>
          <a:prstGeom prst="rect">
            <a:avLst/>
          </a:prstGeom>
          <a:gradFill>
            <a:gsLst>
              <a:gs pos="0">
                <a:schemeClr val="tx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</p:spPr>
        <p:txBody>
          <a:bodyPr vert="horz" lIns="91440" tIns="45720" rIns="91440" bIns="45720" rtlCol="0" anchor="b">
            <a:noAutofit/>
          </a:bodyPr>
          <a:lstStyle>
            <a:lvl1pPr marL="0" indent="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182880" indent="-182880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defRPr sz="1800"/>
            </a:lvl2pPr>
            <a:lvl3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3pPr>
            <a:lvl4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4pPr>
            <a:lvl5pPr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defRPr/>
            </a:lvl5pPr>
          </a:lstStyle>
          <a:p>
            <a:pPr lvl="0"/>
            <a:r>
              <a:rPr lang="en-US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395678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252" y="1178038"/>
            <a:ext cx="8447532" cy="4751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28192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8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5" r:id="rId2"/>
    <p:sldLayoutId id="2147483671" r:id="rId3"/>
    <p:sldLayoutId id="2147483703" r:id="rId4"/>
    <p:sldLayoutId id="2147483707" r:id="rId5"/>
    <p:sldLayoutId id="2147483689" r:id="rId6"/>
    <p:sldLayoutId id="2147483698" r:id="rId7"/>
    <p:sldLayoutId id="2147483700" r:id="rId8"/>
    <p:sldLayoutId id="2147483692" r:id="rId9"/>
    <p:sldLayoutId id="2147483699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1" r:id="rId16"/>
    <p:sldLayoutId id="2147483690" r:id="rId17"/>
    <p:sldLayoutId id="2147483681" r:id="rId18"/>
    <p:sldLayoutId id="2147483676" r:id="rId19"/>
    <p:sldLayoutId id="2147483677" r:id="rId20"/>
    <p:sldLayoutId id="2147483674" r:id="rId21"/>
    <p:sldLayoutId id="2147483704" r:id="rId22"/>
    <p:sldLayoutId id="2147483672" r:id="rId23"/>
    <p:sldLayoutId id="2147483682" r:id="rId24"/>
    <p:sldLayoutId id="2147483673" r:id="rId25"/>
    <p:sldLayoutId id="2147483666" r:id="rId26"/>
    <p:sldLayoutId id="2147483667" r:id="rId27"/>
    <p:sldLayoutId id="2147483675" r:id="rId28"/>
    <p:sldLayoutId id="2147483688" r:id="rId29"/>
    <p:sldLayoutId id="2147483701" r:id="rId30"/>
    <p:sldLayoutId id="2147483702" r:id="rId31"/>
    <p:sldLayoutId id="2147483708" r:id="rId32"/>
    <p:sldLayoutId id="2147483709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30188" indent="-230188" algn="l" defTabSz="914400" rtl="0" eaLnBrk="1" latinLnBrk="0" hangingPunct="1">
        <a:lnSpc>
          <a:spcPts val="2200"/>
        </a:lnSpc>
        <a:spcBef>
          <a:spcPts val="100"/>
        </a:spcBef>
        <a:spcAft>
          <a:spcPts val="400"/>
        </a:spcAft>
        <a:buSzPct val="90000"/>
        <a:buFont typeface="Wingdings" panose="05000000000000000000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34950" algn="l" defTabSz="914400" rtl="0" eaLnBrk="1" latinLnBrk="0" hangingPunct="1">
        <a:lnSpc>
          <a:spcPts val="2200"/>
        </a:lnSpc>
        <a:spcBef>
          <a:spcPts val="100"/>
        </a:spcBef>
        <a:spcAft>
          <a:spcPts val="400"/>
        </a:spcAft>
        <a:buFont typeface="Wingdings" panose="05000000000000000000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30188" algn="l" defTabSz="914400" rtl="0" eaLnBrk="1" latinLnBrk="0" hangingPunct="1">
        <a:lnSpc>
          <a:spcPts val="2200"/>
        </a:lnSpc>
        <a:spcBef>
          <a:spcPts val="100"/>
        </a:spcBef>
        <a:spcAft>
          <a:spcPts val="400"/>
        </a:spcAft>
        <a:buFont typeface="Wingdings" panose="05000000000000000000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90663" indent="-230188" algn="l" defTabSz="914400" rtl="0" eaLnBrk="1" latinLnBrk="0" hangingPunct="1">
        <a:lnSpc>
          <a:spcPts val="2200"/>
        </a:lnSpc>
        <a:spcBef>
          <a:spcPts val="100"/>
        </a:spcBef>
        <a:spcAft>
          <a:spcPts val="400"/>
        </a:spcAft>
        <a:buSzPct val="60000"/>
        <a:buFont typeface="Wingdings" panose="05000000000000000000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688" indent="-231775" algn="l" defTabSz="914400" rtl="0" eaLnBrk="1" latinLnBrk="0" hangingPunct="1">
        <a:lnSpc>
          <a:spcPts val="2200"/>
        </a:lnSpc>
        <a:spcBef>
          <a:spcPts val="100"/>
        </a:spcBef>
        <a:spcAft>
          <a:spcPts val="400"/>
        </a:spcAft>
        <a:buSzPct val="70000"/>
        <a:buFont typeface="Wingdings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44" userDrawn="1">
          <p15:clr>
            <a:srgbClr val="F26B43"/>
          </p15:clr>
        </p15:guide>
        <p15:guide id="2" pos="5568" userDrawn="1">
          <p15:clr>
            <a:srgbClr val="F26B43"/>
          </p15:clr>
        </p15:guide>
        <p15:guide id="3" orient="horz" pos="3768" userDrawn="1">
          <p15:clr>
            <a:srgbClr val="F26B43"/>
          </p15:clr>
        </p15:guide>
        <p15:guide id="4" pos="216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sv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image" Target="../media/image48.jpeg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diagramData" Target="../diagrams/data9.xml"/><Relationship Id="rId3" Type="http://schemas.openxmlformats.org/officeDocument/2006/relationships/diagramData" Target="../diagrams/data6.xml"/><Relationship Id="rId21" Type="http://schemas.openxmlformats.org/officeDocument/2006/relationships/diagramColors" Target="../diagrams/colors9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6" Type="http://schemas.openxmlformats.org/officeDocument/2006/relationships/diagramColors" Target="../diagrams/colors8.xml"/><Relationship Id="rId20" Type="http://schemas.openxmlformats.org/officeDocument/2006/relationships/diagramQuickStyle" Target="../diagrams/quickStyle9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23" Type="http://schemas.openxmlformats.org/officeDocument/2006/relationships/image" Target="../media/image48.jpeg"/><Relationship Id="rId10" Type="http://schemas.openxmlformats.org/officeDocument/2006/relationships/diagramQuickStyle" Target="../diagrams/quickStyle7.xml"/><Relationship Id="rId19" Type="http://schemas.openxmlformats.org/officeDocument/2006/relationships/diagramLayout" Target="../diagrams/layout9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Relationship Id="rId22" Type="http://schemas.microsoft.com/office/2007/relationships/diagramDrawing" Target="../diagrams/drawin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sv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30_48F5F27D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20_E66C52AA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microsoft.com/office/2018/10/relationships/comments" Target="../comments/modernComment_C49_8BD4F9F0.xml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microsoft.com/office/2018/10/relationships/comments" Target="../comments/modernComment_C48_95375A9D.xml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C25_637C082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17041A-B3A9-D145-845D-8DDD72C33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5497" y="5501080"/>
            <a:ext cx="5669280" cy="3011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79422"/>
              </a:lnSpc>
            </a:pPr>
            <a:r>
              <a:rPr lang="en-US" i="1">
                <a:solidFill>
                  <a:schemeClr val="bg2"/>
                </a:solidFill>
              </a:rPr>
              <a:t>INTERACTIVE STATIONS WORKSHOP</a:t>
            </a:r>
            <a:endParaRPr lang="en-US"/>
          </a:p>
          <a:p>
            <a:pPr>
              <a:lnSpc>
                <a:spcPct val="79422"/>
              </a:lnSpc>
            </a:pPr>
            <a:r>
              <a:rPr lang="en-US" i="1">
                <a:solidFill>
                  <a:schemeClr val="bg2"/>
                </a:solidFill>
              </a:rPr>
              <a:t>Reimagine Vermont avenue</a:t>
            </a:r>
            <a:endParaRPr lang="en-US" i="1">
              <a:solidFill>
                <a:schemeClr val="bg2"/>
              </a:solidFill>
              <a:cs typeface="Calibri" panose="020F0502020204030204"/>
            </a:endParaRPr>
          </a:p>
          <a:p>
            <a:pPr>
              <a:lnSpc>
                <a:spcPct val="79422"/>
              </a:lnSpc>
            </a:pPr>
            <a:r>
              <a:rPr lang="en-US" b="0"/>
              <a:t>JUNE 2024</a:t>
            </a:r>
            <a:endParaRPr lang="en-US">
              <a:cs typeface="Calibri" panose="020F05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EE9BD-AD35-3948-A3D1-BFE702D436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6905" y="4865267"/>
            <a:ext cx="5669280" cy="786384"/>
          </a:xfrm>
        </p:spPr>
        <p:txBody>
          <a:bodyPr/>
          <a:lstStyle/>
          <a:p>
            <a:r>
              <a:rPr lang="en-US"/>
              <a:t>Vermont Transit Corridor</a:t>
            </a:r>
          </a:p>
        </p:txBody>
      </p:sp>
    </p:spTree>
    <p:extLst>
      <p:ext uri="{BB962C8B-B14F-4D97-AF65-F5344CB8AC3E}">
        <p14:creationId xmlns:p14="http://schemas.microsoft.com/office/powerpoint/2010/main" val="878778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5C67-7A43-3B46-8CBB-DCEEA474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56" y="303276"/>
            <a:ext cx="8013560" cy="514203"/>
          </a:xfrm>
        </p:spPr>
        <p:txBody>
          <a:bodyPr/>
          <a:lstStyle/>
          <a:p>
            <a:r>
              <a:rPr lang="en-US"/>
              <a:t>BRT and Rail Improvements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CC3A6C2-6C46-4EC4-C891-999204C7C8F6}"/>
              </a:ext>
            </a:extLst>
          </p:cNvPr>
          <p:cNvGrpSpPr/>
          <p:nvPr/>
        </p:nvGrpSpPr>
        <p:grpSpPr>
          <a:xfrm>
            <a:off x="565220" y="1897201"/>
            <a:ext cx="8013560" cy="3896170"/>
            <a:chOff x="-922678" y="1424767"/>
            <a:chExt cx="10684747" cy="5194893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AF384F63-C27D-75E3-F100-905F2ADD335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12244143"/>
                </p:ext>
              </p:extLst>
            </p:nvPr>
          </p:nvGraphicFramePr>
          <p:xfrm>
            <a:off x="-922678" y="1424767"/>
            <a:ext cx="10684747" cy="51948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D9EE1F-AA13-D5ED-A443-2C3BB319D6C3}"/>
                </a:ext>
              </a:extLst>
            </p:cNvPr>
            <p:cNvSpPr/>
            <p:nvPr/>
          </p:nvSpPr>
          <p:spPr>
            <a:xfrm>
              <a:off x="1498942" y="2190845"/>
              <a:ext cx="2920753" cy="3598607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2002103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631AD2-20A4-4D48-BE36-8F145724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BRT Project Schedule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CB149B-6FB6-0344-9F14-DD869A367B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2D6426-0C96-E748-9DF7-554235B8A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648" y="5308268"/>
            <a:ext cx="648986" cy="64898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4B588F9-872C-2B04-75B6-EF5435CFE80E}"/>
              </a:ext>
            </a:extLst>
          </p:cNvPr>
          <p:cNvGrpSpPr/>
          <p:nvPr/>
        </p:nvGrpSpPr>
        <p:grpSpPr>
          <a:xfrm>
            <a:off x="973668" y="1644650"/>
            <a:ext cx="7179361" cy="4133084"/>
            <a:chOff x="1601950" y="906664"/>
            <a:chExt cx="6551078" cy="381617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6BDDB35-7398-E94B-BD86-A7A6A32537D4}"/>
                </a:ext>
              </a:extLst>
            </p:cNvPr>
            <p:cNvCxnSpPr>
              <a:cxnSpLocks/>
            </p:cNvCxnSpPr>
            <p:nvPr/>
          </p:nvCxnSpPr>
          <p:spPr>
            <a:xfrm>
              <a:off x="1601950" y="4322567"/>
              <a:ext cx="6045944" cy="0"/>
            </a:xfrm>
            <a:prstGeom prst="line">
              <a:avLst/>
            </a:prstGeom>
            <a:ln w="19050">
              <a:solidFill>
                <a:srgbClr val="5E92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70A646F-B882-784B-BA72-8F917F49BE68}"/>
                </a:ext>
              </a:extLst>
            </p:cNvPr>
            <p:cNvSpPr txBox="1"/>
            <p:nvPr/>
          </p:nvSpPr>
          <p:spPr>
            <a:xfrm>
              <a:off x="4137723" y="4467083"/>
              <a:ext cx="2477591" cy="25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pc="15">
                  <a:solidFill>
                    <a:srgbClr val="5E929D"/>
                  </a:solidFill>
                </a:rPr>
                <a:t>ONGOING PUBLIC </a:t>
              </a:r>
              <a:r>
                <a:rPr lang="en-US" sz="1200" b="1" spc="15">
                  <a:solidFill>
                    <a:srgbClr val="609BAD"/>
                  </a:solidFill>
                </a:rPr>
                <a:t>PARTICIPATION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E202F1-3319-77E5-0A14-97194A175D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990" b="38277"/>
            <a:stretch/>
          </p:blipFill>
          <p:spPr>
            <a:xfrm>
              <a:off x="2030068" y="906664"/>
              <a:ext cx="4931841" cy="154559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F8F88D-A441-514E-7742-C0306DB6F638}"/>
                </a:ext>
              </a:extLst>
            </p:cNvPr>
            <p:cNvSpPr/>
            <p:nvPr/>
          </p:nvSpPr>
          <p:spPr>
            <a:xfrm>
              <a:off x="3929129" y="1754505"/>
              <a:ext cx="1243304" cy="165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25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ECOM Sans XBold" panose="020B0804020202020204" pitchFamily="34" charset="0"/>
                  <a:cs typeface="AECOM Sans XBold" panose="020B0804020202020204" pitchFamily="34" charset="0"/>
                </a:rPr>
                <a:t>CEQA SB922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9F7EEE-F581-E887-FB5D-362AB5053D9B}"/>
                </a:ext>
              </a:extLst>
            </p:cNvPr>
            <p:cNvSpPr/>
            <p:nvPr/>
          </p:nvSpPr>
          <p:spPr>
            <a:xfrm>
              <a:off x="5543551" y="1754505"/>
              <a:ext cx="1319570" cy="165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25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ECOM Sans XBold" panose="020B0804020202020204" pitchFamily="34" charset="0"/>
                  <a:cs typeface="AECOM Sans XBold" panose="020B0804020202020204" pitchFamily="34" charset="0"/>
                </a:rPr>
                <a:t>FILING OF SB922</a:t>
              </a:r>
            </a:p>
          </p:txBody>
        </p:sp>
        <p:sp>
          <p:nvSpPr>
            <p:cNvPr id="7" name="Notched Right Arrow 26">
              <a:extLst>
                <a:ext uri="{FF2B5EF4-FFF2-40B4-BE49-F238E27FC236}">
                  <a16:creationId xmlns:a16="http://schemas.microsoft.com/office/drawing/2014/main" id="{26C65EE2-C0AA-5CDD-1A45-A917369BB2E1}"/>
                </a:ext>
              </a:extLst>
            </p:cNvPr>
            <p:cNvSpPr/>
            <p:nvPr/>
          </p:nvSpPr>
          <p:spPr>
            <a:xfrm>
              <a:off x="1843532" y="2576725"/>
              <a:ext cx="1574407" cy="465448"/>
            </a:xfrm>
            <a:prstGeom prst="notchedRightArrow">
              <a:avLst>
                <a:gd name="adj1" fmla="val 100000"/>
                <a:gd name="adj2" fmla="val 55831"/>
              </a:avLst>
            </a:prstGeom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Notched Right Arrow 27">
              <a:extLst>
                <a:ext uri="{FF2B5EF4-FFF2-40B4-BE49-F238E27FC236}">
                  <a16:creationId xmlns:a16="http://schemas.microsoft.com/office/drawing/2014/main" id="{F0218479-338C-38CB-3C7B-695CB8C7913E}"/>
                </a:ext>
              </a:extLst>
            </p:cNvPr>
            <p:cNvSpPr/>
            <p:nvPr/>
          </p:nvSpPr>
          <p:spPr>
            <a:xfrm>
              <a:off x="3367160" y="2583903"/>
              <a:ext cx="2307930" cy="465448"/>
            </a:xfrm>
            <a:prstGeom prst="notchedRightArrow">
              <a:avLst>
                <a:gd name="adj1" fmla="val 100000"/>
                <a:gd name="adj2" fmla="val 5583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Notched Right Arrow 29">
              <a:extLst>
                <a:ext uri="{FF2B5EF4-FFF2-40B4-BE49-F238E27FC236}">
                  <a16:creationId xmlns:a16="http://schemas.microsoft.com/office/drawing/2014/main" id="{D6ABF096-6F6E-6C4B-A74C-4F4D407C7014}"/>
                </a:ext>
              </a:extLst>
            </p:cNvPr>
            <p:cNvSpPr/>
            <p:nvPr/>
          </p:nvSpPr>
          <p:spPr>
            <a:xfrm>
              <a:off x="5614372" y="2583903"/>
              <a:ext cx="1574407" cy="465448"/>
            </a:xfrm>
            <a:prstGeom prst="notchedRightArrow">
              <a:avLst>
                <a:gd name="adj1" fmla="val 100000"/>
                <a:gd name="adj2" fmla="val 55831"/>
              </a:avLst>
            </a:prstGeom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24E0D8-8291-9EF7-FA0D-971B0DC23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35029" y="2553189"/>
              <a:ext cx="531308" cy="5313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EB85B8-83AF-B5AA-B2EF-483E47D4C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55" t="92868"/>
            <a:stretch/>
          </p:blipFill>
          <p:spPr>
            <a:xfrm>
              <a:off x="1843532" y="3144462"/>
              <a:ext cx="6309496" cy="22467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591920-8C05-C7D7-ADC3-E370BD50DAD9}"/>
                </a:ext>
              </a:extLst>
            </p:cNvPr>
            <p:cNvSpPr txBox="1"/>
            <p:nvPr/>
          </p:nvSpPr>
          <p:spPr>
            <a:xfrm>
              <a:off x="1784620" y="2352072"/>
              <a:ext cx="612216" cy="284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20">
                  <a:latin typeface="Arial Black" panose="020B0A04020102020204" pitchFamily="34" charset="0"/>
                </a:rPr>
                <a:t>2024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76D6E2-6A4F-E621-77F5-9ABBC780F007}"/>
                </a:ext>
              </a:extLst>
            </p:cNvPr>
            <p:cNvSpPr txBox="1"/>
            <p:nvPr/>
          </p:nvSpPr>
          <p:spPr>
            <a:xfrm>
              <a:off x="1727903" y="3464251"/>
              <a:ext cx="1916079" cy="99462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/>
                <a:t>Engagement begins</a:t>
              </a:r>
              <a:br>
                <a:rPr lang="en-US" sz="1400"/>
              </a:br>
              <a:r>
                <a:rPr lang="en-US" sz="1400"/>
                <a:t>​CBO engagements​</a:t>
              </a:r>
              <a:endParaRPr lang="en-US" sz="1400">
                <a:cs typeface="Calibri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/>
                <a:t>Equity conversations​</a:t>
              </a:r>
              <a:endParaRPr lang="en-US" sz="1400">
                <a:cs typeface="Calibri"/>
              </a:endParaRPr>
            </a:p>
            <a:p>
              <a:endParaRPr lang="en-US" sz="1400"/>
            </a:p>
            <a:p>
              <a:r>
                <a:rPr lang="en-US" sz="1400"/>
                <a:t>​</a:t>
              </a:r>
              <a:endParaRPr lang="en-US" sz="1400">
                <a:cs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0F2980-3EC7-6155-F8AB-A6A0FC8E04D1}"/>
                </a:ext>
              </a:extLst>
            </p:cNvPr>
            <p:cNvSpPr txBox="1"/>
            <p:nvPr/>
          </p:nvSpPr>
          <p:spPr>
            <a:xfrm>
              <a:off x="3841627" y="3461816"/>
              <a:ext cx="2108230" cy="7956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/>
                <a:t>CBO engagements​</a:t>
              </a:r>
              <a:endParaRPr lang="en-US" sz="1400">
                <a:cs typeface="Calibri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/>
                <a:t>CBO support for community listening sessions</a:t>
              </a:r>
              <a:endParaRPr lang="en-US" sz="1400">
                <a:cs typeface="Calibri"/>
              </a:endParaRPr>
            </a:p>
            <a:p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1A80B6-846B-0178-1BB7-8851B64D7083}"/>
                </a:ext>
              </a:extLst>
            </p:cNvPr>
            <p:cNvSpPr txBox="1"/>
            <p:nvPr/>
          </p:nvSpPr>
          <p:spPr>
            <a:xfrm>
              <a:off x="6042087" y="3448827"/>
              <a:ext cx="1803452" cy="7956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400"/>
                <a:t>Metro Board Approval of Proposed BRT Project</a:t>
              </a:r>
            </a:p>
            <a:p>
              <a:endParaRPr lang="en-US" sz="1400"/>
            </a:p>
            <a:p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106043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2FC292-6983-6F62-1503-FE20A20F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00" y="236102"/>
            <a:ext cx="5836332" cy="514203"/>
          </a:xfrm>
        </p:spPr>
        <p:txBody>
          <a:bodyPr/>
          <a:lstStyle/>
          <a:p>
            <a:r>
              <a:rPr lang="en-US"/>
              <a:t>What Makes BRT Different?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2DAFE047-756C-0F43-FEFB-160E3A626E31}"/>
              </a:ext>
            </a:extLst>
          </p:cNvPr>
          <p:cNvSpPr txBox="1">
            <a:spLocks/>
          </p:cNvSpPr>
          <p:nvPr/>
        </p:nvSpPr>
        <p:spPr>
          <a:xfrm>
            <a:off x="1269064" y="1582657"/>
            <a:ext cx="5836332" cy="3856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12AC57-7B09-D6FB-7E25-64FFD39944CD}"/>
              </a:ext>
            </a:extLst>
          </p:cNvPr>
          <p:cNvGrpSpPr/>
          <p:nvPr/>
        </p:nvGrpSpPr>
        <p:grpSpPr>
          <a:xfrm>
            <a:off x="642726" y="1644651"/>
            <a:ext cx="7942474" cy="4097867"/>
            <a:chOff x="1143000" y="1147853"/>
            <a:chExt cx="6858001" cy="33537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ACEA9F-2BC2-7B58-0DAF-EA1ADF221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195" b="1195"/>
            <a:stretch/>
          </p:blipFill>
          <p:spPr>
            <a:xfrm>
              <a:off x="1143000" y="1147853"/>
              <a:ext cx="6858000" cy="335374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B92341-C2C5-DCF4-880B-99D71177CA13}"/>
                </a:ext>
              </a:extLst>
            </p:cNvPr>
            <p:cNvSpPr txBox="1"/>
            <p:nvPr/>
          </p:nvSpPr>
          <p:spPr>
            <a:xfrm>
              <a:off x="6587657" y="3196529"/>
              <a:ext cx="1413344" cy="415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BRT Vehicles</a:t>
              </a:r>
            </a:p>
            <a:p>
              <a:r>
                <a:rPr lang="en-US" sz="675">
                  <a:latin typeface="Calibri" panose="020F0502020204030204" pitchFamily="34" charset="0"/>
                  <a:ea typeface="Times New Roman" panose="02020603050405020304" pitchFamily="18" charset="0"/>
                </a:rPr>
                <a:t>Low floors, more seating and multiple doors make it feel like a train</a:t>
              </a:r>
              <a:endParaRPr lang="en-US" sz="675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D4CCDB-C152-5E12-BDF3-BC3B3819FAC5}"/>
                </a:ext>
              </a:extLst>
            </p:cNvPr>
            <p:cNvSpPr txBox="1"/>
            <p:nvPr/>
          </p:nvSpPr>
          <p:spPr>
            <a:xfrm>
              <a:off x="5862119" y="3802558"/>
              <a:ext cx="1783062" cy="415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Dedicated Lanes</a:t>
              </a:r>
            </a:p>
            <a:p>
              <a:r>
                <a:rPr lang="en-US" sz="675">
                  <a:latin typeface="Calibri" panose="020F0502020204030204" pitchFamily="34" charset="0"/>
                  <a:ea typeface="Times New Roman" panose="02020603050405020304" pitchFamily="18" charset="0"/>
                </a:rPr>
                <a:t>Dedicated BRT lanes and transit priority help vehicles move through the corridor faster and more reliably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C2BE7D-66F1-3088-65AC-15DB222D7307}"/>
                </a:ext>
              </a:extLst>
            </p:cNvPr>
            <p:cNvSpPr txBox="1"/>
            <p:nvPr/>
          </p:nvSpPr>
          <p:spPr>
            <a:xfrm>
              <a:off x="1308255" y="1667649"/>
              <a:ext cx="2024838" cy="415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50"/>
                <a:t>BRT Stations</a:t>
              </a:r>
            </a:p>
            <a:p>
              <a:pPr algn="r"/>
              <a:r>
                <a:rPr lang="en-US" sz="675">
                  <a:latin typeface="Calibri" panose="020F0502020204030204" pitchFamily="34" charset="0"/>
                  <a:ea typeface="Times New Roman" panose="02020603050405020304" pitchFamily="18" charset="0"/>
                </a:rPr>
                <a:t>Light rail-like stations with enhanced shelters and more passenger amenities for comfort and safety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CE2C94-1ACB-7449-94A1-47AAAE8857C9}"/>
                </a:ext>
              </a:extLst>
            </p:cNvPr>
            <p:cNvSpPr txBox="1"/>
            <p:nvPr/>
          </p:nvSpPr>
          <p:spPr>
            <a:xfrm>
              <a:off x="2547258" y="1224574"/>
              <a:ext cx="1713934" cy="359309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r">
                <a:lnSpc>
                  <a:spcPct val="78431"/>
                </a:lnSpc>
              </a:pPr>
              <a:r>
                <a:rPr lang="en-US" sz="1350"/>
                <a:t>Real-Time Information</a:t>
              </a:r>
            </a:p>
            <a:p>
              <a:pPr algn="r"/>
              <a:r>
                <a:rPr lang="en-US" sz="675">
                  <a:latin typeface="Calibri" panose="020F0502020204030204" pitchFamily="34" charset="0"/>
                  <a:ea typeface="Times New Roman" panose="02020603050405020304" pitchFamily="18" charset="0"/>
                </a:rPr>
                <a:t>Next bus arrival times and other </a:t>
              </a:r>
              <a:br>
                <a:rPr lang="en-US" sz="675">
                  <a:latin typeface="Calibri" panose="020F0502020204030204" pitchFamily="34" charset="0"/>
                  <a:ea typeface="Times New Roman" panose="02020603050405020304" pitchFamily="18" charset="0"/>
                </a:rPr>
              </a:br>
              <a:r>
                <a:rPr lang="en-US" sz="675">
                  <a:latin typeface="Calibri" panose="020F0502020204030204" pitchFamily="34" charset="0"/>
                  <a:ea typeface="Times New Roman" panose="02020603050405020304" pitchFamily="18" charset="0"/>
                </a:rPr>
                <a:t>useful BRT route information</a:t>
              </a:r>
            </a:p>
          </p:txBody>
        </p:sp>
        <p:cxnSp>
          <p:nvCxnSpPr>
            <p:cNvPr id="4" name="Connector: Elbow 3">
              <a:extLst>
                <a:ext uri="{FF2B5EF4-FFF2-40B4-BE49-F238E27FC236}">
                  <a16:creationId xmlns:a16="http://schemas.microsoft.com/office/drawing/2014/main" id="{35576C0C-F354-6BFA-92A9-5763B5E4C410}"/>
                </a:ext>
              </a:extLst>
            </p:cNvPr>
            <p:cNvCxnSpPr>
              <a:cxnSpLocks/>
            </p:cNvCxnSpPr>
            <p:nvPr/>
          </p:nvCxnSpPr>
          <p:spPr>
            <a:xfrm>
              <a:off x="3307607" y="1820406"/>
              <a:ext cx="506571" cy="498369"/>
            </a:xfrm>
            <a:prstGeom prst="bentConnector3">
              <a:avLst>
                <a:gd name="adj1" fmla="val 98038"/>
              </a:avLst>
            </a:prstGeom>
            <a:ln w="12700">
              <a:solidFill>
                <a:schemeClr val="accent3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808F45-AE15-FF8E-499B-006B4D7F605C}"/>
                </a:ext>
              </a:extLst>
            </p:cNvPr>
            <p:cNvSpPr txBox="1"/>
            <p:nvPr/>
          </p:nvSpPr>
          <p:spPr>
            <a:xfrm>
              <a:off x="1402080" y="2145740"/>
              <a:ext cx="1360188" cy="415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50"/>
                <a:t>Ease of Boarding</a:t>
              </a:r>
            </a:p>
            <a:p>
              <a:pPr algn="r"/>
              <a:r>
                <a:rPr lang="en-US" sz="675">
                  <a:latin typeface="Calibri" panose="020F0502020204030204" pitchFamily="34" charset="0"/>
                  <a:ea typeface="Times New Roman" panose="02020603050405020304" pitchFamily="18" charset="0"/>
                </a:rPr>
                <a:t>Off-vehicle fare payment and all-door boarding</a:t>
              </a:r>
            </a:p>
          </p:txBody>
        </p:sp>
        <p:cxnSp>
          <p:nvCxnSpPr>
            <p:cNvPr id="8" name="Connector: Elbow 7">
              <a:extLst>
                <a:ext uri="{FF2B5EF4-FFF2-40B4-BE49-F238E27FC236}">
                  <a16:creationId xmlns:a16="http://schemas.microsoft.com/office/drawing/2014/main" id="{91F45599-F7EA-891D-C3F4-1173019BCA2D}"/>
                </a:ext>
              </a:extLst>
            </p:cNvPr>
            <p:cNvCxnSpPr>
              <a:cxnSpLocks/>
            </p:cNvCxnSpPr>
            <p:nvPr/>
          </p:nvCxnSpPr>
          <p:spPr>
            <a:xfrm>
              <a:off x="2762269" y="2297064"/>
              <a:ext cx="1498922" cy="527663"/>
            </a:xfrm>
            <a:prstGeom prst="bentConnector3">
              <a:avLst>
                <a:gd name="adj1" fmla="val 34023"/>
              </a:avLst>
            </a:prstGeom>
            <a:ln w="12700">
              <a:solidFill>
                <a:schemeClr val="accent3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751FB723-8F0F-822E-77A4-D90C710647F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177921" y="1451966"/>
              <a:ext cx="739865" cy="573321"/>
            </a:xfrm>
            <a:prstGeom prst="bentConnector3">
              <a:avLst>
                <a:gd name="adj1" fmla="val -84"/>
              </a:avLst>
            </a:prstGeom>
            <a:ln w="12700">
              <a:solidFill>
                <a:schemeClr val="accent3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C8B408C6-C051-C116-D3F3-5FD0F66CA0F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753102" y="2248582"/>
              <a:ext cx="1424492" cy="935816"/>
            </a:xfrm>
            <a:prstGeom prst="bentConnector3">
              <a:avLst>
                <a:gd name="adj1" fmla="val -54"/>
              </a:avLst>
            </a:prstGeom>
            <a:ln w="12700">
              <a:solidFill>
                <a:schemeClr val="accent3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2C49A445-5CCB-28CE-9E40-AB8EFC3A8C3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529823" y="3173824"/>
              <a:ext cx="1332298" cy="762314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accent3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7FC960-E0FE-B781-4DF2-4C5355E9603B}"/>
              </a:ext>
            </a:extLst>
          </p:cNvPr>
          <p:cNvSpPr txBox="1"/>
          <p:nvPr/>
        </p:nvSpPr>
        <p:spPr>
          <a:xfrm>
            <a:off x="270095" y="1244709"/>
            <a:ext cx="1588998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cs typeface="Segoe UI"/>
              </a:rPr>
              <a:t>BRT is “Light Rail​ on Rubber Tires</a:t>
            </a:r>
            <a:r>
              <a:rPr lang="en-US" sz="1400">
                <a:cs typeface="Segoe UI"/>
              </a:rPr>
              <a:t>​”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55407-FEE0-9585-4037-24C142E7DBC6}"/>
              </a:ext>
            </a:extLst>
          </p:cNvPr>
          <p:cNvSpPr txBox="1"/>
          <p:nvPr/>
        </p:nvSpPr>
        <p:spPr>
          <a:xfrm>
            <a:off x="2518053" y="1104922"/>
            <a:ext cx="2578608" cy="717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50">
                <a:cs typeface="Segoe UI"/>
              </a:rPr>
              <a:t>Increased Frequency of Service​</a:t>
            </a:r>
          </a:p>
          <a:p>
            <a:pPr algn="r"/>
            <a:r>
              <a:rPr lang="en-US" sz="680">
                <a:latin typeface="Calibri" panose="020F0502020204030204" pitchFamily="34" charset="0"/>
                <a:ea typeface="Times New Roman" panose="02020603050405020304" pitchFamily="18" charset="0"/>
              </a:rPr>
              <a:t>More buses per hour</a:t>
            </a:r>
          </a:p>
          <a:p>
            <a:pPr algn="r"/>
            <a:r>
              <a:rPr lang="en-US" sz="680">
                <a:latin typeface="Calibri" panose="020F0502020204030204" pitchFamily="34" charset="0"/>
                <a:cs typeface="Segoe UI"/>
              </a:rPr>
              <a:t>More reliable service </a:t>
            </a:r>
            <a:endParaRPr lang="en-US" sz="680">
              <a:cs typeface="Segoe UI"/>
            </a:endParaRPr>
          </a:p>
          <a:p>
            <a:endParaRPr lang="en-US" sz="1350">
              <a:cs typeface="Segoe UI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A44E219-AAAC-6A62-1D9D-711CE0E40EA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51685" y="1588276"/>
            <a:ext cx="1305829" cy="702042"/>
          </a:xfrm>
          <a:prstGeom prst="bentConnector3">
            <a:avLst>
              <a:gd name="adj1" fmla="val -418"/>
            </a:avLst>
          </a:prstGeom>
          <a:ln w="12700">
            <a:solidFill>
              <a:schemeClr val="accent3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784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9AF13-261A-6AAA-DE3B-8311EFE8F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51" y="242307"/>
            <a:ext cx="6686093" cy="514203"/>
          </a:xfrm>
        </p:spPr>
        <p:txBody>
          <a:bodyPr/>
          <a:lstStyle/>
          <a:p>
            <a:r>
              <a:rPr lang="en-US" sz="3200"/>
              <a:t>Benefits of BRT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D939E2-1F41-C0B9-FBCC-0106E68109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293795" y="5560931"/>
            <a:ext cx="1543050" cy="273844"/>
          </a:xfrm>
        </p:spPr>
        <p:txBody>
          <a:bodyPr/>
          <a:lstStyle/>
          <a:p>
            <a:fld id="{2429C633-AF9B-9840-B7F1-7587910FEF71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E9D7A3-8FD2-2E46-7B95-C2F387D6DFB8}"/>
              </a:ext>
            </a:extLst>
          </p:cNvPr>
          <p:cNvGrpSpPr/>
          <p:nvPr/>
        </p:nvGrpSpPr>
        <p:grpSpPr>
          <a:xfrm>
            <a:off x="942110" y="1572951"/>
            <a:ext cx="7236693" cy="4427793"/>
            <a:chOff x="1143000" y="642938"/>
            <a:chExt cx="6858000" cy="4246739"/>
          </a:xfrm>
        </p:grpSpPr>
        <p:sp>
          <p:nvSpPr>
            <p:cNvPr id="6" name="AutoShape 2">
              <a:extLst>
                <a:ext uri="{FF2B5EF4-FFF2-40B4-BE49-F238E27FC236}">
                  <a16:creationId xmlns:a16="http://schemas.microsoft.com/office/drawing/2014/main" id="{F152FF05-A3C4-C3C5-5F2E-1287EE412B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57700" y="2457450"/>
              <a:ext cx="22860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" name="AutoShape 4">
              <a:extLst>
                <a:ext uri="{FF2B5EF4-FFF2-40B4-BE49-F238E27FC236}">
                  <a16:creationId xmlns:a16="http://schemas.microsoft.com/office/drawing/2014/main" id="{F6043B15-D2B0-79BA-F1C2-98053A4EEA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72000" y="2571750"/>
              <a:ext cx="938813" cy="938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571D9D1-F4CF-C3BC-319B-7864BBEC7333}"/>
                </a:ext>
              </a:extLst>
            </p:cNvPr>
            <p:cNvSpPr/>
            <p:nvPr/>
          </p:nvSpPr>
          <p:spPr>
            <a:xfrm>
              <a:off x="1143001" y="2072900"/>
              <a:ext cx="6857998" cy="2427664"/>
            </a:xfrm>
            <a:prstGeom prst="rect">
              <a:avLst/>
            </a:prstGeom>
            <a:gradFill>
              <a:gsLst>
                <a:gs pos="24000">
                  <a:schemeClr val="bg1">
                    <a:lumMod val="85000"/>
                  </a:schemeClr>
                </a:gs>
                <a:gs pos="56000">
                  <a:schemeClr val="bg1">
                    <a:lumMod val="95000"/>
                    <a:alpha val="0"/>
                  </a:schemeClr>
                </a:gs>
                <a:gs pos="82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6385C2-F127-FAD2-FBA5-9D6B4A3E8734}"/>
                </a:ext>
              </a:extLst>
            </p:cNvPr>
            <p:cNvSpPr/>
            <p:nvPr/>
          </p:nvSpPr>
          <p:spPr>
            <a:xfrm>
              <a:off x="1143001" y="739903"/>
              <a:ext cx="6857998" cy="133085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b="-124000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A13C62-8455-49D3-0AF5-BD897893EE4D}"/>
                </a:ext>
              </a:extLst>
            </p:cNvPr>
            <p:cNvSpPr/>
            <p:nvPr/>
          </p:nvSpPr>
          <p:spPr>
            <a:xfrm>
              <a:off x="1143000" y="4361963"/>
              <a:ext cx="6858000" cy="2710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200150"/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In the U.S. alone, there are over </a:t>
              </a:r>
              <a:r>
                <a:rPr lang="en-US" sz="1200" b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250 BRT systems</a:t>
              </a:r>
              <a:r>
                <a:rPr lang="en-US" sz="120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 in operation</a:t>
              </a: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10" name="Slide Number Placeholder 1">
              <a:extLst>
                <a:ext uri="{FF2B5EF4-FFF2-40B4-BE49-F238E27FC236}">
                  <a16:creationId xmlns:a16="http://schemas.microsoft.com/office/drawing/2014/main" id="{B83E4691-EDDC-4A0A-BF03-A80096E9743B}"/>
                </a:ext>
              </a:extLst>
            </p:cNvPr>
            <p:cNvSpPr txBox="1">
              <a:spLocks/>
            </p:cNvSpPr>
            <p:nvPr/>
          </p:nvSpPr>
          <p:spPr>
            <a:xfrm>
              <a:off x="6286500" y="4133651"/>
              <a:ext cx="1543050" cy="205383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2429C633-AF9B-9840-B7F1-7587910FEF71}" type="slidenum">
                <a:rPr lang="en-US" sz="1350"/>
                <a:pPr/>
                <a:t>13</a:t>
              </a:fld>
              <a:endParaRPr lang="en-US" sz="135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39DD8D3-E88D-8D43-71AD-8F55A267CFA2}"/>
                </a:ext>
              </a:extLst>
            </p:cNvPr>
            <p:cNvSpPr txBox="1"/>
            <p:nvPr/>
          </p:nvSpPr>
          <p:spPr>
            <a:xfrm>
              <a:off x="1324563" y="3110040"/>
              <a:ext cx="1135589" cy="744866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>
                <a:lnSpc>
                  <a:spcPct val="84967"/>
                </a:lnSpc>
              </a:pPr>
              <a:r>
                <a:rPr lang="en-US" sz="900"/>
                <a:t>Faster speeds, fewer stops, shorter wait times between buses, and all door boarding results in shorter travel times</a:t>
              </a:r>
              <a:endParaRPr lang="en-US" sz="600">
                <a:cs typeface="Calibr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B0908B-3A5F-043B-473F-06CFED5F0D57}"/>
                </a:ext>
              </a:extLst>
            </p:cNvPr>
            <p:cNvSpPr txBox="1"/>
            <p:nvPr/>
          </p:nvSpPr>
          <p:spPr>
            <a:xfrm>
              <a:off x="5239934" y="3089585"/>
              <a:ext cx="1172082" cy="857776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>
                <a:lnSpc>
                  <a:spcPct val="84967"/>
                </a:lnSpc>
              </a:pPr>
              <a:r>
                <a:rPr lang="en-US" sz="900"/>
                <a:t>BRT encourages more transit, bicycling and walking; improves access to jobs, schools, entertainment, healthcare, and regional transit system</a:t>
              </a:r>
              <a:endParaRPr lang="en-US" sz="600">
                <a:cs typeface="Calibri" panose="020F0502020204030204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7E5BBBE-06E4-1074-8122-05059CBB7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30044" y="955528"/>
              <a:ext cx="428748" cy="3472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EF3E6F-8CBB-D0D8-CB87-784B9457EA4D}"/>
                </a:ext>
              </a:extLst>
            </p:cNvPr>
            <p:cNvSpPr txBox="1"/>
            <p:nvPr/>
          </p:nvSpPr>
          <p:spPr>
            <a:xfrm>
              <a:off x="1493710" y="1516539"/>
              <a:ext cx="936902" cy="312104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>
                <a:lnSpc>
                  <a:spcPct val="78431"/>
                </a:lnSpc>
              </a:pPr>
              <a:r>
                <a:rPr lang="en-US" sz="105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Shorter travel times</a:t>
              </a:r>
              <a:endParaRPr lang="en-US" sz="675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9A12C7-A1BA-41BD-8C49-6750F6FCC1AD}"/>
                </a:ext>
              </a:extLst>
            </p:cNvPr>
            <p:cNvSpPr txBox="1"/>
            <p:nvPr/>
          </p:nvSpPr>
          <p:spPr>
            <a:xfrm>
              <a:off x="5377553" y="1521325"/>
              <a:ext cx="992759" cy="312104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>
                <a:lnSpc>
                  <a:spcPct val="78431"/>
                </a:lnSpc>
              </a:pPr>
              <a:r>
                <a:rPr lang="en-US" sz="105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More options to travel</a:t>
              </a:r>
              <a:endParaRPr lang="en-US" sz="675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2FC728-326F-18F2-2257-7374EB024F33}"/>
                </a:ext>
              </a:extLst>
            </p:cNvPr>
            <p:cNvSpPr txBox="1"/>
            <p:nvPr/>
          </p:nvSpPr>
          <p:spPr>
            <a:xfrm>
              <a:off x="2741478" y="1516539"/>
              <a:ext cx="1005884" cy="312104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>
                <a:lnSpc>
                  <a:spcPct val="78431"/>
                </a:lnSpc>
              </a:pPr>
              <a:r>
                <a:rPr lang="en-US" sz="105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Better, more reliable service</a:t>
              </a:r>
              <a:endParaRPr lang="en-US" sz="675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3E394B-47B6-FB33-4A93-E4F874A4DFFB}"/>
                </a:ext>
              </a:extLst>
            </p:cNvPr>
            <p:cNvSpPr txBox="1"/>
            <p:nvPr/>
          </p:nvSpPr>
          <p:spPr>
            <a:xfrm>
              <a:off x="6631651" y="1516539"/>
              <a:ext cx="1107297" cy="433009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>
                <a:lnSpc>
                  <a:spcPct val="78431"/>
                </a:lnSpc>
              </a:pPr>
              <a:r>
                <a:rPr lang="en-US" sz="105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More livable communities and neighborhoods</a:t>
              </a:r>
              <a:endParaRPr lang="en-US" sz="675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126200-CD59-F250-A36C-EAA1E621AA08}"/>
                </a:ext>
              </a:extLst>
            </p:cNvPr>
            <p:cNvSpPr txBox="1"/>
            <p:nvPr/>
          </p:nvSpPr>
          <p:spPr>
            <a:xfrm>
              <a:off x="3905825" y="1516539"/>
              <a:ext cx="1305698" cy="312104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>
                <a:lnSpc>
                  <a:spcPct val="78431"/>
                </a:lnSpc>
              </a:pPr>
              <a:r>
                <a:rPr lang="en-US" sz="1050" b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Increased comfort, safety and security</a:t>
              </a:r>
              <a:endParaRPr lang="en-US" sz="675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B6DF8A-8131-A6FC-E8E0-4FD2137FE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14" b="214"/>
            <a:stretch/>
          </p:blipFill>
          <p:spPr>
            <a:xfrm>
              <a:off x="5291195" y="2130905"/>
              <a:ext cx="1107297" cy="84917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accent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5C5BAD8-FF6B-3421-5F35-EA8873F7C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357" t="26825" r="15029" b="5108"/>
            <a:stretch/>
          </p:blipFill>
          <p:spPr>
            <a:xfrm>
              <a:off x="3979268" y="2130905"/>
              <a:ext cx="1107297" cy="84917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accent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10EF1F2-3F6D-91FC-FA56-643810FFF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7794" t="37236" r="46304" b="44489"/>
            <a:stretch/>
          </p:blipFill>
          <p:spPr>
            <a:xfrm>
              <a:off x="2667340" y="2130905"/>
              <a:ext cx="1107297" cy="84917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accent2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A19222F-FD91-11AA-6240-626080E14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203" b="203"/>
            <a:stretch/>
          </p:blipFill>
          <p:spPr>
            <a:xfrm>
              <a:off x="1355412" y="2130905"/>
              <a:ext cx="1107297" cy="84917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accent2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6AC6FB5-02AB-B4A9-FD0E-5FEC50C0F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5343" b="5343"/>
            <a:stretch/>
          </p:blipFill>
          <p:spPr>
            <a:xfrm>
              <a:off x="6603122" y="2130905"/>
              <a:ext cx="1107297" cy="84917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accent2"/>
              </a:solidFill>
            </a:ln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68AC569-16DE-0B47-9034-70EA1877CA33}"/>
                </a:ext>
              </a:extLst>
            </p:cNvPr>
            <p:cNvGrpSpPr/>
            <p:nvPr/>
          </p:nvGrpSpPr>
          <p:grpSpPr>
            <a:xfrm>
              <a:off x="6394603" y="3939134"/>
              <a:ext cx="1526831" cy="950543"/>
              <a:chOff x="2376487" y="1204912"/>
              <a:chExt cx="4391025" cy="2733675"/>
            </a:xfrm>
          </p:grpSpPr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CD9B305E-8EFA-60A1-B573-A7CF121E2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376487" y="1204912"/>
                <a:ext cx="4391025" cy="2733675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3F70028A-6C22-85FD-16E6-CB3DEE4CF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460232" y="1295585"/>
                <a:ext cx="4076700" cy="254317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18BF8D-EF5A-AB72-F695-7247D127F099}"/>
                </a:ext>
              </a:extLst>
            </p:cNvPr>
            <p:cNvSpPr/>
            <p:nvPr/>
          </p:nvSpPr>
          <p:spPr>
            <a:xfrm>
              <a:off x="1143000" y="642938"/>
              <a:ext cx="6858000" cy="2218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THE BENEFITS OF BUS RAPID TRANSIT (BRT)</a:t>
              </a:r>
              <a:endParaRPr lang="en-US" sz="1500" b="1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D8C13B-6546-6A46-E643-548872B95573}"/>
                </a:ext>
              </a:extLst>
            </p:cNvPr>
            <p:cNvSpPr txBox="1"/>
            <p:nvPr/>
          </p:nvSpPr>
          <p:spPr>
            <a:xfrm>
              <a:off x="3958556" y="3089721"/>
              <a:ext cx="1214168" cy="744866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>
                <a:lnSpc>
                  <a:spcPct val="84967"/>
                </a:lnSpc>
              </a:pPr>
              <a:r>
                <a:rPr lang="en-US" sz="900"/>
                <a:t>Enhanced shelters with good lighting, seating, weather protection, makes passengers feel more comfortable, safe and secure</a:t>
              </a:r>
              <a:endParaRPr lang="en-US" sz="600">
                <a:cs typeface="Calibri" panose="020F050202020403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DCE9983-3B16-B6FF-93CC-B2944F3B0930}"/>
                </a:ext>
              </a:extLst>
            </p:cNvPr>
            <p:cNvSpPr txBox="1"/>
            <p:nvPr/>
          </p:nvSpPr>
          <p:spPr>
            <a:xfrm>
              <a:off x="6529625" y="3089585"/>
              <a:ext cx="1311634" cy="519045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>
                <a:lnSpc>
                  <a:spcPct val="84967"/>
                </a:lnSpc>
              </a:pPr>
              <a:r>
                <a:rPr lang="en-US" sz="900"/>
                <a:t>Neighborhoods are more active, eco-friendly, healthy and people-oriented</a:t>
              </a:r>
              <a:endParaRPr lang="en-US" sz="900">
                <a:cs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10F433-599A-129D-7492-05C540D411EE}"/>
                </a:ext>
              </a:extLst>
            </p:cNvPr>
            <p:cNvSpPr txBox="1"/>
            <p:nvPr/>
          </p:nvSpPr>
          <p:spPr>
            <a:xfrm>
              <a:off x="2633693" y="3094801"/>
              <a:ext cx="1229447" cy="744866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>
                <a:lnSpc>
                  <a:spcPct val="84967"/>
                </a:lnSpc>
              </a:pPr>
              <a:r>
                <a:rPr lang="en-US" sz="900"/>
                <a:t>Passengers can count on the bus being on time, get them where they need to go, and know exactly when the next bus is coming</a:t>
              </a:r>
              <a:endParaRPr lang="en-US" sz="1350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587E4F40-952A-42B6-89F9-508D6FBE7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631901" y="932425"/>
              <a:ext cx="627767" cy="3600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2E7239FA-8255-DB1D-F1DB-3C73E9A56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912143" y="930623"/>
              <a:ext cx="541883" cy="3747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4A3F3AF-F7B8-3215-79D4-11816165E2CA}"/>
                </a:ext>
              </a:extLst>
            </p:cNvPr>
            <p:cNvCxnSpPr>
              <a:cxnSpLocks/>
            </p:cNvCxnSpPr>
            <p:nvPr/>
          </p:nvCxnSpPr>
          <p:spPr>
            <a:xfrm>
              <a:off x="1315649" y="3059107"/>
              <a:ext cx="6525609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4571DA3-88C5-0C81-D87C-58380566C38C}"/>
                </a:ext>
              </a:extLst>
            </p:cNvPr>
            <p:cNvGrpSpPr/>
            <p:nvPr/>
          </p:nvGrpSpPr>
          <p:grpSpPr>
            <a:xfrm>
              <a:off x="1928690" y="1372148"/>
              <a:ext cx="5328782" cy="129210"/>
              <a:chOff x="1047583" y="1016524"/>
              <a:chExt cx="7105018" cy="172280"/>
            </a:xfrm>
          </p:grpSpPr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EAB8F587-3F7B-686E-ACE5-D07C796E9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047583" y="1016524"/>
                <a:ext cx="198310" cy="172280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00D5DE1D-3C50-B12F-58E3-B2C1D01D1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2727696" y="1016524"/>
                <a:ext cx="198310" cy="172280"/>
              </a:xfrm>
              <a:prstGeom prst="rect">
                <a:avLst/>
              </a:prstGeom>
            </p:spPr>
          </p:pic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88B30390-9FD0-07AC-5DDC-FAC9284B7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4384206" y="1016524"/>
                <a:ext cx="198310" cy="172280"/>
              </a:xfrm>
              <a:prstGeom prst="rect">
                <a:avLst/>
              </a:prstGeom>
            </p:spPr>
          </p:pic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A9C6B275-28D6-2D67-47A5-90A32BE5D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235581" y="1016524"/>
                <a:ext cx="198310" cy="172280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E21E4F3E-D299-5256-5AFA-D177241201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7954291" y="1016524"/>
                <a:ext cx="198310" cy="172280"/>
              </a:xfrm>
              <a:prstGeom prst="rect">
                <a:avLst/>
              </a:prstGeom>
            </p:spPr>
          </p:pic>
        </p:grp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2505D1A5-F14D-6F54-39AE-FEDF4C169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4348040" y="941628"/>
              <a:ext cx="314963" cy="3778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A0BCAC1E-A453-FAD2-E2B0-2FF1C7C53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566311" y="966382"/>
              <a:ext cx="658052" cy="3751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93614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B1A6-5000-D055-9561-CEF152939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9793-DB43-45D4-AF76-B53110FF3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126" y="1563359"/>
            <a:ext cx="5914746" cy="385652"/>
          </a:xfrm>
        </p:spPr>
        <p:txBody>
          <a:bodyPr/>
          <a:lstStyle/>
          <a:p>
            <a:r>
              <a:rPr lang="en-US" sz="2000"/>
              <a:t>Side-Running</a:t>
            </a:r>
            <a:r>
              <a:rPr lang="en-US" sz="1800"/>
              <a:t> BRT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46B51-873B-E8A1-46F0-59EBF5170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Vermont-SegA-Render_After-sml">
            <a:extLst>
              <a:ext uri="{FF2B5EF4-FFF2-40B4-BE49-F238E27FC236}">
                <a16:creationId xmlns:a16="http://schemas.microsoft.com/office/drawing/2014/main" id="{9AB34658-A2EA-0667-051B-1A62DBD25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82" y="1023442"/>
            <a:ext cx="2211979" cy="163732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D4A4E0-245F-5311-6BD5-47719F0CA770}"/>
              </a:ext>
            </a:extLst>
          </p:cNvPr>
          <p:cNvSpPr txBox="1"/>
          <p:nvPr/>
        </p:nvSpPr>
        <p:spPr>
          <a:xfrm>
            <a:off x="5669280" y="4864857"/>
            <a:ext cx="3566160" cy="39862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170974" indent="-170974" defTabSz="685800">
              <a:lnSpc>
                <a:spcPct val="100000"/>
              </a:lnSpc>
              <a:spcBef>
                <a:spcPts val="75"/>
              </a:spcBef>
              <a:spcAft>
                <a:spcPts val="300"/>
              </a:spcAft>
              <a:buSzPct val="90000"/>
              <a:buFont typeface="System Font Regular" panose="020B0604020202020204" pitchFamily="34" charset="0"/>
              <a:buChar char="&gt;"/>
              <a:tabLst/>
              <a:defRPr sz="1388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015" lvl="1" indent="-285115" defTabSz="685800">
              <a:lnSpc>
                <a:spcPct val="72463"/>
              </a:lnSpc>
              <a:spcBef>
                <a:spcPts val="75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tabLst/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771525" indent="-172641" defTabSz="685800">
              <a:lnSpc>
                <a:spcPts val="2000"/>
              </a:lnSpc>
              <a:spcBef>
                <a:spcPts val="75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/>
            </a:lvl3pPr>
            <a:lvl4pPr marL="1117997" indent="-172641" defTabSz="685800">
              <a:lnSpc>
                <a:spcPts val="2000"/>
              </a:lnSpc>
              <a:spcBef>
                <a:spcPts val="75"/>
              </a:spcBef>
              <a:spcAft>
                <a:spcPts val="300"/>
              </a:spcAft>
              <a:buSzPct val="100000"/>
              <a:buFont typeface="System Font Regular"/>
              <a:buChar char="-"/>
              <a:tabLst/>
              <a:defRPr sz="1600"/>
            </a:lvl4pPr>
            <a:lvl5pPr marL="1458516" indent="-173831" defTabSz="685800">
              <a:lnSpc>
                <a:spcPts val="2000"/>
              </a:lnSpc>
              <a:spcBef>
                <a:spcPts val="75"/>
              </a:spcBef>
              <a:spcAft>
                <a:spcPts val="300"/>
              </a:spcAft>
              <a:buSzPct val="60000"/>
              <a:buFont typeface="Courier New" panose="02070309020205020404" pitchFamily="49" charset="0"/>
              <a:buChar char="o"/>
              <a:tabLst/>
              <a:defRPr sz="16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1600"/>
              <a:t>Converts travel lane next to curbside parking to bus only lane</a:t>
            </a:r>
          </a:p>
          <a:p>
            <a:r>
              <a:rPr lang="en-US" sz="1600"/>
              <a:t>12.4 miles dedicated side-running BRT</a:t>
            </a:r>
          </a:p>
          <a:p>
            <a:r>
              <a:rPr lang="en-US" sz="1600"/>
              <a:t>13 station locations with enhanced shelters and other passenger amenities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endParaRPr lang="en-US" sz="1800"/>
          </a:p>
          <a:p>
            <a:endParaRPr lang="en-US" sz="1800"/>
          </a:p>
          <a:p>
            <a:pPr lvl="1"/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4C9C20-907D-22A8-2A84-232ABB788C0D}"/>
              </a:ext>
            </a:extLst>
          </p:cNvPr>
          <p:cNvSpPr txBox="1"/>
          <p:nvPr/>
        </p:nvSpPr>
        <p:spPr>
          <a:xfrm>
            <a:off x="6146881" y="2654018"/>
            <a:ext cx="22705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Side Running BRT – north of Gage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B7E040-4378-00F2-DE9A-9C30017CC4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6" t="2095"/>
          <a:stretch/>
        </p:blipFill>
        <p:spPr>
          <a:xfrm>
            <a:off x="6148550" y="2877643"/>
            <a:ext cx="2259575" cy="15526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29C776-2E88-D4AB-E96A-BBB1BCAB0B75}"/>
              </a:ext>
            </a:extLst>
          </p:cNvPr>
          <p:cNvSpPr txBox="1"/>
          <p:nvPr/>
        </p:nvSpPr>
        <p:spPr>
          <a:xfrm>
            <a:off x="6146880" y="4426647"/>
            <a:ext cx="23466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Side Running BRT – south  of Gage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1F99F8-D591-86C5-2A27-C95DAA6F2799}"/>
              </a:ext>
            </a:extLst>
          </p:cNvPr>
          <p:cNvSpPr txBox="1">
            <a:spLocks/>
          </p:cNvSpPr>
          <p:nvPr/>
        </p:nvSpPr>
        <p:spPr>
          <a:xfrm>
            <a:off x="357673" y="243038"/>
            <a:ext cx="8059736" cy="437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r>
              <a:rPr lang="en-US" sz="3200"/>
              <a:t>Proposed BRT Project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A560B-BD6F-C922-8792-0DC1AC060D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47" r="-247"/>
          <a:stretch/>
        </p:blipFill>
        <p:spPr bwMode="auto">
          <a:xfrm>
            <a:off x="9525" y="909852"/>
            <a:ext cx="5505450" cy="5948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8021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56DD2-5F4B-FEE3-6956-0EFD61D95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D6235-FC10-3794-643F-462F83ED0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Metro BRT Station Design Features </a:t>
            </a:r>
          </a:p>
        </p:txBody>
      </p:sp>
      <p:pic>
        <p:nvPicPr>
          <p:cNvPr id="8" name="Picture 7" descr="A bus stop with glass doors&#10;&#10;Description automatically generated">
            <a:extLst>
              <a:ext uri="{FF2B5EF4-FFF2-40B4-BE49-F238E27FC236}">
                <a16:creationId xmlns:a16="http://schemas.microsoft.com/office/drawing/2014/main" id="{1D6B0B24-1374-1843-FA92-5393261EF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52" y="933492"/>
            <a:ext cx="8282984" cy="3400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309FA3-D834-25B6-27D8-9B69158186AF}"/>
              </a:ext>
            </a:extLst>
          </p:cNvPr>
          <p:cNvSpPr txBox="1"/>
          <p:nvPr/>
        </p:nvSpPr>
        <p:spPr>
          <a:xfrm>
            <a:off x="747712" y="4905375"/>
            <a:ext cx="7772400" cy="2616101"/>
          </a:xfrm>
          <a:prstGeom prst="rect">
            <a:avLst/>
          </a:prstGeom>
          <a:noFill/>
        </p:spPr>
        <p:txBody>
          <a:bodyPr wrap="square" numCol="4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u="sng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Safe</a:t>
            </a:r>
            <a:endParaRPr lang="en-US" sz="2000" b="1" u="sng">
              <a:effectLst/>
              <a:ea typeface="Times New Roman" panose="02020603050405020304" pitchFamily="18" charset="0"/>
            </a:endParaRPr>
          </a:p>
          <a:p>
            <a:pPr marL="342900" marR="0" lvl="0" indent="-1143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Integrated and Enhanced Lighting</a:t>
            </a:r>
          </a:p>
          <a:p>
            <a:pPr marL="342900" marR="0" lvl="0" indent="-1143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Clear Sightlines</a:t>
            </a:r>
          </a:p>
          <a:p>
            <a:pPr marL="342900" marR="0" lvl="0" indent="-1143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Electronic Surveillance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u="sng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Smart</a:t>
            </a:r>
            <a:endParaRPr lang="en-US" sz="2000" b="1" u="sng">
              <a:effectLst/>
              <a:ea typeface="Times New Roman" panose="02020603050405020304" pitchFamily="18" charset="0"/>
            </a:endParaRPr>
          </a:p>
          <a:p>
            <a:pPr marL="342900" marR="0" lvl="0" indent="-1143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Next Bus Arrival Information</a:t>
            </a:r>
          </a:p>
          <a:p>
            <a:pPr marL="342900" marR="0" lvl="0" indent="-1143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Customer Information Panel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 sz="1600"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u="sng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Clean</a:t>
            </a:r>
            <a:endParaRPr lang="en-US" sz="2000" b="1" u="sng">
              <a:effectLst/>
              <a:ea typeface="Times New Roman" panose="02020603050405020304" pitchFamily="18" charset="0"/>
            </a:endParaRPr>
          </a:p>
          <a:p>
            <a:pPr marL="342900" marR="0" lvl="0" indent="-1143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Durable Materials</a:t>
            </a:r>
          </a:p>
          <a:p>
            <a:pPr marL="342900" marR="0" lvl="0" indent="-1143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Trash Receptacles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 sz="1600">
              <a:effectLst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 sz="1600"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  <a:endParaRPr lang="en-US" sz="1600"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u="sng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Green</a:t>
            </a:r>
            <a:endParaRPr lang="en-US" sz="2000" b="1" u="sng">
              <a:effectLst/>
              <a:ea typeface="Times New Roman" panose="02020603050405020304" pitchFamily="18" charset="0"/>
            </a:endParaRPr>
          </a:p>
          <a:p>
            <a:pPr marL="342900" marR="0" lvl="0" indent="-1143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Energy Efficient Lighting</a:t>
            </a:r>
          </a:p>
          <a:p>
            <a:pPr marL="342900" marR="0" lvl="0" indent="-1143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Fritted Glass Canopy Shading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0096F1-132B-8820-8D20-9A7D1ED8E31B}"/>
              </a:ext>
            </a:extLst>
          </p:cNvPr>
          <p:cNvSpPr txBox="1"/>
          <p:nvPr/>
        </p:nvSpPr>
        <p:spPr>
          <a:xfrm>
            <a:off x="1114425" y="4524375"/>
            <a:ext cx="7038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Metro’s approach to station design is based on the principles of being:</a:t>
            </a:r>
          </a:p>
        </p:txBody>
      </p:sp>
    </p:spTree>
    <p:extLst>
      <p:ext uri="{BB962C8B-B14F-4D97-AF65-F5344CB8AC3E}">
        <p14:creationId xmlns:p14="http://schemas.microsoft.com/office/powerpoint/2010/main" val="378531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100808-712A-964D-A35D-31B4E87F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93971"/>
            <a:ext cx="7924800" cy="670057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267"/>
              </a:spcAft>
            </a:pPr>
            <a:r>
              <a:rPr lang="en-US" sz="3200">
                <a:cs typeface="Arial"/>
              </a:rPr>
              <a:t>STATION DESIGN OVERVIEW</a:t>
            </a:r>
          </a:p>
        </p:txBody>
      </p:sp>
    </p:spTree>
    <p:extLst>
      <p:ext uri="{BB962C8B-B14F-4D97-AF65-F5344CB8AC3E}">
        <p14:creationId xmlns:p14="http://schemas.microsoft.com/office/powerpoint/2010/main" val="168665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B313-D5E3-C648-94BB-A17C5328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Vermont Corridor Neighborhoods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5024B-51D3-F140-82D0-F91B2730AE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58000" y="6281928"/>
            <a:ext cx="2057400" cy="365125"/>
          </a:xfrm>
        </p:spPr>
        <p:txBody>
          <a:bodyPr/>
          <a:lstStyle/>
          <a:p>
            <a:fld id="{2429C633-AF9B-9840-B7F1-7587910FEF71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03C5539-6AE5-6E60-39B2-FD9CF82BAA7E}"/>
              </a:ext>
            </a:extLst>
          </p:cNvPr>
          <p:cNvGraphicFramePr/>
          <p:nvPr/>
        </p:nvGraphicFramePr>
        <p:xfrm>
          <a:off x="6247417" y="1091679"/>
          <a:ext cx="2667983" cy="263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097249A7-6031-1C8F-B902-D6E40089EFF3}"/>
              </a:ext>
            </a:extLst>
          </p:cNvPr>
          <p:cNvGraphicFramePr/>
          <p:nvPr/>
        </p:nvGraphicFramePr>
        <p:xfrm>
          <a:off x="-909956" y="3260031"/>
          <a:ext cx="5242294" cy="3995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546255ED-3DEB-365D-041A-4CDE0733E6C5}"/>
              </a:ext>
            </a:extLst>
          </p:cNvPr>
          <p:cNvGraphicFramePr/>
          <p:nvPr/>
        </p:nvGraphicFramePr>
        <p:xfrm>
          <a:off x="4838208" y="3429000"/>
          <a:ext cx="5486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971A0881-3B68-3DDB-0C19-1740C7E9D87C}"/>
              </a:ext>
            </a:extLst>
          </p:cNvPr>
          <p:cNvGraphicFramePr/>
          <p:nvPr/>
        </p:nvGraphicFramePr>
        <p:xfrm>
          <a:off x="-949860" y="415022"/>
          <a:ext cx="5322101" cy="3991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A56B01B7-432E-43A7-A9B7-223ADEA927BE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3381748" y="914401"/>
            <a:ext cx="2446685" cy="594359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5B5E662-3916-8FC8-7DE0-CFDEC86014D5}"/>
              </a:ext>
            </a:extLst>
          </p:cNvPr>
          <p:cNvSpPr/>
          <p:nvPr/>
        </p:nvSpPr>
        <p:spPr>
          <a:xfrm>
            <a:off x="3749189" y="1967515"/>
            <a:ext cx="120668" cy="120668"/>
          </a:xfrm>
          <a:prstGeom prst="ellipse">
            <a:avLst/>
          </a:prstGeom>
          <a:solidFill>
            <a:srgbClr val="E68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2F3535E-C4B0-1DE0-2DFB-E36380933FA1}"/>
              </a:ext>
            </a:extLst>
          </p:cNvPr>
          <p:cNvSpPr/>
          <p:nvPr/>
        </p:nvSpPr>
        <p:spPr>
          <a:xfrm>
            <a:off x="2997200" y="1966547"/>
            <a:ext cx="787400" cy="103553"/>
          </a:xfrm>
          <a:custGeom>
            <a:avLst/>
            <a:gdLst>
              <a:gd name="connsiteX0" fmla="*/ 787400 w 787400"/>
              <a:gd name="connsiteY0" fmla="*/ 46403 h 103553"/>
              <a:gd name="connsiteX1" fmla="*/ 336550 w 787400"/>
              <a:gd name="connsiteY1" fmla="*/ 1953 h 103553"/>
              <a:gd name="connsiteX2" fmla="*/ 0 w 787400"/>
              <a:gd name="connsiteY2" fmla="*/ 103553 h 10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7400" h="103553">
                <a:moveTo>
                  <a:pt x="787400" y="46403"/>
                </a:moveTo>
                <a:cubicBezTo>
                  <a:pt x="627591" y="19415"/>
                  <a:pt x="467783" y="-7572"/>
                  <a:pt x="336550" y="1953"/>
                </a:cubicBezTo>
                <a:cubicBezTo>
                  <a:pt x="205317" y="11478"/>
                  <a:pt x="102658" y="57515"/>
                  <a:pt x="0" y="103553"/>
                </a:cubicBezTo>
              </a:path>
            </a:pathLst>
          </a:custGeom>
          <a:noFill/>
          <a:ln w="25400">
            <a:solidFill>
              <a:srgbClr val="E682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DF7FDB-1FF2-A88F-B0BA-FCEFA187592A}"/>
              </a:ext>
            </a:extLst>
          </p:cNvPr>
          <p:cNvSpPr/>
          <p:nvPr/>
        </p:nvSpPr>
        <p:spPr>
          <a:xfrm>
            <a:off x="5710238" y="3429000"/>
            <a:ext cx="1057275" cy="451300"/>
          </a:xfrm>
          <a:custGeom>
            <a:avLst/>
            <a:gdLst>
              <a:gd name="connsiteX0" fmla="*/ 0 w 1057275"/>
              <a:gd name="connsiteY0" fmla="*/ 433388 h 451300"/>
              <a:gd name="connsiteX1" fmla="*/ 561975 w 1057275"/>
              <a:gd name="connsiteY1" fmla="*/ 400050 h 451300"/>
              <a:gd name="connsiteX2" fmla="*/ 1057275 w 1057275"/>
              <a:gd name="connsiteY2" fmla="*/ 0 h 45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7275" h="451300">
                <a:moveTo>
                  <a:pt x="0" y="433388"/>
                </a:moveTo>
                <a:cubicBezTo>
                  <a:pt x="192881" y="452834"/>
                  <a:pt x="385763" y="472281"/>
                  <a:pt x="561975" y="400050"/>
                </a:cubicBezTo>
                <a:cubicBezTo>
                  <a:pt x="738187" y="327819"/>
                  <a:pt x="1006475" y="73025"/>
                  <a:pt x="1057275" y="0"/>
                </a:cubicBezTo>
              </a:path>
            </a:pathLst>
          </a:cu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noFill/>
              </a:ln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55C562E-5459-D315-0852-B9C7034DA7FE}"/>
              </a:ext>
            </a:extLst>
          </p:cNvPr>
          <p:cNvSpPr/>
          <p:nvPr/>
        </p:nvSpPr>
        <p:spPr>
          <a:xfrm>
            <a:off x="3019097" y="4879428"/>
            <a:ext cx="930165" cy="472965"/>
          </a:xfrm>
          <a:custGeom>
            <a:avLst/>
            <a:gdLst>
              <a:gd name="connsiteX0" fmla="*/ 0 w 930165"/>
              <a:gd name="connsiteY0" fmla="*/ 472965 h 472965"/>
              <a:gd name="connsiteX1" fmla="*/ 654269 w 930165"/>
              <a:gd name="connsiteY1" fmla="*/ 370489 h 472965"/>
              <a:gd name="connsiteX2" fmla="*/ 930165 w 930165"/>
              <a:gd name="connsiteY2" fmla="*/ 0 h 47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165" h="472965">
                <a:moveTo>
                  <a:pt x="0" y="472965"/>
                </a:moveTo>
                <a:cubicBezTo>
                  <a:pt x="249621" y="461140"/>
                  <a:pt x="499242" y="449316"/>
                  <a:pt x="654269" y="370489"/>
                </a:cubicBezTo>
                <a:cubicBezTo>
                  <a:pt x="809296" y="291662"/>
                  <a:pt x="869730" y="145831"/>
                  <a:pt x="930165" y="0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586F99D-8B47-3F62-E391-2DE05CF7D9B0}"/>
              </a:ext>
            </a:extLst>
          </p:cNvPr>
          <p:cNvSpPr/>
          <p:nvPr/>
        </p:nvSpPr>
        <p:spPr>
          <a:xfrm>
            <a:off x="4599296" y="5288507"/>
            <a:ext cx="1603611" cy="989463"/>
          </a:xfrm>
          <a:custGeom>
            <a:avLst/>
            <a:gdLst>
              <a:gd name="connsiteX0" fmla="*/ 0 w 1603611"/>
              <a:gd name="connsiteY0" fmla="*/ 989463 h 989463"/>
              <a:gd name="connsiteX1" fmla="*/ 900752 w 1603611"/>
              <a:gd name="connsiteY1" fmla="*/ 177421 h 989463"/>
              <a:gd name="connsiteX2" fmla="*/ 1603611 w 1603611"/>
              <a:gd name="connsiteY2" fmla="*/ 0 h 98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3611" h="989463">
                <a:moveTo>
                  <a:pt x="0" y="989463"/>
                </a:moveTo>
                <a:cubicBezTo>
                  <a:pt x="316742" y="665897"/>
                  <a:pt x="633484" y="342331"/>
                  <a:pt x="900752" y="177421"/>
                </a:cubicBezTo>
                <a:cubicBezTo>
                  <a:pt x="1168021" y="12510"/>
                  <a:pt x="1385816" y="6255"/>
                  <a:pt x="1603611" y="0"/>
                </a:cubicBezTo>
              </a:path>
            </a:pathLst>
          </a:custGeom>
          <a:noFill/>
          <a:ln w="25400">
            <a:solidFill>
              <a:srgbClr val="4344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D4BBD3A-83AC-FC51-539B-C2C8DD10CFA4}"/>
              </a:ext>
            </a:extLst>
          </p:cNvPr>
          <p:cNvSpPr/>
          <p:nvPr/>
        </p:nvSpPr>
        <p:spPr>
          <a:xfrm>
            <a:off x="3865094" y="4879428"/>
            <a:ext cx="120668" cy="1206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B7B639-C3ED-E855-A0BA-E5FBF7AB08A7}"/>
              </a:ext>
            </a:extLst>
          </p:cNvPr>
          <p:cNvSpPr/>
          <p:nvPr/>
        </p:nvSpPr>
        <p:spPr>
          <a:xfrm>
            <a:off x="5649904" y="3799711"/>
            <a:ext cx="120668" cy="1206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B2AF7D-F778-193C-D1C7-1857E90BD650}"/>
              </a:ext>
            </a:extLst>
          </p:cNvPr>
          <p:cNvSpPr/>
          <p:nvPr/>
        </p:nvSpPr>
        <p:spPr>
          <a:xfrm>
            <a:off x="4525930" y="6234725"/>
            <a:ext cx="120668" cy="120668"/>
          </a:xfrm>
          <a:prstGeom prst="ellipse">
            <a:avLst/>
          </a:prstGeom>
          <a:solidFill>
            <a:srgbClr val="434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22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B313-D5E3-C648-94BB-A17C5328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Vermont Corridor Neighborhoods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5024B-51D3-F140-82D0-F91B2730AE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58000" y="6281928"/>
            <a:ext cx="2057400" cy="365125"/>
          </a:xfrm>
        </p:spPr>
        <p:txBody>
          <a:bodyPr/>
          <a:lstStyle/>
          <a:p>
            <a:fld id="{2429C633-AF9B-9840-B7F1-7587910FEF71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03C5539-6AE5-6E60-39B2-FD9CF82BAA7E}"/>
              </a:ext>
            </a:extLst>
          </p:cNvPr>
          <p:cNvGraphicFramePr/>
          <p:nvPr/>
        </p:nvGraphicFramePr>
        <p:xfrm>
          <a:off x="6247417" y="1091679"/>
          <a:ext cx="2667983" cy="263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097249A7-6031-1C8F-B902-D6E40089EFF3}"/>
              </a:ext>
            </a:extLst>
          </p:cNvPr>
          <p:cNvGraphicFramePr/>
          <p:nvPr/>
        </p:nvGraphicFramePr>
        <p:xfrm>
          <a:off x="-909956" y="3260031"/>
          <a:ext cx="5242294" cy="3995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546255ED-3DEB-365D-041A-4CDE0733E6C5}"/>
              </a:ext>
            </a:extLst>
          </p:cNvPr>
          <p:cNvGraphicFramePr/>
          <p:nvPr/>
        </p:nvGraphicFramePr>
        <p:xfrm>
          <a:off x="4838208" y="3429000"/>
          <a:ext cx="5486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971A0881-3B68-3DDB-0C19-1740C7E9D87C}"/>
              </a:ext>
            </a:extLst>
          </p:cNvPr>
          <p:cNvGraphicFramePr/>
          <p:nvPr/>
        </p:nvGraphicFramePr>
        <p:xfrm>
          <a:off x="-949860" y="415022"/>
          <a:ext cx="5322101" cy="3991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1D41414-EFED-BB15-472C-A6C40620031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3381748" y="914401"/>
            <a:ext cx="2446685" cy="594359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231070A-5256-A486-7D61-D5A773A0B1DD}"/>
              </a:ext>
            </a:extLst>
          </p:cNvPr>
          <p:cNvSpPr/>
          <p:nvPr/>
        </p:nvSpPr>
        <p:spPr>
          <a:xfrm>
            <a:off x="2800350" y="1491625"/>
            <a:ext cx="657225" cy="132388"/>
          </a:xfrm>
          <a:custGeom>
            <a:avLst/>
            <a:gdLst>
              <a:gd name="connsiteX0" fmla="*/ 657225 w 657225"/>
              <a:gd name="connsiteY0" fmla="*/ 46663 h 132388"/>
              <a:gd name="connsiteX1" fmla="*/ 300038 w 657225"/>
              <a:gd name="connsiteY1" fmla="*/ 3800 h 132388"/>
              <a:gd name="connsiteX2" fmla="*/ 0 w 657225"/>
              <a:gd name="connsiteY2" fmla="*/ 132388 h 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225" h="132388">
                <a:moveTo>
                  <a:pt x="657225" y="46663"/>
                </a:moveTo>
                <a:cubicBezTo>
                  <a:pt x="533400" y="18088"/>
                  <a:pt x="409575" y="-10487"/>
                  <a:pt x="300038" y="3800"/>
                </a:cubicBezTo>
                <a:cubicBezTo>
                  <a:pt x="190501" y="18087"/>
                  <a:pt x="38894" y="110163"/>
                  <a:pt x="0" y="132388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539E906-26C1-ADB1-BB80-E970AE0069E7}"/>
              </a:ext>
            </a:extLst>
          </p:cNvPr>
          <p:cNvSpPr/>
          <p:nvPr/>
        </p:nvSpPr>
        <p:spPr>
          <a:xfrm>
            <a:off x="3419662" y="1485900"/>
            <a:ext cx="123825" cy="1238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59D22B0-ECAD-A0E6-B67C-28C4D3EBA3B0}"/>
              </a:ext>
            </a:extLst>
          </p:cNvPr>
          <p:cNvSpPr/>
          <p:nvPr/>
        </p:nvSpPr>
        <p:spPr>
          <a:xfrm>
            <a:off x="4451350" y="3416300"/>
            <a:ext cx="2305050" cy="721077"/>
          </a:xfrm>
          <a:custGeom>
            <a:avLst/>
            <a:gdLst>
              <a:gd name="connsiteX0" fmla="*/ 0 w 2305050"/>
              <a:gd name="connsiteY0" fmla="*/ 711200 h 721077"/>
              <a:gd name="connsiteX1" fmla="*/ 1473200 w 2305050"/>
              <a:gd name="connsiteY1" fmla="*/ 622300 h 721077"/>
              <a:gd name="connsiteX2" fmla="*/ 2305050 w 2305050"/>
              <a:gd name="connsiteY2" fmla="*/ 0 h 72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5050" h="721077">
                <a:moveTo>
                  <a:pt x="0" y="711200"/>
                </a:moveTo>
                <a:cubicBezTo>
                  <a:pt x="544512" y="726016"/>
                  <a:pt x="1089025" y="740833"/>
                  <a:pt x="1473200" y="622300"/>
                </a:cubicBezTo>
                <a:cubicBezTo>
                  <a:pt x="1857375" y="503767"/>
                  <a:pt x="2081212" y="251883"/>
                  <a:pt x="2305050" y="0"/>
                </a:cubicBezTo>
              </a:path>
            </a:pathLst>
          </a:custGeom>
          <a:noFill/>
          <a:ln w="25400">
            <a:solidFill>
              <a:srgbClr val="00C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07F026-232E-47E1-B7A8-D5F88DA710CF}"/>
              </a:ext>
            </a:extLst>
          </p:cNvPr>
          <p:cNvSpPr/>
          <p:nvPr/>
        </p:nvSpPr>
        <p:spPr>
          <a:xfrm>
            <a:off x="4356092" y="4065939"/>
            <a:ext cx="123825" cy="123825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41CA86-67BC-A3C2-3542-53373B072BF3}"/>
              </a:ext>
            </a:extLst>
          </p:cNvPr>
          <p:cNvSpPr/>
          <p:nvPr/>
        </p:nvSpPr>
        <p:spPr>
          <a:xfrm>
            <a:off x="2997200" y="4986744"/>
            <a:ext cx="984250" cy="474256"/>
          </a:xfrm>
          <a:custGeom>
            <a:avLst/>
            <a:gdLst>
              <a:gd name="connsiteX0" fmla="*/ 984250 w 984250"/>
              <a:gd name="connsiteY0" fmla="*/ 474256 h 474256"/>
              <a:gd name="connsiteX1" fmla="*/ 596900 w 984250"/>
              <a:gd name="connsiteY1" fmla="*/ 67856 h 474256"/>
              <a:gd name="connsiteX2" fmla="*/ 0 w 984250"/>
              <a:gd name="connsiteY2" fmla="*/ 4356 h 47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4250" h="474256">
                <a:moveTo>
                  <a:pt x="984250" y="474256"/>
                </a:moveTo>
                <a:cubicBezTo>
                  <a:pt x="872596" y="310214"/>
                  <a:pt x="760942" y="146173"/>
                  <a:pt x="596900" y="67856"/>
                </a:cubicBezTo>
                <a:cubicBezTo>
                  <a:pt x="432858" y="-10461"/>
                  <a:pt x="216429" y="-3053"/>
                  <a:pt x="0" y="4356"/>
                </a:cubicBezTo>
              </a:path>
            </a:pathLst>
          </a:custGeom>
          <a:noFill/>
          <a:ln w="25400">
            <a:solidFill>
              <a:srgbClr val="7BE8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AC75CF-6972-188C-898B-8D7A8284979C}"/>
              </a:ext>
            </a:extLst>
          </p:cNvPr>
          <p:cNvSpPr/>
          <p:nvPr/>
        </p:nvSpPr>
        <p:spPr>
          <a:xfrm>
            <a:off x="3919537" y="5401009"/>
            <a:ext cx="123825" cy="123825"/>
          </a:xfrm>
          <a:prstGeom prst="ellipse">
            <a:avLst/>
          </a:prstGeom>
          <a:solidFill>
            <a:srgbClr val="7BE8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9A9F9AC-D4CB-08E4-C109-21A9CC863166}"/>
              </a:ext>
            </a:extLst>
          </p:cNvPr>
          <p:cNvSpPr/>
          <p:nvPr/>
        </p:nvSpPr>
        <p:spPr>
          <a:xfrm>
            <a:off x="4285397" y="5909481"/>
            <a:ext cx="2081284" cy="280050"/>
          </a:xfrm>
          <a:custGeom>
            <a:avLst/>
            <a:gdLst>
              <a:gd name="connsiteX0" fmla="*/ 0 w 2081284"/>
              <a:gd name="connsiteY0" fmla="*/ 40943 h 280050"/>
              <a:gd name="connsiteX1" fmla="*/ 1187355 w 2081284"/>
              <a:gd name="connsiteY1" fmla="*/ 279779 h 280050"/>
              <a:gd name="connsiteX2" fmla="*/ 2081284 w 2081284"/>
              <a:gd name="connsiteY2" fmla="*/ 0 h 28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1284" h="280050">
                <a:moveTo>
                  <a:pt x="0" y="40943"/>
                </a:moveTo>
                <a:cubicBezTo>
                  <a:pt x="420237" y="163773"/>
                  <a:pt x="840474" y="286603"/>
                  <a:pt x="1187355" y="279779"/>
                </a:cubicBezTo>
                <a:cubicBezTo>
                  <a:pt x="1534236" y="272955"/>
                  <a:pt x="1807760" y="136477"/>
                  <a:pt x="2081284" y="0"/>
                </a:cubicBezTo>
              </a:path>
            </a:pathLst>
          </a:custGeom>
          <a:noFill/>
          <a:ln w="25400"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15F6C5-3098-0429-2D45-F3BDF5BBB1D1}"/>
              </a:ext>
            </a:extLst>
          </p:cNvPr>
          <p:cNvSpPr/>
          <p:nvPr/>
        </p:nvSpPr>
        <p:spPr>
          <a:xfrm>
            <a:off x="4208513" y="5881687"/>
            <a:ext cx="123825" cy="123825"/>
          </a:xfrm>
          <a:prstGeom prst="ellipse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09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E0883-BA6D-325E-69DA-D6BDF0A5D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501DF-AD71-B5CE-6380-EC0A6477F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Major Cultural and Educational Destinations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BE546-99D0-E7FF-9270-16615FC770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58000" y="6281928"/>
            <a:ext cx="2057400" cy="365125"/>
          </a:xfrm>
        </p:spPr>
        <p:txBody>
          <a:bodyPr/>
          <a:lstStyle/>
          <a:p>
            <a:fld id="{2429C633-AF9B-9840-B7F1-7587910FEF7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2" name="Picture Placeholder 11" descr="Field Suites available for booking private parties at the Los Angeles Memorial Coliseum - Provided by Tripadvisor">
            <a:extLst>
              <a:ext uri="{FF2B5EF4-FFF2-40B4-BE49-F238E27FC236}">
                <a16:creationId xmlns:a16="http://schemas.microsoft.com/office/drawing/2014/main" id="{71E2C431-F77D-18B8-C97A-14126473DC1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r="5101"/>
          <a:stretch/>
        </p:blipFill>
        <p:spPr bwMode="auto">
          <a:xfrm>
            <a:off x="5156841" y="914961"/>
            <a:ext cx="3700404" cy="2442267"/>
          </a:xfr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Placeholder 7" descr="A white building with trees and people walking around&#10;&#10;Description automatically generated">
            <a:extLst>
              <a:ext uri="{FF2B5EF4-FFF2-40B4-BE49-F238E27FC236}">
                <a16:creationId xmlns:a16="http://schemas.microsoft.com/office/drawing/2014/main" id="{94D611A6-E501-A76E-5725-0A28DDBE02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7985" r="7985"/>
          <a:stretch>
            <a:fillRect/>
          </a:stretch>
        </p:blipFill>
        <p:spPr>
          <a:xfrm>
            <a:off x="4993633" y="3687699"/>
            <a:ext cx="3885394" cy="2408944"/>
          </a:xfrm>
        </p:spPr>
      </p:pic>
      <p:pic>
        <p:nvPicPr>
          <p:cNvPr id="7" name="Picture Placeholder 6" descr="A palm trees in front of a building&#10;&#10;Description automatically generated">
            <a:extLst>
              <a:ext uri="{FF2B5EF4-FFF2-40B4-BE49-F238E27FC236}">
                <a16:creationId xmlns:a16="http://schemas.microsoft.com/office/drawing/2014/main" id="{32760A85-D876-087F-2C0C-FF7FB3642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4647" r="4647"/>
          <a:stretch/>
        </p:blipFill>
        <p:spPr>
          <a:xfrm>
            <a:off x="331490" y="908659"/>
            <a:ext cx="3930650" cy="2437535"/>
          </a:xfrm>
        </p:spPr>
      </p:pic>
      <p:pic>
        <p:nvPicPr>
          <p:cNvPr id="9" name="Picture Placeholder 7" descr="A sign on a brick wall&#10;&#10;Description automatically generated">
            <a:extLst>
              <a:ext uri="{FF2B5EF4-FFF2-40B4-BE49-F238E27FC236}">
                <a16:creationId xmlns:a16="http://schemas.microsoft.com/office/drawing/2014/main" id="{20D790FC-749C-D0D1-6799-A11786A490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99" r="3899"/>
          <a:stretch/>
        </p:blipFill>
        <p:spPr>
          <a:xfrm>
            <a:off x="443258" y="3687699"/>
            <a:ext cx="3707111" cy="24466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504D46-0280-B4F5-A297-5640C4FC2BBC}"/>
              </a:ext>
            </a:extLst>
          </p:cNvPr>
          <p:cNvSpPr txBox="1"/>
          <p:nvPr/>
        </p:nvSpPr>
        <p:spPr>
          <a:xfrm>
            <a:off x="1512946" y="3346194"/>
            <a:ext cx="156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 City College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6E128-8FBA-4CCB-0347-F04004A238EF}"/>
              </a:ext>
            </a:extLst>
          </p:cNvPr>
          <p:cNvSpPr txBox="1"/>
          <p:nvPr/>
        </p:nvSpPr>
        <p:spPr>
          <a:xfrm>
            <a:off x="1904358" y="6260449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USC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3E31DA-1481-7E40-30D5-8A051A525135}"/>
              </a:ext>
            </a:extLst>
          </p:cNvPr>
          <p:cNvSpPr txBox="1"/>
          <p:nvPr/>
        </p:nvSpPr>
        <p:spPr>
          <a:xfrm>
            <a:off x="6341636" y="3357228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 Coliseum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00CFA0-7980-E109-8267-712DA3A10B5C}"/>
              </a:ext>
            </a:extLst>
          </p:cNvPr>
          <p:cNvSpPr txBox="1"/>
          <p:nvPr/>
        </p:nvSpPr>
        <p:spPr>
          <a:xfrm>
            <a:off x="6215159" y="6134392"/>
            <a:ext cx="158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Lucas Museum</a:t>
            </a:r>
          </a:p>
        </p:txBody>
      </p:sp>
    </p:spTree>
    <p:extLst>
      <p:ext uri="{BB962C8B-B14F-4D97-AF65-F5344CB8AC3E}">
        <p14:creationId xmlns:p14="http://schemas.microsoft.com/office/powerpoint/2010/main" val="4233592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B313-D5E3-C648-94BB-A17C5328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BBBFE13-DA71-0A4C-9771-76C71213E00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5926" y="931326"/>
            <a:ext cx="8254931" cy="5350602"/>
          </a:xfrm>
        </p:spPr>
        <p:txBody>
          <a:bodyPr vert="horz" lIns="121920" tIns="60960" rIns="121920" bIns="60960" rtlCol="0" anchor="t">
            <a:noAutofit/>
          </a:bodyPr>
          <a:lstStyle/>
          <a:p>
            <a:pPr marL="571500" indent="-571500">
              <a:lnSpc>
                <a:spcPct val="100000"/>
              </a:lnSpc>
              <a:spcAft>
                <a:spcPts val="267"/>
              </a:spcAft>
              <a:buAutoNum type="romanUcPeriod"/>
            </a:pPr>
            <a:r>
              <a:rPr lang="en-US" sz="2800">
                <a:cs typeface="Arial"/>
              </a:rPr>
              <a:t>Welcome / Purpose of Workshop</a:t>
            </a:r>
          </a:p>
          <a:p>
            <a:pPr marL="571500" indent="-571500">
              <a:lnSpc>
                <a:spcPct val="100000"/>
              </a:lnSpc>
              <a:spcAft>
                <a:spcPts val="267"/>
              </a:spcAft>
              <a:buAutoNum type="romanUcPeriod"/>
            </a:pPr>
            <a:r>
              <a:rPr lang="en-US" sz="2800">
                <a:cs typeface="Arial"/>
              </a:rPr>
              <a:t>Project Overview</a:t>
            </a:r>
          </a:p>
          <a:p>
            <a:pPr marL="571500" indent="-571500">
              <a:lnSpc>
                <a:spcPct val="100000"/>
              </a:lnSpc>
              <a:spcAft>
                <a:spcPts val="267"/>
              </a:spcAft>
              <a:buAutoNum type="romanUcPeriod"/>
            </a:pPr>
            <a:r>
              <a:rPr lang="en-US" sz="2800">
                <a:cs typeface="Arial"/>
              </a:rPr>
              <a:t>Station Design Overview</a:t>
            </a:r>
          </a:p>
          <a:p>
            <a:pPr marL="571500" indent="-571500">
              <a:lnSpc>
                <a:spcPct val="100000"/>
              </a:lnSpc>
              <a:spcAft>
                <a:spcPts val="267"/>
              </a:spcAft>
              <a:buAutoNum type="romanUcPeriod"/>
            </a:pPr>
            <a:r>
              <a:rPr lang="en-US" sz="2800">
                <a:cs typeface="Arial"/>
              </a:rPr>
              <a:t>Interactive Break-out Session </a:t>
            </a:r>
          </a:p>
          <a:p>
            <a:pPr marL="571500" indent="-571500">
              <a:lnSpc>
                <a:spcPct val="100000"/>
              </a:lnSpc>
              <a:spcAft>
                <a:spcPts val="267"/>
              </a:spcAft>
              <a:buAutoNum type="romanUcPeriod"/>
            </a:pPr>
            <a:r>
              <a:rPr lang="en-US" sz="2800">
                <a:cs typeface="Calibri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183952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6C0F7-09D1-F52F-9EEE-C3E5E4EF0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Corridor 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A8D683-3710-4C04-9FC3-F2C4A11B95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9CACF-A380-4580-FC75-CA9057468802}"/>
              </a:ext>
            </a:extLst>
          </p:cNvPr>
          <p:cNvSpPr txBox="1"/>
          <p:nvPr/>
        </p:nvSpPr>
        <p:spPr>
          <a:xfrm>
            <a:off x="5022045" y="2069369"/>
            <a:ext cx="1356074" cy="338554"/>
          </a:xfrm>
          <a:prstGeom prst="rect">
            <a:avLst/>
          </a:prstGeom>
          <a:noFill/>
        </p:spPr>
        <p:txBody>
          <a:bodyPr wrap="square" lIns="0" rIns="0" anchor="t" anchorCtr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64798-9C84-E488-D264-64AF1F9562FF}"/>
              </a:ext>
            </a:extLst>
          </p:cNvPr>
          <p:cNvSpPr txBox="1"/>
          <p:nvPr/>
        </p:nvSpPr>
        <p:spPr>
          <a:xfrm>
            <a:off x="7514373" y="2069369"/>
            <a:ext cx="831047" cy="338554"/>
          </a:xfrm>
          <a:prstGeom prst="rect">
            <a:avLst/>
          </a:prstGeom>
          <a:noFill/>
        </p:spPr>
        <p:txBody>
          <a:bodyPr wrap="square" lIns="0" rIns="0" anchor="t" anchorCtr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ABD34-1EAD-CAE1-EE86-3DBC9CEABAB3}"/>
              </a:ext>
            </a:extLst>
          </p:cNvPr>
          <p:cNvSpPr txBox="1"/>
          <p:nvPr/>
        </p:nvSpPr>
        <p:spPr>
          <a:xfrm>
            <a:off x="3062831" y="2069369"/>
            <a:ext cx="822960" cy="338554"/>
          </a:xfrm>
          <a:prstGeom prst="rect">
            <a:avLst/>
          </a:prstGeom>
          <a:noFill/>
        </p:spPr>
        <p:txBody>
          <a:bodyPr wrap="square" lIns="0" rIns="0" anchor="t" anchorCtr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7FA645-6E6C-214C-FBEE-BFB65920FE07}"/>
              </a:ext>
            </a:extLst>
          </p:cNvPr>
          <p:cNvSpPr txBox="1"/>
          <p:nvPr/>
        </p:nvSpPr>
        <p:spPr>
          <a:xfrm>
            <a:off x="562181" y="1948061"/>
            <a:ext cx="1385688" cy="584775"/>
          </a:xfrm>
          <a:prstGeom prst="rect">
            <a:avLst/>
          </a:prstGeom>
          <a:noFill/>
        </p:spPr>
        <p:txBody>
          <a:bodyPr wrap="square" lIns="0" rIns="0" anchor="t" anchorCtr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Poor Passenger Experience</a:t>
            </a:r>
          </a:p>
        </p:txBody>
      </p:sp>
      <p:pic>
        <p:nvPicPr>
          <p:cNvPr id="9" name="Picture Placeholder 184">
            <a:extLst>
              <a:ext uri="{FF2B5EF4-FFF2-40B4-BE49-F238E27FC236}">
                <a16:creationId xmlns:a16="http://schemas.microsoft.com/office/drawing/2014/main" id="{13C5B6A1-3DCF-D8DF-9736-B200E35EE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16935" y="1461319"/>
            <a:ext cx="548640" cy="548640"/>
          </a:xfrm>
          <a:prstGeom prst="rect">
            <a:avLst/>
          </a:prstGeom>
        </p:spPr>
      </p:pic>
      <p:pic>
        <p:nvPicPr>
          <p:cNvPr id="11" name="Picture Placeholder 170">
            <a:extLst>
              <a:ext uri="{FF2B5EF4-FFF2-40B4-BE49-F238E27FC236}">
                <a16:creationId xmlns:a16="http://schemas.microsoft.com/office/drawing/2014/main" id="{95B43D68-F0D4-0E49-3D9B-D53FC0DA72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655577" y="1445141"/>
            <a:ext cx="548640" cy="54864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19DECB9-224D-B953-A247-743C01369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6425" y="1490861"/>
            <a:ext cx="457200" cy="457200"/>
          </a:xfrm>
          <a:prstGeom prst="rect">
            <a:avLst/>
          </a:prstGeom>
        </p:spPr>
      </p:pic>
      <p:pic>
        <p:nvPicPr>
          <p:cNvPr id="17" name="Picture Placeholder 33" descr="A bus parked on a sidewalk&#10;&#10;Description automatically generated">
            <a:extLst>
              <a:ext uri="{FF2B5EF4-FFF2-40B4-BE49-F238E27FC236}">
                <a16:creationId xmlns:a16="http://schemas.microsoft.com/office/drawing/2014/main" id="{01E829DA-CC9E-9906-DB41-902A6B0228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817" b="2988"/>
          <a:stretch/>
        </p:blipFill>
        <p:spPr>
          <a:xfrm rot="5400000">
            <a:off x="-203531" y="3244281"/>
            <a:ext cx="2930394" cy="2172072"/>
          </a:xfrm>
          <a:prstGeom prst="rect">
            <a:avLst/>
          </a:prstGeom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11C17F1-9A93-F864-B878-718696B845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6087" y="1398151"/>
            <a:ext cx="762790" cy="652543"/>
          </a:xfrm>
          <a:prstGeom prst="rect">
            <a:avLst/>
          </a:prstGeom>
        </p:spPr>
      </p:pic>
      <p:pic>
        <p:nvPicPr>
          <p:cNvPr id="1032" name="Picture 8" descr="Image may contain Human Person Bus Stop Interior Design Indoors Footwear Clothing Apparel and Shoe">
            <a:extLst>
              <a:ext uri="{FF2B5EF4-FFF2-40B4-BE49-F238E27FC236}">
                <a16:creationId xmlns:a16="http://schemas.microsoft.com/office/drawing/2014/main" id="{806A9475-BB59-CD07-6CC3-2DE1D0314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4" r="26874"/>
          <a:stretch/>
        </p:blipFill>
        <p:spPr bwMode="auto">
          <a:xfrm>
            <a:off x="4619490" y="2865118"/>
            <a:ext cx="2134057" cy="291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ssive Infusion of $1B Goes to Tackling Homelessness in California, Los Angeles – Los Angeles ...">
            <a:extLst>
              <a:ext uri="{FF2B5EF4-FFF2-40B4-BE49-F238E27FC236}">
                <a16:creationId xmlns:a16="http://schemas.microsoft.com/office/drawing/2014/main" id="{83B40E80-52F2-A510-6BCD-EC8D31F5F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t="-232" r="30856" b="232"/>
          <a:stretch/>
        </p:blipFill>
        <p:spPr bwMode="auto">
          <a:xfrm>
            <a:off x="6848526" y="2871868"/>
            <a:ext cx="2124583" cy="291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edestrians die every 90 minutes in the U.S., and low-income areas are hurt most - Los Angeles Times">
            <a:extLst>
              <a:ext uri="{FF2B5EF4-FFF2-40B4-BE49-F238E27FC236}">
                <a16:creationId xmlns:a16="http://schemas.microsoft.com/office/drawing/2014/main" id="{046F2CF2-16AE-BF14-2F2D-3DDE9A9D0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3" r="29403"/>
          <a:stretch/>
        </p:blipFill>
        <p:spPr bwMode="auto">
          <a:xfrm>
            <a:off x="2390454" y="2859623"/>
            <a:ext cx="2134057" cy="292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506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D939E2-1F41-C0B9-FBCC-0106E68109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Box 25">
            <a:extLst>
              <a:ext uri="{FF2B5EF4-FFF2-40B4-BE49-F238E27FC236}">
                <a16:creationId xmlns:a16="http://schemas.microsoft.com/office/drawing/2014/main" id="{B38FD0AB-5B21-4768-82C3-CF0F39EA21EE}"/>
              </a:ext>
            </a:extLst>
          </p:cNvPr>
          <p:cNvSpPr txBox="1"/>
          <p:nvPr/>
        </p:nvSpPr>
        <p:spPr>
          <a:xfrm>
            <a:off x="-8704" y="5298058"/>
            <a:ext cx="9152704" cy="731520"/>
          </a:xfrm>
          <a:prstGeom prst="rect">
            <a:avLst/>
          </a:prstGeom>
          <a:gradFill>
            <a:gsLst>
              <a:gs pos="50000">
                <a:srgbClr val="00AD55"/>
              </a:gs>
              <a:gs pos="0">
                <a:srgbClr val="00AD55">
                  <a:alpha val="0"/>
                </a:srgbClr>
              </a:gs>
              <a:gs pos="100000">
                <a:srgbClr val="00AD55">
                  <a:alpha val="0"/>
                </a:srgbClr>
              </a:gs>
            </a:gsLst>
            <a:lin ang="0" scaled="0"/>
          </a:gra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69AF13-261A-6AAA-DE3B-8311EFE8F10C}"/>
              </a:ext>
            </a:extLst>
          </p:cNvPr>
          <p:cNvSpPr>
            <a:spLocks noGrp="1"/>
          </p:cNvSpPr>
          <p:nvPr/>
        </p:nvSpPr>
        <p:spPr>
          <a:xfrm>
            <a:off x="362548" y="146611"/>
            <a:ext cx="7781776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/>
              <a:t>How is Equity Achieved?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112A74A-1F4A-70BE-607E-C7047CCF81EF}"/>
              </a:ext>
            </a:extLst>
          </p:cNvPr>
          <p:cNvSpPr>
            <a:spLocks noGrp="1"/>
          </p:cNvSpPr>
          <p:nvPr/>
        </p:nvSpPr>
        <p:spPr>
          <a:xfrm>
            <a:off x="428382" y="5363399"/>
            <a:ext cx="8269828" cy="7782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30188" indent="-230188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90000"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34950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30188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0663" indent="-230188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60000"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688" indent="-231775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70000"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9422"/>
              </a:lnSpc>
              <a:buNone/>
            </a:pPr>
            <a:r>
              <a:rPr lang="en-US" sz="2000" b="1"/>
              <a:t>Transportation must target those with the greatest mobility needs first in order to improve access to opportunity for all.</a:t>
            </a:r>
            <a:endParaRPr lang="en-US"/>
          </a:p>
          <a:p>
            <a:pPr marL="0" indent="0" algn="ctr">
              <a:lnSpc>
                <a:spcPct val="79422"/>
              </a:lnSpc>
              <a:buNone/>
            </a:pPr>
            <a:endParaRPr lang="en-US" sz="2000">
              <a:cs typeface="Calibri" panose="020F0502020204030204"/>
            </a:endParaRPr>
          </a:p>
          <a:p>
            <a:pPr marL="0" indent="0">
              <a:lnSpc>
                <a:spcPct val="79422"/>
              </a:lnSpc>
              <a:buNone/>
            </a:pPr>
            <a:endParaRPr lang="en-US" sz="2000" b="1">
              <a:cs typeface="Calibri" panose="020F0502020204030204"/>
            </a:endParaRPr>
          </a:p>
          <a:p>
            <a:pPr marL="0" indent="0">
              <a:lnSpc>
                <a:spcPct val="88247"/>
              </a:lnSpc>
              <a:buNone/>
            </a:pPr>
            <a:endParaRPr lang="en-US" b="1">
              <a:cs typeface="Calibri" panose="020F0502020204030204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5C139C55-E3E1-0750-34FB-0B27C1B924EB}"/>
              </a:ext>
            </a:extLst>
          </p:cNvPr>
          <p:cNvSpPr txBox="1"/>
          <p:nvPr/>
        </p:nvSpPr>
        <p:spPr>
          <a:xfrm>
            <a:off x="3743910" y="3876076"/>
            <a:ext cx="204313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Equitable investments </a:t>
            </a:r>
            <a:r>
              <a:rPr lang="en-US" sz="1400"/>
              <a:t>consider existing disparities and can </a:t>
            </a:r>
            <a:r>
              <a:rPr lang="en-US" sz="1400" b="1"/>
              <a:t>reduce disparities between communities</a:t>
            </a:r>
            <a:r>
              <a:rPr lang="en-US" sz="1400"/>
              <a:t>. 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2ACB8EC1-61AC-1505-1289-295F1CAE4687}"/>
              </a:ext>
            </a:extLst>
          </p:cNvPr>
          <p:cNvSpPr txBox="1"/>
          <p:nvPr/>
        </p:nvSpPr>
        <p:spPr>
          <a:xfrm>
            <a:off x="6292855" y="3876076"/>
            <a:ext cx="1802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We strive for </a:t>
            </a:r>
            <a:r>
              <a:rPr lang="en-US" sz="1400" b="1"/>
              <a:t>justice by removing</a:t>
            </a:r>
            <a:r>
              <a:rPr lang="en-US" sz="1400"/>
              <a:t> </a:t>
            </a:r>
            <a:r>
              <a:rPr lang="en-US" sz="1400" b="1"/>
              <a:t>underlying barriers</a:t>
            </a:r>
            <a:r>
              <a:rPr lang="en-US" sz="1400"/>
              <a:t> and improving access to opportunities for everyone.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F4A611-6874-D212-A49D-DB3E6A50C7AE}"/>
              </a:ext>
            </a:extLst>
          </p:cNvPr>
          <p:cNvSpPr txBox="1"/>
          <p:nvPr/>
        </p:nvSpPr>
        <p:spPr>
          <a:xfrm>
            <a:off x="1223190" y="3876076"/>
            <a:ext cx="196596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Equality of service</a:t>
            </a:r>
            <a:r>
              <a:rPr lang="en-US" sz="1400"/>
              <a:t> to both communities </a:t>
            </a:r>
            <a:r>
              <a:rPr lang="en-US" sz="1400" b="1"/>
              <a:t>does not account for underlying historic inequities</a:t>
            </a:r>
            <a:r>
              <a:rPr lang="en-US" sz="1400"/>
              <a:t>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D391769-145D-DDAD-FF11-CDBE002E26E8}"/>
              </a:ext>
            </a:extLst>
          </p:cNvPr>
          <p:cNvSpPr txBox="1">
            <a:spLocks/>
          </p:cNvSpPr>
          <p:nvPr/>
        </p:nvSpPr>
        <p:spPr>
          <a:xfrm>
            <a:off x="362548" y="1105474"/>
            <a:ext cx="8269828" cy="1169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/>
              <a:t>Equity is achieved when one’s outcomes in life are not predetermined on their racial, economic or social identities.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000" b="1"/>
          </a:p>
          <a:p>
            <a:pPr marL="0" indent="0">
              <a:buFont typeface="Wingdings" panose="05000000000000000000" pitchFamily="2" charset="2"/>
              <a:buNone/>
            </a:pPr>
            <a:endParaRPr lang="en-US" b="1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8176B2-4F71-5AD4-DA1D-0E255B74588B}"/>
              </a:ext>
            </a:extLst>
          </p:cNvPr>
          <p:cNvGrpSpPr/>
          <p:nvPr/>
        </p:nvGrpSpPr>
        <p:grpSpPr>
          <a:xfrm>
            <a:off x="578945" y="1819425"/>
            <a:ext cx="8140310" cy="2056651"/>
            <a:chOff x="587649" y="1819425"/>
            <a:chExt cx="8140310" cy="20566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A83ADD0-5959-7F35-8A7A-885DD192B56D}"/>
                </a:ext>
              </a:extLst>
            </p:cNvPr>
            <p:cNvGrpSpPr/>
            <p:nvPr/>
          </p:nvGrpSpPr>
          <p:grpSpPr>
            <a:xfrm>
              <a:off x="587649" y="1819425"/>
              <a:ext cx="8140310" cy="2056651"/>
              <a:chOff x="587649" y="1819425"/>
              <a:chExt cx="8140310" cy="205665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B0B10A9-B169-D2F2-B762-5E87B4FC6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7649" y="1819425"/>
                <a:ext cx="8140310" cy="2056651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DFAF946-2BBE-3789-BFE7-A80D6FAFBB9B}"/>
                  </a:ext>
                </a:extLst>
              </p:cNvPr>
              <p:cNvSpPr/>
              <p:nvPr/>
            </p:nvSpPr>
            <p:spPr>
              <a:xfrm>
                <a:off x="1454757" y="2380316"/>
                <a:ext cx="337930" cy="673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8821370-9EF3-EC9A-5574-F7F63262E019}"/>
                  </a:ext>
                </a:extLst>
              </p:cNvPr>
              <p:cNvSpPr/>
              <p:nvPr/>
            </p:nvSpPr>
            <p:spPr>
              <a:xfrm>
                <a:off x="1913779" y="2451156"/>
                <a:ext cx="337930" cy="673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467EA74-0B6D-1E89-F8BD-CFFF430C9E82}"/>
                  </a:ext>
                </a:extLst>
              </p:cNvPr>
              <p:cNvSpPr/>
              <p:nvPr/>
            </p:nvSpPr>
            <p:spPr>
              <a:xfrm>
                <a:off x="2339670" y="2529234"/>
                <a:ext cx="337930" cy="673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813573D-4E73-CDE1-98C0-BBA45CBF016A}"/>
                  </a:ext>
                </a:extLst>
              </p:cNvPr>
              <p:cNvSpPr/>
              <p:nvPr/>
            </p:nvSpPr>
            <p:spPr>
              <a:xfrm>
                <a:off x="3984680" y="2375479"/>
                <a:ext cx="1242640" cy="673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FF53B3D-C6F6-E305-86EE-47C73667932A}"/>
                  </a:ext>
                </a:extLst>
              </p:cNvPr>
              <p:cNvSpPr/>
              <p:nvPr/>
            </p:nvSpPr>
            <p:spPr>
              <a:xfrm>
                <a:off x="6446602" y="2375479"/>
                <a:ext cx="1386757" cy="673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8A1381C-2450-AD79-E9A6-39EFBA802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257962" y="2319538"/>
              <a:ext cx="731520" cy="73152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4E1EF39-D3A4-F33B-3465-5CBB9B4F1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705262" y="2399313"/>
              <a:ext cx="731520" cy="73152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B2CA935-BAC0-6AA1-D9C3-F9D60D385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143754" y="2479088"/>
              <a:ext cx="731520" cy="73152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FE6B9F4D-6BC3-2068-9B56-DCB71D228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799122" y="2317189"/>
              <a:ext cx="731520" cy="73152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14BE3999-E585-C82A-15A2-465281D51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246422" y="2317189"/>
              <a:ext cx="731520" cy="73152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E12C3F4B-4548-17A4-5D02-AC88493F8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681358" y="2312831"/>
              <a:ext cx="731520" cy="73152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2AC191D7-875F-8633-3164-2A06645C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305440" y="2323896"/>
              <a:ext cx="731520" cy="73152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BE68FC8-9806-AA4D-206C-1474E60A1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752740" y="2323896"/>
              <a:ext cx="731520" cy="731520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A081DBD4-441C-3EAA-346B-E352E4A95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187676" y="2319538"/>
              <a:ext cx="731520" cy="73152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8F66E1-3DE3-30BB-C18D-C6B63823F601}"/>
              </a:ext>
            </a:extLst>
          </p:cNvPr>
          <p:cNvSpPr txBox="1"/>
          <p:nvPr/>
        </p:nvSpPr>
        <p:spPr>
          <a:xfrm>
            <a:off x="351594" y="6097262"/>
            <a:ext cx="864211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Safety – Passenger Experience – Operations &amp; Maintenance</a:t>
            </a:r>
          </a:p>
        </p:txBody>
      </p:sp>
    </p:spTree>
    <p:extLst>
      <p:ext uri="{BB962C8B-B14F-4D97-AF65-F5344CB8AC3E}">
        <p14:creationId xmlns:p14="http://schemas.microsoft.com/office/powerpoint/2010/main" val="3900693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56DD2-5F4B-FEE3-6956-0EFD61D95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D6235-FC10-3794-643F-462F83ED0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BRT Station Pedestrian Experience - Day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4325710-5806-4D38-284C-07F52117C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047566"/>
            <a:ext cx="4286473" cy="4888540"/>
          </a:xfrm>
        </p:spPr>
        <p:txBody>
          <a:bodyPr vert="horz" lIns="121920" tIns="60960" rIns="121920" bIns="60960" rtlCol="0" anchor="t">
            <a:noAutofit/>
          </a:bodyPr>
          <a:lstStyle/>
          <a:p>
            <a:pPr lvl="1">
              <a:lnSpc>
                <a:spcPct val="100000"/>
              </a:lnSpc>
            </a:pPr>
            <a:endParaRPr lang="en-US" sz="1200"/>
          </a:p>
          <a:p>
            <a:pPr lvl="1">
              <a:lnSpc>
                <a:spcPct val="100000"/>
              </a:lnSpc>
            </a:pPr>
            <a:endParaRPr lang="en-US" sz="1200"/>
          </a:p>
          <a:p>
            <a:pPr lvl="1">
              <a:lnSpc>
                <a:spcPct val="100000"/>
              </a:lnSpc>
            </a:pPr>
            <a:endParaRPr lang="en-US"/>
          </a:p>
          <a:p>
            <a:pPr>
              <a:lnSpc>
                <a:spcPct val="79422"/>
              </a:lnSpc>
            </a:pPr>
            <a:endParaRPr lang="en-US" b="1">
              <a:cs typeface="Calibri" panose="020F0502020204030204"/>
            </a:endParaRPr>
          </a:p>
          <a:p>
            <a:pPr>
              <a:lnSpc>
                <a:spcPct val="79422"/>
              </a:lnSpc>
            </a:pPr>
            <a:endParaRPr lang="en-US" b="1">
              <a:cs typeface="Calibri" panose="020F0502020204030204"/>
            </a:endParaRPr>
          </a:p>
          <a:p>
            <a:pPr>
              <a:lnSpc>
                <a:spcPct val="79422"/>
              </a:lnSpc>
            </a:pPr>
            <a:endParaRPr lang="en-US">
              <a:cs typeface="Calibri" panose="020F0502020204030204"/>
            </a:endParaRPr>
          </a:p>
        </p:txBody>
      </p:sp>
      <p:pic>
        <p:nvPicPr>
          <p:cNvPr id="8" name="Picture 7" descr="A bus stop with people walking on the sidewalk&#10;&#10;Description automatically generated">
            <a:extLst>
              <a:ext uri="{FF2B5EF4-FFF2-40B4-BE49-F238E27FC236}">
                <a16:creationId xmlns:a16="http://schemas.microsoft.com/office/drawing/2014/main" id="{28FF0944-43C0-C1B5-3D3F-45B587338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9" t="15088" r="1493" b="12641"/>
          <a:stretch/>
        </p:blipFill>
        <p:spPr>
          <a:xfrm>
            <a:off x="104576" y="1546702"/>
            <a:ext cx="6649933" cy="3833298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72D9CC3-CBAA-AD25-0E5F-A68DC4E655DC}"/>
              </a:ext>
            </a:extLst>
          </p:cNvPr>
          <p:cNvSpPr txBox="1">
            <a:spLocks/>
          </p:cNvSpPr>
          <p:nvPr/>
        </p:nvSpPr>
        <p:spPr>
          <a:xfrm>
            <a:off x="6754509" y="1546702"/>
            <a:ext cx="2389491" cy="16615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30188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0663" indent="-230188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60000"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688" indent="-231775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70000"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79422"/>
              </a:lnSpc>
              <a:buFont typeface="Arial" panose="020B0604020202020204" pitchFamily="34" charset="0"/>
              <a:buChar char="•"/>
            </a:pPr>
            <a:r>
              <a:rPr lang="en-US" b="1"/>
              <a:t>Shade</a:t>
            </a:r>
            <a:endParaRPr lang="en-US"/>
          </a:p>
          <a:p>
            <a:pPr marL="342900" indent="-342900">
              <a:lnSpc>
                <a:spcPct val="79422"/>
              </a:lnSpc>
              <a:buFont typeface="Arial" panose="020B0604020202020204" pitchFamily="34" charset="0"/>
              <a:buChar char="•"/>
            </a:pPr>
            <a:r>
              <a:rPr lang="en-US" b="1"/>
              <a:t>Comfort</a:t>
            </a:r>
            <a:endParaRPr lang="en-US" b="1">
              <a:cs typeface="Calibri" panose="020F0502020204030204"/>
            </a:endParaRPr>
          </a:p>
          <a:p>
            <a:pPr marL="342900" indent="-342900">
              <a:lnSpc>
                <a:spcPct val="79422"/>
              </a:lnSpc>
              <a:buFont typeface="Arial" panose="020B0604020202020204" pitchFamily="34" charset="0"/>
              <a:buChar char="•"/>
            </a:pPr>
            <a:r>
              <a:rPr lang="en-US" b="1"/>
              <a:t>Cleanliness </a:t>
            </a:r>
            <a:endParaRPr lang="en-US" b="1">
              <a:cs typeface="Calibri" panose="020F0502020204030204"/>
            </a:endParaRPr>
          </a:p>
          <a:p>
            <a:pPr algn="ctr">
              <a:lnSpc>
                <a:spcPct val="79422"/>
              </a:lnSpc>
            </a:pPr>
            <a:endParaRPr lang="en-US">
              <a:cs typeface="Calibri" panose="020F0502020204030204"/>
            </a:endParaRPr>
          </a:p>
          <a:p>
            <a:pPr>
              <a:lnSpc>
                <a:spcPct val="79422"/>
              </a:lnSpc>
            </a:pPr>
            <a:endParaRPr lang="en-US" b="1">
              <a:cs typeface="Calibri" panose="020F0502020204030204"/>
            </a:endParaRPr>
          </a:p>
          <a:p>
            <a:pPr>
              <a:lnSpc>
                <a:spcPct val="79422"/>
              </a:lnSpc>
            </a:pPr>
            <a:endParaRPr lang="en-US" b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407794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3DD15-2012-A67A-5FEA-C23D51B1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F247-072B-D5B5-6BEA-323BB0271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BRT Station Pedestrian Experience – Night 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4D04AC1-BF64-1C6B-6910-2A67943A1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047566"/>
            <a:ext cx="4286473" cy="4888540"/>
          </a:xfrm>
        </p:spPr>
        <p:txBody>
          <a:bodyPr vert="horz" lIns="121920" tIns="60960" rIns="121920" bIns="60960" rtlCol="0" anchor="t">
            <a:noAutofit/>
          </a:bodyPr>
          <a:lstStyle/>
          <a:p>
            <a:pPr lvl="1">
              <a:lnSpc>
                <a:spcPct val="100000"/>
              </a:lnSpc>
            </a:pPr>
            <a:endParaRPr lang="en-US" sz="1200"/>
          </a:p>
          <a:p>
            <a:pPr lvl="1">
              <a:lnSpc>
                <a:spcPct val="100000"/>
              </a:lnSpc>
            </a:pPr>
            <a:endParaRPr lang="en-US" sz="1200"/>
          </a:p>
          <a:p>
            <a:pPr lvl="1">
              <a:lnSpc>
                <a:spcPct val="100000"/>
              </a:lnSpc>
            </a:pPr>
            <a:endParaRPr lang="en-US"/>
          </a:p>
          <a:p>
            <a:pPr>
              <a:lnSpc>
                <a:spcPct val="79422"/>
              </a:lnSpc>
            </a:pPr>
            <a:endParaRPr lang="en-US" b="1">
              <a:cs typeface="Calibri" panose="020F0502020204030204"/>
            </a:endParaRPr>
          </a:p>
          <a:p>
            <a:pPr>
              <a:lnSpc>
                <a:spcPct val="79422"/>
              </a:lnSpc>
            </a:pPr>
            <a:endParaRPr lang="en-US" b="1">
              <a:cs typeface="Calibri" panose="020F0502020204030204"/>
            </a:endParaRPr>
          </a:p>
          <a:p>
            <a:pPr>
              <a:lnSpc>
                <a:spcPct val="79422"/>
              </a:lnSpc>
            </a:pPr>
            <a:endParaRPr lang="en-US">
              <a:cs typeface="Calibri" panose="020F0502020204030204"/>
            </a:endParaRPr>
          </a:p>
        </p:txBody>
      </p:sp>
      <p:pic>
        <p:nvPicPr>
          <p:cNvPr id="10" name="Picture 9" descr="A bus stop with a bus stop and a couple of people standing&#10;&#10;Description automatically generated">
            <a:extLst>
              <a:ext uri="{FF2B5EF4-FFF2-40B4-BE49-F238E27FC236}">
                <a16:creationId xmlns:a16="http://schemas.microsoft.com/office/drawing/2014/main" id="{293795DF-70F9-A165-1C12-B33392C60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5" t="14184" r="1930" b="13054"/>
          <a:stretch/>
        </p:blipFill>
        <p:spPr>
          <a:xfrm>
            <a:off x="87562" y="1490472"/>
            <a:ext cx="6666947" cy="3900494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E8BAD23-59F3-BDD9-8FE0-439FD110C06F}"/>
              </a:ext>
            </a:extLst>
          </p:cNvPr>
          <p:cNvSpPr txBox="1">
            <a:spLocks/>
          </p:cNvSpPr>
          <p:nvPr/>
        </p:nvSpPr>
        <p:spPr>
          <a:xfrm>
            <a:off x="6754509" y="1557668"/>
            <a:ext cx="2389491" cy="16615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SzPct val="90000"/>
              <a:buFont typeface="Wingdings" panose="05000000000000000000" pitchFamily="2" charset="2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30188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0663" indent="-230188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60000"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688" indent="-231775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70000"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79422"/>
              </a:lnSpc>
              <a:buFont typeface="Arial" panose="020B0604020202020204" pitchFamily="34" charset="0"/>
              <a:buChar char="•"/>
            </a:pPr>
            <a:r>
              <a:rPr lang="en-US" b="1"/>
              <a:t>Lighting</a:t>
            </a:r>
            <a:endParaRPr lang="en-US"/>
          </a:p>
          <a:p>
            <a:pPr marL="342900" indent="-342900">
              <a:lnSpc>
                <a:spcPct val="79422"/>
              </a:lnSpc>
              <a:buFont typeface="Arial" panose="020B0604020202020204" pitchFamily="34" charset="0"/>
              <a:buChar char="•"/>
            </a:pPr>
            <a:r>
              <a:rPr lang="en-US" b="1"/>
              <a:t>Safety</a:t>
            </a:r>
            <a:endParaRPr lang="en-US" b="1">
              <a:cs typeface="Calibri" panose="020F0502020204030204"/>
            </a:endParaRPr>
          </a:p>
          <a:p>
            <a:pPr marL="342900" indent="-342900">
              <a:lnSpc>
                <a:spcPct val="79422"/>
              </a:lnSpc>
              <a:buFont typeface="Arial" panose="020B0604020202020204" pitchFamily="34" charset="0"/>
              <a:buChar char="•"/>
            </a:pPr>
            <a:r>
              <a:rPr lang="en-US" b="1"/>
              <a:t>Visibility</a:t>
            </a:r>
            <a:endParaRPr lang="en-US" b="1">
              <a:cs typeface="Calibri" panose="020F0502020204030204"/>
            </a:endParaRPr>
          </a:p>
          <a:p>
            <a:pPr algn="ctr">
              <a:lnSpc>
                <a:spcPct val="79422"/>
              </a:lnSpc>
            </a:pPr>
            <a:endParaRPr lang="en-US">
              <a:cs typeface="Calibri" panose="020F0502020204030204"/>
            </a:endParaRPr>
          </a:p>
          <a:p>
            <a:pPr>
              <a:lnSpc>
                <a:spcPct val="79422"/>
              </a:lnSpc>
            </a:pPr>
            <a:endParaRPr lang="en-US" b="1">
              <a:cs typeface="Calibri" panose="020F0502020204030204"/>
            </a:endParaRPr>
          </a:p>
          <a:p>
            <a:pPr>
              <a:lnSpc>
                <a:spcPct val="79422"/>
              </a:lnSpc>
            </a:pPr>
            <a:endParaRPr lang="en-US" b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585873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3DD15-2012-A67A-5FEA-C23D51B1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F247-072B-D5B5-6BEA-323BB0271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8086948" cy="685604"/>
          </a:xfrm>
        </p:spPr>
        <p:txBody>
          <a:bodyPr/>
          <a:lstStyle/>
          <a:p>
            <a:r>
              <a:rPr lang="en-US"/>
              <a:t>Station Access with Bicycle Lane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4D04AC1-BF64-1C6B-6910-2A67943A1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047566"/>
            <a:ext cx="4286473" cy="4888540"/>
          </a:xfrm>
        </p:spPr>
        <p:txBody>
          <a:bodyPr vert="horz" lIns="121920" tIns="60960" rIns="121920" bIns="60960" rtlCol="0" anchor="t">
            <a:noAutofit/>
          </a:bodyPr>
          <a:lstStyle/>
          <a:p>
            <a:pPr lvl="1">
              <a:lnSpc>
                <a:spcPct val="100000"/>
              </a:lnSpc>
            </a:pPr>
            <a:endParaRPr lang="en-US" sz="1200"/>
          </a:p>
          <a:p>
            <a:pPr lvl="1">
              <a:lnSpc>
                <a:spcPct val="100000"/>
              </a:lnSpc>
            </a:pPr>
            <a:endParaRPr lang="en-US" sz="1200"/>
          </a:p>
          <a:p>
            <a:pPr lvl="1">
              <a:lnSpc>
                <a:spcPct val="100000"/>
              </a:lnSpc>
            </a:pPr>
            <a:endParaRPr lang="en-US"/>
          </a:p>
          <a:p>
            <a:pPr>
              <a:lnSpc>
                <a:spcPct val="79422"/>
              </a:lnSpc>
            </a:pPr>
            <a:endParaRPr lang="en-US" b="1">
              <a:cs typeface="Calibri" panose="020F0502020204030204"/>
            </a:endParaRPr>
          </a:p>
          <a:p>
            <a:pPr>
              <a:lnSpc>
                <a:spcPct val="79422"/>
              </a:lnSpc>
            </a:pPr>
            <a:endParaRPr lang="en-US" b="1">
              <a:cs typeface="Calibri" panose="020F0502020204030204"/>
            </a:endParaRPr>
          </a:p>
          <a:p>
            <a:pPr>
              <a:lnSpc>
                <a:spcPct val="79422"/>
              </a:lnSpc>
            </a:pPr>
            <a:endParaRPr lang="en-US">
              <a:cs typeface="Calibri" panose="020F0502020204030204"/>
            </a:endParaRPr>
          </a:p>
        </p:txBody>
      </p:sp>
      <p:pic>
        <p:nvPicPr>
          <p:cNvPr id="4" name="Picture 3" descr="A bicycle lane station with people walking&#10;&#10;Description automatically generated">
            <a:extLst>
              <a:ext uri="{FF2B5EF4-FFF2-40B4-BE49-F238E27FC236}">
                <a16:creationId xmlns:a16="http://schemas.microsoft.com/office/drawing/2014/main" id="{B9F94C0E-0CA7-6BF2-E09A-F51159665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47" y="921894"/>
            <a:ext cx="7691719" cy="5789495"/>
          </a:xfrm>
          <a:prstGeom prst="rect">
            <a:avLst/>
          </a:prstGeom>
        </p:spPr>
      </p:pic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36456B7B-25FB-BE4D-9F9F-67D4B5C44D2A}"/>
              </a:ext>
            </a:extLst>
          </p:cNvPr>
          <p:cNvSpPr/>
          <p:nvPr/>
        </p:nvSpPr>
        <p:spPr>
          <a:xfrm>
            <a:off x="913275" y="5903617"/>
            <a:ext cx="2168499" cy="420130"/>
          </a:xfrm>
          <a:prstGeom prst="borderCallout2">
            <a:avLst>
              <a:gd name="adj1" fmla="val 26593"/>
              <a:gd name="adj2" fmla="val 102266"/>
              <a:gd name="adj3" fmla="val 24632"/>
              <a:gd name="adj4" fmla="val 119549"/>
              <a:gd name="adj5" fmla="val -424754"/>
              <a:gd name="adj6" fmla="val 1060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Platform on Bulb-Out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BCE11795-E679-2554-72BD-BB4AE0C2402E}"/>
              </a:ext>
            </a:extLst>
          </p:cNvPr>
          <p:cNvSpPr/>
          <p:nvPr/>
        </p:nvSpPr>
        <p:spPr>
          <a:xfrm>
            <a:off x="324270" y="5208041"/>
            <a:ext cx="2168499" cy="517999"/>
          </a:xfrm>
          <a:prstGeom prst="borderCallout2">
            <a:avLst>
              <a:gd name="adj1" fmla="val 26593"/>
              <a:gd name="adj2" fmla="val 102266"/>
              <a:gd name="adj3" fmla="val 24632"/>
              <a:gd name="adj4" fmla="val 119549"/>
              <a:gd name="adj5" fmla="val -242311"/>
              <a:gd name="adj6" fmla="val 1075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Raised Bike Lane / Crosswalk</a:t>
            </a: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0C41DF4D-FC6D-F969-65A3-BB63C4E17B93}"/>
              </a:ext>
            </a:extLst>
          </p:cNvPr>
          <p:cNvSpPr/>
          <p:nvPr/>
        </p:nvSpPr>
        <p:spPr>
          <a:xfrm>
            <a:off x="6218349" y="3218935"/>
            <a:ext cx="2168499" cy="420130"/>
          </a:xfrm>
          <a:prstGeom prst="borderCallout2">
            <a:avLst>
              <a:gd name="adj1" fmla="val 1103"/>
              <a:gd name="adj2" fmla="val -3722"/>
              <a:gd name="adj3" fmla="val 3063"/>
              <a:gd name="adj4" fmla="val -11132"/>
              <a:gd name="adj5" fmla="val 210540"/>
              <a:gd name="adj6" fmla="val -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Bus Lane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E407A535-D62E-4E19-833D-34CF1521FE49}"/>
              </a:ext>
            </a:extLst>
          </p:cNvPr>
          <p:cNvSpPr/>
          <p:nvPr/>
        </p:nvSpPr>
        <p:spPr>
          <a:xfrm>
            <a:off x="5266879" y="2158312"/>
            <a:ext cx="2690872" cy="420130"/>
          </a:xfrm>
          <a:prstGeom prst="borderCallout2">
            <a:avLst>
              <a:gd name="adj1" fmla="val 1103"/>
              <a:gd name="adj2" fmla="val -3722"/>
              <a:gd name="adj3" fmla="val 3063"/>
              <a:gd name="adj4" fmla="val -11132"/>
              <a:gd name="adj5" fmla="val 210540"/>
              <a:gd name="adj6" fmla="val -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Metro Canopy</a:t>
            </a: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567DAA5F-A947-82A3-23E3-301C8168CEC0}"/>
              </a:ext>
            </a:extLst>
          </p:cNvPr>
          <p:cNvSpPr/>
          <p:nvPr/>
        </p:nvSpPr>
        <p:spPr>
          <a:xfrm>
            <a:off x="257804" y="4749812"/>
            <a:ext cx="1887589" cy="350554"/>
          </a:xfrm>
          <a:prstGeom prst="borderCallout2">
            <a:avLst>
              <a:gd name="adj1" fmla="val -3957"/>
              <a:gd name="adj2" fmla="val 580"/>
              <a:gd name="adj3" fmla="val -41167"/>
              <a:gd name="adj4" fmla="val 843"/>
              <a:gd name="adj5" fmla="val -216462"/>
              <a:gd name="adj6" fmla="val 425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Existing Sidewalk</a:t>
            </a:r>
          </a:p>
        </p:txBody>
      </p:sp>
    </p:spTree>
    <p:extLst>
      <p:ext uri="{BB962C8B-B14F-4D97-AF65-F5344CB8AC3E}">
        <p14:creationId xmlns:p14="http://schemas.microsoft.com/office/powerpoint/2010/main" val="4010656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3DD15-2012-A67A-5FEA-C23D51B1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F247-072B-D5B5-6BEA-323BB0271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8048624" cy="685604"/>
          </a:xfrm>
        </p:spPr>
        <p:txBody>
          <a:bodyPr/>
          <a:lstStyle/>
          <a:p>
            <a:r>
              <a:rPr lang="en-US"/>
              <a:t>Station Access with Bump-Out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4D04AC1-BF64-1C6B-6910-2A67943A1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047566"/>
            <a:ext cx="4286473" cy="4888540"/>
          </a:xfrm>
        </p:spPr>
        <p:txBody>
          <a:bodyPr vert="horz" lIns="121920" tIns="60960" rIns="121920" bIns="60960" rtlCol="0" anchor="t">
            <a:noAutofit/>
          </a:bodyPr>
          <a:lstStyle/>
          <a:p>
            <a:pPr lvl="1">
              <a:lnSpc>
                <a:spcPct val="100000"/>
              </a:lnSpc>
            </a:pPr>
            <a:endParaRPr lang="en-US" sz="1200"/>
          </a:p>
          <a:p>
            <a:pPr lvl="1">
              <a:lnSpc>
                <a:spcPct val="100000"/>
              </a:lnSpc>
            </a:pPr>
            <a:endParaRPr lang="en-US" sz="1200"/>
          </a:p>
          <a:p>
            <a:pPr lvl="1">
              <a:lnSpc>
                <a:spcPct val="100000"/>
              </a:lnSpc>
            </a:pPr>
            <a:endParaRPr lang="en-US"/>
          </a:p>
          <a:p>
            <a:pPr>
              <a:lnSpc>
                <a:spcPct val="79422"/>
              </a:lnSpc>
            </a:pPr>
            <a:endParaRPr lang="en-US" b="1">
              <a:cs typeface="Calibri" panose="020F0502020204030204"/>
            </a:endParaRPr>
          </a:p>
          <a:p>
            <a:pPr>
              <a:lnSpc>
                <a:spcPct val="79422"/>
              </a:lnSpc>
            </a:pPr>
            <a:endParaRPr lang="en-US" b="1">
              <a:cs typeface="Calibri" panose="020F0502020204030204"/>
            </a:endParaRPr>
          </a:p>
          <a:p>
            <a:pPr>
              <a:lnSpc>
                <a:spcPct val="79422"/>
              </a:lnSpc>
            </a:pPr>
            <a:endParaRPr lang="en-US">
              <a:cs typeface="Calibri" panose="020F0502020204030204"/>
            </a:endParaRPr>
          </a:p>
        </p:txBody>
      </p:sp>
      <p:pic>
        <p:nvPicPr>
          <p:cNvPr id="4" name="Picture 3" descr="A bus stop and bus stop diagram&#10;&#10;Description automatically generated">
            <a:extLst>
              <a:ext uri="{FF2B5EF4-FFF2-40B4-BE49-F238E27FC236}">
                <a16:creationId xmlns:a16="http://schemas.microsoft.com/office/drawing/2014/main" id="{F057ED8B-8B76-FC9F-0711-706A1AEFC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61" y="921894"/>
            <a:ext cx="7810053" cy="5789495"/>
          </a:xfrm>
          <a:prstGeom prst="rect">
            <a:avLst/>
          </a:prstGeom>
        </p:spPr>
      </p:pic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4A5EF035-B675-1AA3-12DF-33C3F331CB31}"/>
              </a:ext>
            </a:extLst>
          </p:cNvPr>
          <p:cNvSpPr/>
          <p:nvPr/>
        </p:nvSpPr>
        <p:spPr>
          <a:xfrm>
            <a:off x="633189" y="5815720"/>
            <a:ext cx="2168499" cy="420130"/>
          </a:xfrm>
          <a:prstGeom prst="borderCallout2">
            <a:avLst>
              <a:gd name="adj1" fmla="val 26593"/>
              <a:gd name="adj2" fmla="val 102266"/>
              <a:gd name="adj3" fmla="val 24632"/>
              <a:gd name="adj4" fmla="val 119549"/>
              <a:gd name="adj5" fmla="val -424754"/>
              <a:gd name="adj6" fmla="val 1060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Platform on Bulb-Out</a:t>
            </a: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DDCB19D8-2A77-6440-B8DB-0A1B4FC7C331}"/>
              </a:ext>
            </a:extLst>
          </p:cNvPr>
          <p:cNvSpPr/>
          <p:nvPr/>
        </p:nvSpPr>
        <p:spPr>
          <a:xfrm>
            <a:off x="6037116" y="3218935"/>
            <a:ext cx="2168499" cy="420130"/>
          </a:xfrm>
          <a:prstGeom prst="borderCallout2">
            <a:avLst>
              <a:gd name="adj1" fmla="val 1103"/>
              <a:gd name="adj2" fmla="val -3722"/>
              <a:gd name="adj3" fmla="val 3063"/>
              <a:gd name="adj4" fmla="val -11132"/>
              <a:gd name="adj5" fmla="val 210540"/>
              <a:gd name="adj6" fmla="val -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Bus Lane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FE2C7AA5-7E55-3871-2C4D-107E6A61573E}"/>
              </a:ext>
            </a:extLst>
          </p:cNvPr>
          <p:cNvSpPr/>
          <p:nvPr/>
        </p:nvSpPr>
        <p:spPr>
          <a:xfrm>
            <a:off x="5266879" y="2158312"/>
            <a:ext cx="2690872" cy="420130"/>
          </a:xfrm>
          <a:prstGeom prst="borderCallout2">
            <a:avLst>
              <a:gd name="adj1" fmla="val 1103"/>
              <a:gd name="adj2" fmla="val -3722"/>
              <a:gd name="adj3" fmla="val 3063"/>
              <a:gd name="adj4" fmla="val -11132"/>
              <a:gd name="adj5" fmla="val 210540"/>
              <a:gd name="adj6" fmla="val -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Metro Canopy</a:t>
            </a:r>
          </a:p>
        </p:txBody>
      </p: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E1B8BC66-AD63-3832-539E-15C6A91CE55E}"/>
              </a:ext>
            </a:extLst>
          </p:cNvPr>
          <p:cNvSpPr/>
          <p:nvPr/>
        </p:nvSpPr>
        <p:spPr>
          <a:xfrm>
            <a:off x="371252" y="4749812"/>
            <a:ext cx="1887589" cy="350554"/>
          </a:xfrm>
          <a:prstGeom prst="borderCallout2">
            <a:avLst>
              <a:gd name="adj1" fmla="val -3957"/>
              <a:gd name="adj2" fmla="val 580"/>
              <a:gd name="adj3" fmla="val -41167"/>
              <a:gd name="adj4" fmla="val 843"/>
              <a:gd name="adj5" fmla="val -216462"/>
              <a:gd name="adj6" fmla="val 425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Existing Sidewalk</a:t>
            </a:r>
          </a:p>
        </p:txBody>
      </p:sp>
    </p:spTree>
    <p:extLst>
      <p:ext uri="{BB962C8B-B14F-4D97-AF65-F5344CB8AC3E}">
        <p14:creationId xmlns:p14="http://schemas.microsoft.com/office/powerpoint/2010/main" val="3323963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3DD15-2012-A67A-5FEA-C23D51B1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F247-072B-D5B5-6BEA-323BB0271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72" y="85402"/>
            <a:ext cx="8452708" cy="685604"/>
          </a:xfrm>
        </p:spPr>
        <p:txBody>
          <a:bodyPr/>
          <a:lstStyle/>
          <a:p>
            <a:r>
              <a:rPr lang="en-US"/>
              <a:t>Station Access - Sidewalk</a:t>
            </a:r>
          </a:p>
        </p:txBody>
      </p:sp>
      <p:pic>
        <p:nvPicPr>
          <p:cNvPr id="4" name="Picture 3" descr="A bus station with a bus stop&#10;&#10;Description automatically generated with medium confidence">
            <a:extLst>
              <a:ext uri="{FF2B5EF4-FFF2-40B4-BE49-F238E27FC236}">
                <a16:creationId xmlns:a16="http://schemas.microsoft.com/office/drawing/2014/main" id="{A688B913-9ADB-82ED-DF9B-F8976A4FC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27" y="923406"/>
            <a:ext cx="7810053" cy="5849192"/>
          </a:xfrm>
          <a:prstGeom prst="rect">
            <a:avLst/>
          </a:prstGeom>
        </p:spPr>
      </p:pic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8114E06B-6FEC-4E82-1FB2-CDC3DB25D83B}"/>
              </a:ext>
            </a:extLst>
          </p:cNvPr>
          <p:cNvSpPr/>
          <p:nvPr/>
        </p:nvSpPr>
        <p:spPr>
          <a:xfrm>
            <a:off x="371252" y="5593299"/>
            <a:ext cx="2168499" cy="420130"/>
          </a:xfrm>
          <a:prstGeom prst="borderCallout2">
            <a:avLst>
              <a:gd name="adj1" fmla="val 26593"/>
              <a:gd name="adj2" fmla="val 102266"/>
              <a:gd name="adj3" fmla="val 24632"/>
              <a:gd name="adj4" fmla="val 119549"/>
              <a:gd name="adj5" fmla="val -424754"/>
              <a:gd name="adj6" fmla="val 1060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Platform on Sidewalk</a:t>
            </a:r>
          </a:p>
        </p:txBody>
      </p:sp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F16CF4A0-E5D2-5300-480B-2E92D3513C25}"/>
              </a:ext>
            </a:extLst>
          </p:cNvPr>
          <p:cNvSpPr/>
          <p:nvPr/>
        </p:nvSpPr>
        <p:spPr>
          <a:xfrm>
            <a:off x="5839408" y="2930611"/>
            <a:ext cx="2168499" cy="420130"/>
          </a:xfrm>
          <a:prstGeom prst="borderCallout2">
            <a:avLst>
              <a:gd name="adj1" fmla="val 1103"/>
              <a:gd name="adj2" fmla="val -3722"/>
              <a:gd name="adj3" fmla="val 3063"/>
              <a:gd name="adj4" fmla="val -11132"/>
              <a:gd name="adj5" fmla="val 214462"/>
              <a:gd name="adj6" fmla="val -820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Bus Lane</a:t>
            </a:r>
          </a:p>
        </p:txBody>
      </p: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4EC372DE-88AF-5F1F-01B5-6337C462F993}"/>
              </a:ext>
            </a:extLst>
          </p:cNvPr>
          <p:cNvSpPr/>
          <p:nvPr/>
        </p:nvSpPr>
        <p:spPr>
          <a:xfrm>
            <a:off x="4871463" y="2207739"/>
            <a:ext cx="2690872" cy="420130"/>
          </a:xfrm>
          <a:prstGeom prst="borderCallout2">
            <a:avLst>
              <a:gd name="adj1" fmla="val 1103"/>
              <a:gd name="adj2" fmla="val -3722"/>
              <a:gd name="adj3" fmla="val 3063"/>
              <a:gd name="adj4" fmla="val -11132"/>
              <a:gd name="adj5" fmla="val 210540"/>
              <a:gd name="adj6" fmla="val -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Metro Canopy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AC8666D5-337C-52DD-11E6-056AF9074AA4}"/>
              </a:ext>
            </a:extLst>
          </p:cNvPr>
          <p:cNvSpPr/>
          <p:nvPr/>
        </p:nvSpPr>
        <p:spPr>
          <a:xfrm>
            <a:off x="313587" y="4834130"/>
            <a:ext cx="1887589" cy="350554"/>
          </a:xfrm>
          <a:prstGeom prst="borderCallout2">
            <a:avLst>
              <a:gd name="adj1" fmla="val -3957"/>
              <a:gd name="adj2" fmla="val 580"/>
              <a:gd name="adj3" fmla="val -41167"/>
              <a:gd name="adj4" fmla="val 843"/>
              <a:gd name="adj5" fmla="val -216462"/>
              <a:gd name="adj6" fmla="val 425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Existing Sidewalk</a:t>
            </a:r>
          </a:p>
        </p:txBody>
      </p:sp>
    </p:spTree>
    <p:extLst>
      <p:ext uri="{BB962C8B-B14F-4D97-AF65-F5344CB8AC3E}">
        <p14:creationId xmlns:p14="http://schemas.microsoft.com/office/powerpoint/2010/main" val="2093470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462ABC-4C0B-5592-8270-227EB0EF8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Urban Design Elements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70116D-1204-167A-83D5-32F4A4D09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400">
                <a:latin typeface="Calibri"/>
                <a:cs typeface="Calibri"/>
              </a:rPr>
              <a:t>Landscaping</a:t>
            </a:r>
            <a:endParaRPr lang="en-US" sz="1400" b="0">
              <a:latin typeface="Calibri"/>
              <a:cs typeface="Calibri"/>
            </a:endParaRPr>
          </a:p>
          <a:p>
            <a:endParaRPr lang="en-US" sz="1400" b="0" u="sng">
              <a:latin typeface="Calibri"/>
              <a:cs typeface="Calibri"/>
            </a:endParaRPr>
          </a:p>
          <a:p>
            <a:endParaRPr lang="en-US" sz="1400" b="0" u="sng">
              <a:latin typeface="Calibri"/>
              <a:cs typeface="Calibri"/>
            </a:endParaRPr>
          </a:p>
          <a:p>
            <a:r>
              <a:rPr lang="en-US" sz="1400" b="0" u="sng">
                <a:latin typeface="Calibri"/>
                <a:cs typeface="Calibri"/>
              </a:rPr>
              <a:t>Examples:</a:t>
            </a:r>
            <a:endParaRPr lang="en-US" sz="1400" b="0">
              <a:latin typeface="Calibri"/>
              <a:cs typeface="Calibri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0">
                <a:latin typeface="Calibri"/>
                <a:cs typeface="Calibri"/>
              </a:rPr>
              <a:t>Street Trees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0">
                <a:latin typeface="Calibri"/>
                <a:cs typeface="Calibri"/>
              </a:rPr>
              <a:t>Planters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0">
                <a:latin typeface="Calibri"/>
                <a:cs typeface="Calibri"/>
              </a:rPr>
              <a:t>Open Space</a:t>
            </a:r>
            <a:r>
              <a:rPr lang="en-US" sz="1400">
                <a:latin typeface="Calibri"/>
                <a:cs typeface="Calibri"/>
              </a:rPr>
              <a:t> </a:t>
            </a:r>
          </a:p>
          <a:p>
            <a:endParaRPr lang="en-US" sz="10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B9B164-DE5B-C335-9E88-773F799D3C9E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sz="1400">
                <a:latin typeface="Calibri"/>
                <a:cs typeface="Calibri"/>
              </a:rPr>
              <a:t>Sustainable Strategies</a:t>
            </a:r>
          </a:p>
          <a:p>
            <a:endParaRPr lang="en-US" sz="1400" b="0" u="sng">
              <a:latin typeface="Calibri"/>
              <a:cs typeface="Calibri"/>
            </a:endParaRPr>
          </a:p>
          <a:p>
            <a:r>
              <a:rPr lang="en-US" sz="1400" b="0" u="sng">
                <a:latin typeface="Calibri"/>
                <a:cs typeface="Calibri"/>
              </a:rPr>
              <a:t>Examples:</a:t>
            </a:r>
            <a:endParaRPr lang="en-US" sz="1400" b="0">
              <a:latin typeface="Calibri"/>
              <a:cs typeface="Calibri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0">
                <a:latin typeface="Calibri"/>
                <a:cs typeface="Calibri"/>
              </a:rPr>
              <a:t>Solar Panels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0">
                <a:latin typeface="Calibri"/>
                <a:cs typeface="Calibri"/>
              </a:rPr>
              <a:t>Sustainable Building Materials</a:t>
            </a:r>
            <a:endParaRPr lang="en-US" sz="1400">
              <a:latin typeface="Calibri"/>
              <a:cs typeface="Calibri"/>
            </a:endParaRPr>
          </a:p>
          <a:p>
            <a:endParaRPr lang="en-US" sz="14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A9F7-7469-AC4E-C5BD-92C8995153F2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881117" y="3648432"/>
            <a:ext cx="1239202" cy="2439988"/>
          </a:xfrm>
        </p:spPr>
        <p:txBody>
          <a:bodyPr/>
          <a:lstStyle/>
          <a:p>
            <a:r>
              <a:rPr lang="en-US" sz="1400">
                <a:latin typeface="Calibri"/>
                <a:cs typeface="Calibri"/>
              </a:rPr>
              <a:t>Cultural Integration </a:t>
            </a:r>
          </a:p>
          <a:p>
            <a:pPr lvl="1" algn="l"/>
            <a:endParaRPr lang="en-US" sz="1400" u="sng">
              <a:latin typeface="Calibri"/>
              <a:cs typeface="Calibri"/>
            </a:endParaRPr>
          </a:p>
          <a:p>
            <a:pPr lvl="1" algn="l"/>
            <a:r>
              <a:rPr lang="en-US" sz="1400" u="sng">
                <a:latin typeface="Calibri"/>
                <a:cs typeface="Calibri"/>
              </a:rPr>
              <a:t>Examples: </a:t>
            </a:r>
          </a:p>
          <a:p>
            <a:pPr marL="171450" lvl="1" indent="-171450" algn="l">
              <a:buSzPct val="90000"/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Community Assets </a:t>
            </a:r>
          </a:p>
          <a:p>
            <a:pPr marL="171450" lvl="1" indent="-171450" algn="l">
              <a:buSzPct val="90000"/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Wayfinding</a:t>
            </a:r>
          </a:p>
          <a:p>
            <a:pPr marL="171450" lvl="1" indent="-171450" algn="l">
              <a:buSzPct val="90000"/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Artwork</a:t>
            </a:r>
          </a:p>
          <a:p>
            <a:pPr marL="171450" lvl="1" indent="-171450" algn="l">
              <a:buSzPct val="90000"/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Vendors</a:t>
            </a:r>
          </a:p>
          <a:p>
            <a:endParaRPr lang="en-US" sz="14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BB39AA-B565-1B46-DFFF-DA2D28B7631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067884" y="3648432"/>
            <a:ext cx="1032989" cy="2439988"/>
          </a:xfrm>
        </p:spPr>
        <p:txBody>
          <a:bodyPr/>
          <a:lstStyle/>
          <a:p>
            <a:r>
              <a:rPr lang="en-US" sz="1400">
                <a:latin typeface="Calibri"/>
                <a:cs typeface="Calibri"/>
              </a:rPr>
              <a:t>Bike Facilities</a:t>
            </a:r>
          </a:p>
          <a:p>
            <a:pPr lvl="1"/>
            <a:endParaRPr lang="en-US" sz="1400" u="sng">
              <a:latin typeface="Calibri"/>
              <a:cs typeface="Calibri"/>
            </a:endParaRPr>
          </a:p>
          <a:p>
            <a:pPr lvl="1"/>
            <a:endParaRPr lang="en-US" sz="1400" u="sng">
              <a:latin typeface="Calibri"/>
              <a:cs typeface="Calibri"/>
            </a:endParaRPr>
          </a:p>
          <a:p>
            <a:pPr lvl="1"/>
            <a:r>
              <a:rPr lang="en-US" sz="1400" u="sng">
                <a:latin typeface="Calibri"/>
                <a:cs typeface="Calibri"/>
              </a:rPr>
              <a:t>Examples:</a:t>
            </a:r>
            <a:endParaRPr lang="en-US" sz="1400">
              <a:latin typeface="Calibri"/>
              <a:cs typeface="Calibri"/>
            </a:endParaRP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Bike Parking</a:t>
            </a:r>
          </a:p>
          <a:p>
            <a:pPr marL="171450" lvl="1" indent="-171450" algn="l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Raised Platforms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Service Tools</a:t>
            </a:r>
          </a:p>
          <a:p>
            <a:endParaRPr lang="en-US" sz="14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7A38BE-198B-29FE-B937-80C353A9F416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sz="1400">
                <a:latin typeface="Calibri"/>
                <a:cs typeface="Calibri"/>
              </a:rPr>
              <a:t>Security</a:t>
            </a:r>
          </a:p>
          <a:p>
            <a:pPr lvl="1"/>
            <a:endParaRPr lang="en-US" sz="1400" u="sng">
              <a:latin typeface="Calibri"/>
              <a:cs typeface="Calibri"/>
            </a:endParaRPr>
          </a:p>
          <a:p>
            <a:pPr lvl="1"/>
            <a:endParaRPr lang="en-US" sz="1400" u="sng">
              <a:latin typeface="Calibri"/>
              <a:cs typeface="Calibri"/>
            </a:endParaRPr>
          </a:p>
          <a:p>
            <a:pPr lvl="1"/>
            <a:r>
              <a:rPr lang="en-US" sz="1400" u="sng">
                <a:latin typeface="Calibri"/>
                <a:cs typeface="Calibri"/>
              </a:rPr>
              <a:t>Examples:</a:t>
            </a:r>
            <a:r>
              <a:rPr lang="en-US" sz="1400">
                <a:latin typeface="Calibri"/>
                <a:cs typeface="Calibri"/>
              </a:rPr>
              <a:t> 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Cameras</a:t>
            </a:r>
          </a:p>
          <a:p>
            <a:pPr marL="171450" lvl="1" indent="-171450" algn="l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Lighting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Patrol Officers</a:t>
            </a:r>
          </a:p>
          <a:p>
            <a:endParaRPr lang="en-US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497618-37F8-1AFF-4F69-FF8EBE0B5FAC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340075" y="3638202"/>
            <a:ext cx="1032989" cy="2439988"/>
          </a:xfrm>
        </p:spPr>
        <p:txBody>
          <a:bodyPr/>
          <a:lstStyle/>
          <a:p>
            <a:r>
              <a:rPr lang="en-US" sz="1400">
                <a:latin typeface="Calibri"/>
                <a:cs typeface="Calibri"/>
              </a:rPr>
              <a:t>Technology Interface </a:t>
            </a:r>
          </a:p>
          <a:p>
            <a:pPr lvl="1"/>
            <a:endParaRPr lang="en-US" sz="1400" u="sng">
              <a:latin typeface="Calibri"/>
              <a:cs typeface="Calibri"/>
            </a:endParaRPr>
          </a:p>
          <a:p>
            <a:pPr lvl="1"/>
            <a:r>
              <a:rPr lang="en-US" sz="1400" u="sng">
                <a:latin typeface="Calibri"/>
                <a:cs typeface="Calibri"/>
              </a:rPr>
              <a:t>Examples:</a:t>
            </a:r>
            <a:r>
              <a:rPr lang="en-US" sz="1400">
                <a:latin typeface="Calibri"/>
                <a:cs typeface="Calibri"/>
              </a:rPr>
              <a:t> </a:t>
            </a:r>
          </a:p>
          <a:p>
            <a:pPr marL="171450" lvl="1" indent="-171450" algn="l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Wi-Fi </a:t>
            </a:r>
          </a:p>
          <a:p>
            <a:pPr marL="171450" lvl="1" indent="-171450" algn="l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Real Time Information</a:t>
            </a:r>
          </a:p>
          <a:p>
            <a:endParaRPr lang="en-US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796CE1-1D24-6B90-C4B4-22896BCDEECE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en-US" sz="1400">
                <a:latin typeface="Calibri"/>
                <a:cs typeface="Calibri"/>
              </a:rPr>
              <a:t>Other</a:t>
            </a:r>
          </a:p>
          <a:p>
            <a:endParaRPr lang="en-US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690AF-DF0D-2CC8-0681-9BFAAEAC7F3C}"/>
              </a:ext>
            </a:extLst>
          </p:cNvPr>
          <p:cNvSpPr txBox="1"/>
          <p:nvPr/>
        </p:nvSpPr>
        <p:spPr>
          <a:xfrm>
            <a:off x="628651" y="1698844"/>
            <a:ext cx="4571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Calibri"/>
                <a:ea typeface="Calibri" panose="020F0502020204030204" pitchFamily="34" charset="0"/>
                <a:cs typeface="Calibri"/>
              </a:rPr>
              <a:t>Urban Design Elements: </a:t>
            </a:r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16" name="Picture Placeholder 324">
            <a:extLst>
              <a:ext uri="{FF2B5EF4-FFF2-40B4-BE49-F238E27FC236}">
                <a16:creationId xmlns:a16="http://schemas.microsoft.com/office/drawing/2014/main" id="{8C9B775F-EB88-67F2-B82D-99E0B38C37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12207" y="2695218"/>
            <a:ext cx="480060" cy="480060"/>
          </a:xfrm>
          <a:prstGeom prst="rect">
            <a:avLst/>
          </a:prstGeom>
        </p:spPr>
      </p:pic>
      <p:pic>
        <p:nvPicPr>
          <p:cNvPr id="17" name="Picture Placeholder 260">
            <a:extLst>
              <a:ext uri="{FF2B5EF4-FFF2-40B4-BE49-F238E27FC236}">
                <a16:creationId xmlns:a16="http://schemas.microsoft.com/office/drawing/2014/main" id="{7BAA6567-1665-B18E-C00E-7E4A6B442B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08829" y="2695218"/>
            <a:ext cx="480060" cy="480060"/>
          </a:xfrm>
          <a:prstGeom prst="rect">
            <a:avLst/>
          </a:prstGeom>
        </p:spPr>
      </p:pic>
      <p:pic>
        <p:nvPicPr>
          <p:cNvPr id="18" name="Picture Placeholder 174">
            <a:extLst>
              <a:ext uri="{FF2B5EF4-FFF2-40B4-BE49-F238E27FC236}">
                <a16:creationId xmlns:a16="http://schemas.microsoft.com/office/drawing/2014/main" id="{0C3D7C82-2E1D-8A45-CC08-BAF48D45D5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016824" y="2660928"/>
            <a:ext cx="548640" cy="548640"/>
          </a:xfrm>
          <a:prstGeom prst="rect">
            <a:avLst/>
          </a:prstGeom>
        </p:spPr>
      </p:pic>
      <p:pic>
        <p:nvPicPr>
          <p:cNvPr id="20" name="Picture Placeholder 254">
            <a:extLst>
              <a:ext uri="{FF2B5EF4-FFF2-40B4-BE49-F238E27FC236}">
                <a16:creationId xmlns:a16="http://schemas.microsoft.com/office/drawing/2014/main" id="{5C527858-29D5-5E2A-E04D-AC694C8ED5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319592" y="2695218"/>
            <a:ext cx="480060" cy="480060"/>
          </a:xfrm>
          <a:prstGeom prst="rect">
            <a:avLst/>
          </a:prstGeom>
        </p:spPr>
      </p:pic>
      <p:pic>
        <p:nvPicPr>
          <p:cNvPr id="21" name="Picture Placeholder 398">
            <a:extLst>
              <a:ext uri="{FF2B5EF4-FFF2-40B4-BE49-F238E27FC236}">
                <a16:creationId xmlns:a16="http://schemas.microsoft.com/office/drawing/2014/main" id="{D1A4B3DE-E577-3699-5439-250F28C4B91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193399" y="2695218"/>
            <a:ext cx="480060" cy="480060"/>
          </a:xfrm>
          <a:prstGeom prst="rect">
            <a:avLst/>
          </a:prstGeom>
        </p:spPr>
      </p:pic>
      <p:pic>
        <p:nvPicPr>
          <p:cNvPr id="22" name="Picture Placeholder 156">
            <a:extLst>
              <a:ext uri="{FF2B5EF4-FFF2-40B4-BE49-F238E27FC236}">
                <a16:creationId xmlns:a16="http://schemas.microsoft.com/office/drawing/2014/main" id="{D7146413-A46A-80D3-55CF-00EF717B50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469923" y="2695218"/>
            <a:ext cx="480060" cy="4800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F1FBEA-885C-085C-0DD1-C0AEFBE52B7F}"/>
              </a:ext>
            </a:extLst>
          </p:cNvPr>
          <p:cNvSpPr/>
          <p:nvPr/>
        </p:nvSpPr>
        <p:spPr>
          <a:xfrm>
            <a:off x="7811143" y="2658169"/>
            <a:ext cx="3754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59906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A3F80-DC7F-3773-63EC-8E6AB1BE2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09CB65-EB0A-3920-F582-FAB85C98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38" y="3090570"/>
            <a:ext cx="7924800" cy="670057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267"/>
              </a:spcAft>
            </a:pPr>
            <a:r>
              <a:rPr lang="en-US">
                <a:ea typeface="Calibri"/>
                <a:cs typeface="Arial"/>
              </a:rPr>
              <a:t>BREAK-OUT INSTRUCTIONS</a:t>
            </a:r>
            <a:endParaRPr lang="en-US" sz="320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624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91B5-25C4-6B17-D4B4-B0EF0F63C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"/>
              </a:rPr>
              <a:t>Station Working Model </a:t>
            </a:r>
            <a:endParaRPr lang="en-US" sz="3200"/>
          </a:p>
        </p:txBody>
      </p:sp>
      <p:pic>
        <p:nvPicPr>
          <p:cNvPr id="4" name="Content Placeholder 3" descr="A model bus on a road&#10;&#10;Description automatically generated">
            <a:extLst>
              <a:ext uri="{FF2B5EF4-FFF2-40B4-BE49-F238E27FC236}">
                <a16:creationId xmlns:a16="http://schemas.microsoft.com/office/drawing/2014/main" id="{B3376E1C-879C-8950-332D-561360122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295" t="5481" r="7177" b="8774"/>
          <a:stretch/>
        </p:blipFill>
        <p:spPr>
          <a:xfrm>
            <a:off x="896112" y="938983"/>
            <a:ext cx="6967728" cy="5397809"/>
          </a:xfrm>
        </p:spPr>
      </p:pic>
    </p:spTree>
    <p:extLst>
      <p:ext uri="{BB962C8B-B14F-4D97-AF65-F5344CB8AC3E}">
        <p14:creationId xmlns:p14="http://schemas.microsoft.com/office/powerpoint/2010/main" val="493528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30FD-922D-3C44-B4B8-F031FDF7D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of Conduct (Metro)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55138-CCC5-6147-9566-23137D1AD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2" spcCol="36576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/>
              <a:t>Metro is committed to ensuring that all participants can fairly and clearly share ideas, comments, and concerns about this project. To provide a safe and equitable process, we are asking for your help. </a:t>
            </a:r>
          </a:p>
          <a:p>
            <a:pPr marL="0" indent="0">
              <a:lnSpc>
                <a:spcPct val="88247"/>
              </a:lnSpc>
              <a:buNone/>
            </a:pPr>
            <a:endParaRPr lang="en-US" b="1">
              <a:cs typeface="Calibri" panose="020F0502020204030204"/>
            </a:endParaRPr>
          </a:p>
          <a:p>
            <a:pPr marL="0" indent="0">
              <a:lnSpc>
                <a:spcPct val="88247"/>
              </a:lnSpc>
              <a:buNone/>
            </a:pPr>
            <a:endParaRPr lang="en-US" b="1">
              <a:cs typeface="Calibri" panose="020F0502020204030204"/>
            </a:endParaRPr>
          </a:p>
          <a:p>
            <a:pPr marL="0" indent="0">
              <a:lnSpc>
                <a:spcPct val="88247"/>
              </a:lnSpc>
              <a:buNone/>
            </a:pPr>
            <a:endParaRPr lang="en-US" b="1">
              <a:cs typeface="Calibri" panose="020F0502020204030204"/>
            </a:endParaRPr>
          </a:p>
          <a:p>
            <a:pPr marL="0" indent="0">
              <a:lnSpc>
                <a:spcPct val="88247"/>
              </a:lnSpc>
              <a:buNone/>
            </a:pPr>
            <a:endParaRPr lang="en-US" b="1">
              <a:cs typeface="Calibri" panose="020F0502020204030204"/>
            </a:endParaRPr>
          </a:p>
          <a:p>
            <a:pPr marL="0" indent="0">
              <a:lnSpc>
                <a:spcPct val="88247"/>
              </a:lnSpc>
              <a:buNone/>
            </a:pPr>
            <a:endParaRPr lang="en-US" b="1">
              <a:cs typeface="Calibri" panose="020F0502020204030204"/>
            </a:endParaRPr>
          </a:p>
          <a:p>
            <a:pPr marL="0" indent="0">
              <a:lnSpc>
                <a:spcPct val="88247"/>
              </a:lnSpc>
              <a:buNone/>
            </a:pPr>
            <a:endParaRPr lang="en-US" b="1">
              <a:cs typeface="Calibri" panose="020F0502020204030204"/>
            </a:endParaRPr>
          </a:p>
          <a:p>
            <a:pPr marL="0" indent="0">
              <a:lnSpc>
                <a:spcPct val="88247"/>
              </a:lnSpc>
              <a:buNone/>
            </a:pPr>
            <a:endParaRPr lang="en-US" b="1">
              <a:cs typeface="Calibri" panose="020F0502020204030204"/>
            </a:endParaRPr>
          </a:p>
          <a:p>
            <a:pPr marL="0" indent="0">
              <a:lnSpc>
                <a:spcPct val="88247"/>
              </a:lnSpc>
              <a:buNone/>
            </a:pPr>
            <a:endParaRPr lang="en-US" b="1">
              <a:cs typeface="Calibri" panose="020F0502020204030204"/>
            </a:endParaRPr>
          </a:p>
          <a:p>
            <a:pPr marL="0" indent="0">
              <a:lnSpc>
                <a:spcPct val="88247"/>
              </a:lnSpc>
              <a:buNone/>
            </a:pPr>
            <a:endParaRPr lang="en-US" b="1">
              <a:cs typeface="Calibri" panose="020F0502020204030204"/>
            </a:endParaRPr>
          </a:p>
          <a:p>
            <a:pPr marL="0" indent="0">
              <a:lnSpc>
                <a:spcPct val="88247"/>
              </a:lnSpc>
              <a:buNone/>
            </a:pPr>
            <a:r>
              <a:rPr lang="en-US" b="1"/>
              <a:t>During this meeting, please:</a:t>
            </a:r>
            <a:endParaRPr lang="en-US" b="1">
              <a:cs typeface="Calibri" panose="020F0502020204030204"/>
            </a:endParaRPr>
          </a:p>
          <a:p>
            <a:pPr marL="229870" lvl="0" indent="-229870">
              <a:lnSpc>
                <a:spcPct val="88247"/>
              </a:lnSpc>
            </a:pPr>
            <a:r>
              <a:rPr lang="en-US"/>
              <a:t>Respect the format of the meeting and allow everyone an opportunity to comment</a:t>
            </a:r>
            <a:endParaRPr lang="en-US">
              <a:cs typeface="Calibri" panose="020F0502020204030204"/>
            </a:endParaRPr>
          </a:p>
          <a:p>
            <a:pPr marL="229870" lvl="0" indent="-229870">
              <a:lnSpc>
                <a:spcPct val="88247"/>
              </a:lnSpc>
            </a:pPr>
            <a:r>
              <a:rPr lang="en-US"/>
              <a:t>Turn off cell phones and background noise when speaking</a:t>
            </a:r>
            <a:endParaRPr lang="en-US">
              <a:cs typeface="Calibri" panose="020F0502020204030204"/>
            </a:endParaRPr>
          </a:p>
          <a:p>
            <a:pPr marL="229870" lvl="0" indent="-229870">
              <a:lnSpc>
                <a:spcPct val="88247"/>
              </a:lnSpc>
            </a:pPr>
            <a:r>
              <a:rPr lang="en-US"/>
              <a:t>Treat fellow community members,  agency representatives, Metro staff, and others with respect</a:t>
            </a:r>
            <a:endParaRPr lang="en-US">
              <a:cs typeface="Calibri" panose="020F0502020204030204"/>
            </a:endParaRPr>
          </a:p>
          <a:p>
            <a:pPr marL="229870" lvl="0" indent="-229870">
              <a:lnSpc>
                <a:spcPct val="88247"/>
              </a:lnSpc>
            </a:pPr>
            <a:r>
              <a:rPr lang="en-US"/>
              <a:t>Address all comments to Metro staff and consultants – not to other attendees</a:t>
            </a:r>
            <a:endParaRPr lang="en-US">
              <a:cs typeface="Calibri" panose="020F0502020204030204"/>
            </a:endParaRPr>
          </a:p>
          <a:p>
            <a:pPr marL="229870" lvl="0" indent="-229870">
              <a:lnSpc>
                <a:spcPct val="88247"/>
              </a:lnSpc>
            </a:pPr>
            <a:r>
              <a:rPr lang="en-US"/>
              <a:t>Maintain a conversational tone</a:t>
            </a:r>
            <a:endParaRPr lang="en-US">
              <a:cs typeface="Calibri" panose="020F0502020204030204"/>
            </a:endParaRPr>
          </a:p>
          <a:p>
            <a:pPr marL="0" indent="0">
              <a:lnSpc>
                <a:spcPct val="88247"/>
              </a:lnSpc>
              <a:buNone/>
            </a:pPr>
            <a:endParaRPr lang="en-US" b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4658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991B5-25C4-6B17-D4B4-B0EF0F63C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"/>
              </a:rPr>
              <a:t>Break-Out Session Instructions</a:t>
            </a:r>
            <a:endParaRPr lang="en-US" sz="32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B888F-9C74-3751-8DC7-04700CCDB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63" y="997063"/>
            <a:ext cx="8708984" cy="526194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9870" indent="-229870">
              <a:lnSpc>
                <a:spcPct val="99277"/>
              </a:lnSpc>
            </a:pPr>
            <a:r>
              <a:rPr lang="en-US" sz="1600" b="1">
                <a:ea typeface="Calibri"/>
                <a:cs typeface="Calibri"/>
              </a:rPr>
              <a:t>Step 1: </a:t>
            </a:r>
            <a:r>
              <a:rPr lang="en-US" sz="1600">
                <a:ea typeface="Calibri"/>
                <a:cs typeface="Calibri"/>
              </a:rPr>
              <a:t>Facilitator places the roadway lanes and station components into the model to illustrate the BRT Project Improvements.</a:t>
            </a:r>
            <a:endParaRPr lang="en-US"/>
          </a:p>
          <a:p>
            <a:pPr marL="229870" indent="-229870">
              <a:lnSpc>
                <a:spcPct val="99277"/>
              </a:lnSpc>
            </a:pPr>
            <a:r>
              <a:rPr lang="en-US" sz="1600" b="1">
                <a:ea typeface="Calibri"/>
                <a:cs typeface="Calibri"/>
              </a:rPr>
              <a:t>Step 2: </a:t>
            </a:r>
            <a:r>
              <a:rPr lang="en-US" sz="1600">
                <a:ea typeface="Calibri"/>
                <a:cs typeface="Calibri"/>
              </a:rPr>
              <a:t>Participants discuss Urban Design Elements that may be incorporated into the station area and what those elements mean to them from their perspective.</a:t>
            </a:r>
          </a:p>
          <a:p>
            <a:pPr marL="229870" indent="-229870">
              <a:lnSpc>
                <a:spcPct val="99277"/>
              </a:lnSpc>
            </a:pPr>
            <a:r>
              <a:rPr lang="en-US" sz="1600" b="1">
                <a:ea typeface="Calibri"/>
                <a:cs typeface="Calibri"/>
              </a:rPr>
              <a:t>Step 3: </a:t>
            </a:r>
            <a:r>
              <a:rPr lang="en-US" sz="1600">
                <a:ea typeface="Calibri"/>
                <a:cs typeface="Calibri"/>
              </a:rPr>
              <a:t>Participants place Urban Design Element tokens into the model and define what that element means to them. Upon placement, prepare responses to the questions to consider. </a:t>
            </a:r>
          </a:p>
          <a:p>
            <a:pPr marL="229870" indent="-229870">
              <a:lnSpc>
                <a:spcPct val="99277"/>
              </a:lnSpc>
            </a:pPr>
            <a:r>
              <a:rPr lang="en-US" sz="1600" b="1">
                <a:ea typeface="Calibri"/>
                <a:cs typeface="Calibri"/>
              </a:rPr>
              <a:t>Step 4</a:t>
            </a:r>
            <a:r>
              <a:rPr lang="en-US" sz="1600">
                <a:ea typeface="Calibri"/>
                <a:cs typeface="Calibri"/>
              </a:rPr>
              <a:t>: Report Back.</a:t>
            </a:r>
          </a:p>
          <a:p>
            <a:pPr marL="229870" indent="-229870">
              <a:lnSpc>
                <a:spcPct val="99277"/>
              </a:lnSpc>
            </a:pPr>
            <a:endParaRPr lang="en-US" sz="1600">
              <a:ea typeface="Calibri"/>
              <a:cs typeface="Calibri"/>
            </a:endParaRPr>
          </a:p>
          <a:p>
            <a:pPr marL="0" indent="0">
              <a:lnSpc>
                <a:spcPct val="99277"/>
              </a:lnSpc>
              <a:buNone/>
            </a:pPr>
            <a:r>
              <a:rPr lang="en-US" sz="1600" b="1">
                <a:cs typeface="Calibri"/>
              </a:rPr>
              <a:t>Questions to Consider</a:t>
            </a:r>
            <a:endParaRPr lang="en-US" sz="1600">
              <a:ea typeface="Calibri"/>
              <a:cs typeface="Calibri"/>
            </a:endParaRPr>
          </a:p>
          <a:p>
            <a:pPr marL="229870" indent="-229870">
              <a:lnSpc>
                <a:spcPct val="99277"/>
              </a:lnSpc>
            </a:pPr>
            <a:r>
              <a:rPr lang="en-US" sz="1600">
                <a:cs typeface="Calibri"/>
              </a:rPr>
              <a:t>What elements are most important to you?  How is that different from how you voted in the open house exercise?</a:t>
            </a:r>
            <a:endParaRPr lang="en-US" sz="1600">
              <a:ea typeface="Calibri"/>
              <a:cs typeface="Calibri"/>
            </a:endParaRPr>
          </a:p>
          <a:p>
            <a:pPr marL="229870" indent="-229870">
              <a:lnSpc>
                <a:spcPct val="99277"/>
              </a:lnSpc>
            </a:pPr>
            <a:r>
              <a:rPr lang="en-US" sz="1600">
                <a:cs typeface="Calibri"/>
              </a:rPr>
              <a:t>What are the design opportunities and challenges at this station?</a:t>
            </a:r>
            <a:endParaRPr lang="en-US" sz="1600">
              <a:ea typeface="Calibri"/>
              <a:cs typeface="Calibri"/>
            </a:endParaRPr>
          </a:p>
          <a:p>
            <a:pPr marL="229870" indent="-229870">
              <a:lnSpc>
                <a:spcPct val="99277"/>
              </a:lnSpc>
            </a:pPr>
            <a:r>
              <a:rPr lang="en-US" sz="1600">
                <a:cs typeface="Calibri"/>
              </a:rPr>
              <a:t>What are we missing?</a:t>
            </a:r>
          </a:p>
          <a:p>
            <a:pPr marL="229870" indent="-229870">
              <a:lnSpc>
                <a:spcPct val="99277"/>
              </a:lnSpc>
            </a:pPr>
            <a:endParaRPr lang="en-US" sz="1600">
              <a:ea typeface="Calibri"/>
              <a:cs typeface="Calibri"/>
            </a:endParaRPr>
          </a:p>
          <a:p>
            <a:pPr marL="0" indent="0">
              <a:lnSpc>
                <a:spcPct val="99277"/>
              </a:lnSpc>
              <a:buNone/>
            </a:pPr>
            <a:endParaRPr lang="en-US" sz="1600">
              <a:ea typeface="Calibri"/>
              <a:cs typeface="Calibri"/>
            </a:endParaRPr>
          </a:p>
          <a:p>
            <a:pPr marL="0" indent="0">
              <a:lnSpc>
                <a:spcPct val="99277"/>
              </a:lnSpc>
              <a:buNone/>
            </a:pPr>
            <a:r>
              <a:rPr lang="en-US" sz="1600">
                <a:ea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137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462ABC-4C0B-5592-8270-227EB0EF8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Urban Design Elements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70116D-1204-167A-83D5-32F4A4D09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400">
                <a:latin typeface="Calibri"/>
                <a:cs typeface="Calibri"/>
              </a:rPr>
              <a:t>Landscaping</a:t>
            </a:r>
            <a:endParaRPr lang="en-US" sz="1400" b="0">
              <a:latin typeface="Calibri"/>
              <a:cs typeface="Calibri"/>
            </a:endParaRPr>
          </a:p>
          <a:p>
            <a:endParaRPr lang="en-US" sz="1400" b="0" u="sng">
              <a:latin typeface="Calibri"/>
              <a:cs typeface="Calibri"/>
            </a:endParaRPr>
          </a:p>
          <a:p>
            <a:endParaRPr lang="en-US" sz="1400" b="0" u="sng">
              <a:latin typeface="Calibri"/>
              <a:cs typeface="Calibri"/>
            </a:endParaRPr>
          </a:p>
          <a:p>
            <a:r>
              <a:rPr lang="en-US" sz="1400" b="0" u="sng">
                <a:latin typeface="Calibri"/>
                <a:cs typeface="Calibri"/>
              </a:rPr>
              <a:t>Examples:</a:t>
            </a:r>
            <a:endParaRPr lang="en-US" sz="1400" b="0">
              <a:latin typeface="Calibri"/>
              <a:cs typeface="Calibri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0">
                <a:latin typeface="Calibri"/>
                <a:cs typeface="Calibri"/>
              </a:rPr>
              <a:t>Street Trees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0">
                <a:latin typeface="Calibri"/>
                <a:cs typeface="Calibri"/>
              </a:rPr>
              <a:t>Planters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400" b="0">
                <a:latin typeface="Calibri"/>
                <a:cs typeface="Calibri"/>
              </a:rPr>
              <a:t>Open Space</a:t>
            </a:r>
            <a:r>
              <a:rPr lang="en-US" sz="1400">
                <a:latin typeface="Calibri"/>
                <a:cs typeface="Calibri"/>
              </a:rPr>
              <a:t> </a:t>
            </a:r>
          </a:p>
          <a:p>
            <a:endParaRPr lang="en-US" sz="10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B9B164-DE5B-C335-9E88-773F799D3C9E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sz="1400">
                <a:latin typeface="Calibri"/>
                <a:cs typeface="Calibri"/>
              </a:rPr>
              <a:t>Sustainable Strategies</a:t>
            </a:r>
          </a:p>
          <a:p>
            <a:endParaRPr lang="en-US" sz="1400" b="0" u="sng">
              <a:latin typeface="Calibri"/>
              <a:cs typeface="Calibri"/>
            </a:endParaRPr>
          </a:p>
          <a:p>
            <a:r>
              <a:rPr lang="en-US" sz="1400" b="0" u="sng">
                <a:latin typeface="Calibri"/>
                <a:cs typeface="Calibri"/>
              </a:rPr>
              <a:t>Examples:</a:t>
            </a:r>
            <a:endParaRPr lang="en-US" sz="1400" b="0">
              <a:latin typeface="Calibri"/>
              <a:cs typeface="Calibri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0">
                <a:latin typeface="Calibri"/>
                <a:cs typeface="Calibri"/>
              </a:rPr>
              <a:t>Solar Panels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0">
                <a:latin typeface="Calibri"/>
                <a:cs typeface="Calibri"/>
              </a:rPr>
              <a:t>Sustainable Building Materials</a:t>
            </a:r>
            <a:endParaRPr lang="en-US" sz="1400">
              <a:latin typeface="Calibri"/>
              <a:cs typeface="Calibri"/>
            </a:endParaRPr>
          </a:p>
          <a:p>
            <a:endParaRPr lang="en-US" sz="14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A9F7-7469-AC4E-C5BD-92C8995153F2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881117" y="3648432"/>
            <a:ext cx="1239202" cy="2439988"/>
          </a:xfrm>
        </p:spPr>
        <p:txBody>
          <a:bodyPr/>
          <a:lstStyle/>
          <a:p>
            <a:r>
              <a:rPr lang="en-US" sz="1400">
                <a:latin typeface="Calibri"/>
                <a:cs typeface="Calibri"/>
              </a:rPr>
              <a:t>Cultural Integration </a:t>
            </a:r>
          </a:p>
          <a:p>
            <a:pPr lvl="1" algn="l"/>
            <a:endParaRPr lang="en-US" sz="1400" u="sng">
              <a:latin typeface="Calibri"/>
              <a:cs typeface="Calibri"/>
            </a:endParaRPr>
          </a:p>
          <a:p>
            <a:pPr lvl="1" algn="l"/>
            <a:r>
              <a:rPr lang="en-US" sz="1400" u="sng">
                <a:latin typeface="Calibri"/>
                <a:cs typeface="Calibri"/>
              </a:rPr>
              <a:t>Examples: </a:t>
            </a:r>
          </a:p>
          <a:p>
            <a:pPr marL="171450" lvl="1" indent="-171450" algn="l">
              <a:buSzPct val="90000"/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Community Assets </a:t>
            </a:r>
          </a:p>
          <a:p>
            <a:pPr marL="171450" lvl="1" indent="-171450" algn="l">
              <a:buSzPct val="90000"/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Wayfinding</a:t>
            </a:r>
          </a:p>
          <a:p>
            <a:pPr marL="171450" lvl="1" indent="-171450" algn="l">
              <a:buSzPct val="90000"/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Artwork</a:t>
            </a:r>
          </a:p>
          <a:p>
            <a:pPr marL="171450" lvl="1" indent="-171450" algn="l">
              <a:buSzPct val="90000"/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Vendors</a:t>
            </a:r>
          </a:p>
          <a:p>
            <a:endParaRPr lang="en-US" sz="14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BB39AA-B565-1B46-DFFF-DA2D28B7631D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067884" y="3648432"/>
            <a:ext cx="1032989" cy="2439988"/>
          </a:xfrm>
        </p:spPr>
        <p:txBody>
          <a:bodyPr/>
          <a:lstStyle/>
          <a:p>
            <a:r>
              <a:rPr lang="en-US" sz="1400">
                <a:latin typeface="Calibri"/>
                <a:cs typeface="Calibri"/>
              </a:rPr>
              <a:t>Bike Facilities</a:t>
            </a:r>
          </a:p>
          <a:p>
            <a:pPr lvl="1"/>
            <a:endParaRPr lang="en-US" sz="1400" u="sng">
              <a:latin typeface="Calibri"/>
              <a:cs typeface="Calibri"/>
            </a:endParaRPr>
          </a:p>
          <a:p>
            <a:pPr lvl="1"/>
            <a:endParaRPr lang="en-US" sz="1400" u="sng">
              <a:latin typeface="Calibri"/>
              <a:cs typeface="Calibri"/>
            </a:endParaRPr>
          </a:p>
          <a:p>
            <a:pPr lvl="1"/>
            <a:r>
              <a:rPr lang="en-US" sz="1400" u="sng">
                <a:latin typeface="Calibri"/>
                <a:cs typeface="Calibri"/>
              </a:rPr>
              <a:t>Examples:</a:t>
            </a:r>
            <a:endParaRPr lang="en-US" sz="1400">
              <a:latin typeface="Calibri"/>
              <a:cs typeface="Calibri"/>
            </a:endParaRP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Bike Parking</a:t>
            </a:r>
          </a:p>
          <a:p>
            <a:pPr marL="171450" lvl="1" indent="-171450" algn="l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Raised Platforms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Service Tools</a:t>
            </a:r>
          </a:p>
          <a:p>
            <a:endParaRPr lang="en-US" sz="14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7A38BE-198B-29FE-B937-80C353A9F416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sz="1400">
                <a:latin typeface="Calibri"/>
                <a:cs typeface="Calibri"/>
              </a:rPr>
              <a:t>Security</a:t>
            </a:r>
          </a:p>
          <a:p>
            <a:pPr lvl="1"/>
            <a:endParaRPr lang="en-US" sz="1400" u="sng">
              <a:latin typeface="Calibri"/>
              <a:cs typeface="Calibri"/>
            </a:endParaRPr>
          </a:p>
          <a:p>
            <a:pPr lvl="1"/>
            <a:endParaRPr lang="en-US" sz="1400" u="sng">
              <a:latin typeface="Calibri"/>
              <a:cs typeface="Calibri"/>
            </a:endParaRPr>
          </a:p>
          <a:p>
            <a:pPr lvl="1"/>
            <a:r>
              <a:rPr lang="en-US" sz="1400" u="sng">
                <a:latin typeface="Calibri"/>
                <a:cs typeface="Calibri"/>
              </a:rPr>
              <a:t>Examples:</a:t>
            </a:r>
            <a:r>
              <a:rPr lang="en-US" sz="1400">
                <a:latin typeface="Calibri"/>
                <a:cs typeface="Calibri"/>
              </a:rPr>
              <a:t> 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Cameras</a:t>
            </a:r>
          </a:p>
          <a:p>
            <a:pPr marL="171450" lvl="1" indent="-171450" algn="l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Lighting</a:t>
            </a:r>
          </a:p>
          <a:p>
            <a:pPr marL="171450" lvl="1" indent="-171450" algn="just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Patrol Officers</a:t>
            </a:r>
          </a:p>
          <a:p>
            <a:endParaRPr lang="en-US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497618-37F8-1AFF-4F69-FF8EBE0B5FAC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340075" y="3638202"/>
            <a:ext cx="1032989" cy="2439988"/>
          </a:xfrm>
        </p:spPr>
        <p:txBody>
          <a:bodyPr/>
          <a:lstStyle/>
          <a:p>
            <a:r>
              <a:rPr lang="en-US" sz="1400">
                <a:latin typeface="Calibri"/>
                <a:cs typeface="Calibri"/>
              </a:rPr>
              <a:t>Technology Interface </a:t>
            </a:r>
          </a:p>
          <a:p>
            <a:pPr lvl="1"/>
            <a:endParaRPr lang="en-US" sz="1400" u="sng">
              <a:latin typeface="Calibri"/>
              <a:cs typeface="Calibri"/>
            </a:endParaRPr>
          </a:p>
          <a:p>
            <a:pPr lvl="1"/>
            <a:r>
              <a:rPr lang="en-US" sz="1400" u="sng">
                <a:latin typeface="Calibri"/>
                <a:cs typeface="Calibri"/>
              </a:rPr>
              <a:t>Examples:</a:t>
            </a:r>
            <a:r>
              <a:rPr lang="en-US" sz="1400">
                <a:latin typeface="Calibri"/>
                <a:cs typeface="Calibri"/>
              </a:rPr>
              <a:t> </a:t>
            </a:r>
          </a:p>
          <a:p>
            <a:pPr marL="171450" lvl="1" indent="-171450" algn="l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Wi-Fi </a:t>
            </a:r>
          </a:p>
          <a:p>
            <a:pPr marL="171450" lvl="1" indent="-171450" algn="l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Real Time Information</a:t>
            </a:r>
          </a:p>
          <a:p>
            <a:endParaRPr lang="en-US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796CE1-1D24-6B90-C4B4-22896BCDEECE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en-US" sz="1400">
                <a:latin typeface="Calibri"/>
                <a:cs typeface="Calibri"/>
              </a:rPr>
              <a:t>Other</a:t>
            </a:r>
          </a:p>
          <a:p>
            <a:endParaRPr lang="en-US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690AF-DF0D-2CC8-0681-9BFAAEAC7F3C}"/>
              </a:ext>
            </a:extLst>
          </p:cNvPr>
          <p:cNvSpPr txBox="1"/>
          <p:nvPr/>
        </p:nvSpPr>
        <p:spPr>
          <a:xfrm>
            <a:off x="628651" y="1698844"/>
            <a:ext cx="4571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Calibri"/>
                <a:ea typeface="Calibri" panose="020F0502020204030204" pitchFamily="34" charset="0"/>
                <a:cs typeface="Calibri"/>
              </a:rPr>
              <a:t>Urban Design Elements: </a:t>
            </a:r>
            <a:endParaRPr lang="en-US" sz="2800" b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16" name="Picture Placeholder 324">
            <a:extLst>
              <a:ext uri="{FF2B5EF4-FFF2-40B4-BE49-F238E27FC236}">
                <a16:creationId xmlns:a16="http://schemas.microsoft.com/office/drawing/2014/main" id="{8C9B775F-EB88-67F2-B82D-99E0B38C37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12207" y="2695218"/>
            <a:ext cx="480060" cy="480060"/>
          </a:xfrm>
          <a:prstGeom prst="rect">
            <a:avLst/>
          </a:prstGeom>
        </p:spPr>
      </p:pic>
      <p:pic>
        <p:nvPicPr>
          <p:cNvPr id="17" name="Picture Placeholder 260">
            <a:extLst>
              <a:ext uri="{FF2B5EF4-FFF2-40B4-BE49-F238E27FC236}">
                <a16:creationId xmlns:a16="http://schemas.microsoft.com/office/drawing/2014/main" id="{7BAA6567-1665-B18E-C00E-7E4A6B442B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08829" y="2695218"/>
            <a:ext cx="480060" cy="480060"/>
          </a:xfrm>
          <a:prstGeom prst="rect">
            <a:avLst/>
          </a:prstGeom>
        </p:spPr>
      </p:pic>
      <p:pic>
        <p:nvPicPr>
          <p:cNvPr id="18" name="Picture Placeholder 174">
            <a:extLst>
              <a:ext uri="{FF2B5EF4-FFF2-40B4-BE49-F238E27FC236}">
                <a16:creationId xmlns:a16="http://schemas.microsoft.com/office/drawing/2014/main" id="{0C3D7C82-2E1D-8A45-CC08-BAF48D45D5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016824" y="2660928"/>
            <a:ext cx="548640" cy="548640"/>
          </a:xfrm>
          <a:prstGeom prst="rect">
            <a:avLst/>
          </a:prstGeom>
        </p:spPr>
      </p:pic>
      <p:pic>
        <p:nvPicPr>
          <p:cNvPr id="20" name="Picture Placeholder 254">
            <a:extLst>
              <a:ext uri="{FF2B5EF4-FFF2-40B4-BE49-F238E27FC236}">
                <a16:creationId xmlns:a16="http://schemas.microsoft.com/office/drawing/2014/main" id="{5C527858-29D5-5E2A-E04D-AC694C8ED5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319592" y="2695218"/>
            <a:ext cx="480060" cy="480060"/>
          </a:xfrm>
          <a:prstGeom prst="rect">
            <a:avLst/>
          </a:prstGeom>
        </p:spPr>
      </p:pic>
      <p:pic>
        <p:nvPicPr>
          <p:cNvPr id="21" name="Picture Placeholder 398">
            <a:extLst>
              <a:ext uri="{FF2B5EF4-FFF2-40B4-BE49-F238E27FC236}">
                <a16:creationId xmlns:a16="http://schemas.microsoft.com/office/drawing/2014/main" id="{D1A4B3DE-E577-3699-5439-250F28C4B91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193399" y="2695218"/>
            <a:ext cx="480060" cy="480060"/>
          </a:xfrm>
          <a:prstGeom prst="rect">
            <a:avLst/>
          </a:prstGeom>
        </p:spPr>
      </p:pic>
      <p:pic>
        <p:nvPicPr>
          <p:cNvPr id="22" name="Picture Placeholder 156">
            <a:extLst>
              <a:ext uri="{FF2B5EF4-FFF2-40B4-BE49-F238E27FC236}">
                <a16:creationId xmlns:a16="http://schemas.microsoft.com/office/drawing/2014/main" id="{D7146413-A46A-80D3-55CF-00EF717B50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469923" y="2695218"/>
            <a:ext cx="480060" cy="4800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F1FBEA-885C-085C-0DD1-C0AEFBE52B7F}"/>
              </a:ext>
            </a:extLst>
          </p:cNvPr>
          <p:cNvSpPr/>
          <p:nvPr/>
        </p:nvSpPr>
        <p:spPr>
          <a:xfrm>
            <a:off x="7811143" y="2658169"/>
            <a:ext cx="3754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343286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100808-712A-964D-A35D-31B4E87F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93971"/>
            <a:ext cx="7924800" cy="670057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267"/>
              </a:spcAft>
            </a:pPr>
            <a:r>
              <a:rPr lang="en-US" sz="3200">
                <a:cs typeface="Arial"/>
              </a:rPr>
              <a:t>BREAK-OUT WORKSHOP</a:t>
            </a:r>
          </a:p>
        </p:txBody>
      </p:sp>
    </p:spTree>
    <p:extLst>
      <p:ext uri="{BB962C8B-B14F-4D97-AF65-F5344CB8AC3E}">
        <p14:creationId xmlns:p14="http://schemas.microsoft.com/office/powerpoint/2010/main" val="430161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100808-712A-964D-A35D-31B4E87F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93971"/>
            <a:ext cx="7924800" cy="670057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267"/>
              </a:spcAft>
            </a:pPr>
            <a:r>
              <a:rPr lang="en-US">
                <a:cs typeface="Arial"/>
              </a:rPr>
              <a:t>REPORT OUT</a:t>
            </a:r>
            <a:endParaRPr lang="en-US" sz="3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338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100808-712A-964D-A35D-31B4E87F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99802"/>
            <a:ext cx="7924800" cy="1058395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267"/>
              </a:spcAft>
            </a:pPr>
            <a:r>
              <a:rPr lang="en-US" sz="6000">
                <a:cs typeface="Arial"/>
              </a:rPr>
              <a:t>THANK YOU!</a:t>
            </a:r>
            <a:br>
              <a:rPr lang="en-US" sz="2800">
                <a:cs typeface="Arial"/>
              </a:rPr>
            </a:br>
            <a:br>
              <a:rPr lang="en-US" sz="2800">
                <a:cs typeface="Arial"/>
              </a:rPr>
            </a:br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281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CBCC9-D200-93A9-FAD5-9FD9B28A6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Stay Connected To This Project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D9428-829E-3C53-EA3E-E3DFD2FEA74E}"/>
              </a:ext>
            </a:extLst>
          </p:cNvPr>
          <p:cNvSpPr txBox="1"/>
          <p:nvPr/>
        </p:nvSpPr>
        <p:spPr>
          <a:xfrm>
            <a:off x="1136557" y="1273682"/>
            <a:ext cx="3636612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Lilian</a:t>
            </a:r>
            <a:r>
              <a:rPr lang="en-US" sz="2000"/>
              <a:t> De </a:t>
            </a:r>
            <a:r>
              <a:rPr lang="en-US" sz="2000" err="1"/>
              <a:t>Loza</a:t>
            </a:r>
            <a:r>
              <a:rPr lang="en-US" sz="2000"/>
              <a:t> Gutierrez 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 i="1"/>
              <a:t>Community Relations Director</a:t>
            </a:r>
            <a:endParaRPr lang="en-US" sz="2000" i="1">
              <a:ea typeface="Calibri"/>
              <a:cs typeface="Calibri"/>
            </a:endParaRPr>
          </a:p>
          <a:p>
            <a:r>
              <a:rPr lang="en-US" sz="2000"/>
              <a:t>Metro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/>
              <a:t>One Gateway Plaza, MS 99-13-1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/>
              <a:t>Los Angeles, CA 90012</a:t>
            </a:r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  <a:p>
            <a:r>
              <a:rPr lang="en-US" sz="2000"/>
              <a:t>213.922.7479</a:t>
            </a:r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  <a:p>
            <a:r>
              <a:rPr lang="en-US" sz="2000" i="1"/>
              <a:t>delozagutierrez@metro.net</a:t>
            </a:r>
            <a:endParaRPr lang="en-US" sz="2000" i="1">
              <a:ea typeface="Calibri"/>
              <a:cs typeface="Calibri"/>
            </a:endParaRPr>
          </a:p>
          <a:p>
            <a:endParaRPr lang="en-US" sz="2000" i="1">
              <a:ea typeface="Calibri"/>
              <a:cs typeface="Calibri"/>
            </a:endParaRPr>
          </a:p>
          <a:p>
            <a:r>
              <a:rPr lang="en-US" sz="2000" i="1"/>
              <a:t>Metro.net/</a:t>
            </a:r>
            <a:r>
              <a:rPr lang="en-US" sz="2000" i="1" err="1"/>
              <a:t>vermont</a:t>
            </a:r>
            <a:endParaRPr lang="en-US" sz="2000" i="1">
              <a:ea typeface="Calibri"/>
              <a:cs typeface="Calibri"/>
            </a:endParaRPr>
          </a:p>
          <a:p>
            <a:endParaRPr lang="en-US" sz="2000" i="1">
              <a:ea typeface="Calibri"/>
              <a:cs typeface="Calibri"/>
            </a:endParaRPr>
          </a:p>
          <a:p>
            <a:r>
              <a:rPr lang="en-US" sz="2000" i="1"/>
              <a:t>@metrolosangeles</a:t>
            </a:r>
            <a:endParaRPr lang="en-US" sz="2000" i="1">
              <a:ea typeface="Calibri"/>
              <a:cs typeface="Calibri"/>
            </a:endParaRPr>
          </a:p>
          <a:p>
            <a:endParaRPr lang="en-US" sz="2000" i="1">
              <a:ea typeface="Calibri"/>
              <a:cs typeface="Calibri"/>
            </a:endParaRPr>
          </a:p>
          <a:p>
            <a:r>
              <a:rPr lang="en-US" sz="2000" i="1" err="1"/>
              <a:t>losangelesmetro</a:t>
            </a:r>
            <a:endParaRPr lang="en-US" sz="2000" i="1">
              <a:ea typeface="Calibri"/>
              <a:cs typeface="Calibri"/>
            </a:endParaRPr>
          </a:p>
        </p:txBody>
      </p:sp>
      <p:pic>
        <p:nvPicPr>
          <p:cNvPr id="8" name="Picture 7" descr="A close-up of a phone and email&#10;&#10;Description automatically generated">
            <a:extLst>
              <a:ext uri="{FF2B5EF4-FFF2-40B4-BE49-F238E27FC236}">
                <a16:creationId xmlns:a16="http://schemas.microsoft.com/office/drawing/2014/main" id="{7817EEA8-7D89-BDB8-C903-ED2B5B0EF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" r="3197" b="597"/>
          <a:stretch/>
        </p:blipFill>
        <p:spPr>
          <a:xfrm>
            <a:off x="371252" y="1246867"/>
            <a:ext cx="765304" cy="4735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A02DA7-AEA0-4D20-530B-FB1FDDF69111}"/>
              </a:ext>
            </a:extLst>
          </p:cNvPr>
          <p:cNvSpPr txBox="1"/>
          <p:nvPr/>
        </p:nvSpPr>
        <p:spPr>
          <a:xfrm>
            <a:off x="5136136" y="1246867"/>
            <a:ext cx="3636612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ea typeface="Calibri"/>
                <a:cs typeface="Calibri"/>
              </a:rPr>
              <a:t>Fulgene</a:t>
            </a:r>
            <a:r>
              <a:rPr lang="en-US" sz="2000">
                <a:ea typeface="Calibri"/>
                <a:cs typeface="Calibri"/>
              </a:rPr>
              <a:t> 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Asuncion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 i="1"/>
              <a:t>Project Manager</a:t>
            </a:r>
            <a:endParaRPr lang="en-US" sz="2000" i="1">
              <a:ea typeface="Calibri"/>
              <a:cs typeface="Calibri"/>
            </a:endParaRPr>
          </a:p>
          <a:p>
            <a:r>
              <a:rPr lang="en-US" sz="2000"/>
              <a:t>Metro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/>
              <a:t>One Gateway Plaza, MS 99-13-1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/>
              <a:t>Los Angeles, CA 90012</a:t>
            </a:r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  <a:p>
            <a:r>
              <a:rPr lang="en-US" sz="2000"/>
              <a:t>213.922.3025</a:t>
            </a:r>
          </a:p>
          <a:p>
            <a:endParaRPr lang="en-US" sz="2000">
              <a:ea typeface="Calibri"/>
              <a:cs typeface="Calibri"/>
            </a:endParaRPr>
          </a:p>
          <a:p>
            <a:r>
              <a:rPr lang="en-US" sz="2000" i="1"/>
              <a:t>asuncionf@metro.net</a:t>
            </a:r>
            <a:endParaRPr lang="en-US" sz="2000" i="1">
              <a:ea typeface="Calibri"/>
              <a:cs typeface="Calibri"/>
            </a:endParaRPr>
          </a:p>
          <a:p>
            <a:endParaRPr lang="en-US" sz="2000" i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51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48BC0-9D92-3957-228D-1A7D5CA8D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B92BB-5286-15E7-BC12-3D64D2CF6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52" y="146611"/>
            <a:ext cx="7781776" cy="685604"/>
          </a:xfrm>
        </p:spPr>
        <p:txBody>
          <a:bodyPr/>
          <a:lstStyle/>
          <a:p>
            <a:r>
              <a:rPr lang="en-US"/>
              <a:t>Purpose of the Workshop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E327323-ABEC-08C9-77E0-CD7C812E7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52" y="1294868"/>
            <a:ext cx="4200748" cy="4888540"/>
          </a:xfrm>
        </p:spPr>
        <p:txBody>
          <a:bodyPr vert="horz" lIns="121920" tIns="60960" rIns="121920" bIns="6096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/>
              <a:t>Purpose</a:t>
            </a:r>
          </a:p>
          <a:p>
            <a:pPr lvl="1">
              <a:lnSpc>
                <a:spcPct val="100000"/>
              </a:lnSpc>
            </a:pPr>
            <a:r>
              <a:rPr lang="en-US"/>
              <a:t>To facilitate an interactive and fun workshop design session where the Vermont Corridor community has a forum to REIMAGINE their bus stops to become Transit Stations.</a:t>
            </a:r>
          </a:p>
          <a:p>
            <a:pPr lvl="1">
              <a:lnSpc>
                <a:spcPct val="100000"/>
              </a:lnSpc>
            </a:pPr>
            <a:r>
              <a:rPr lang="en-US"/>
              <a:t>Introduce the community to the constraints and realities of the actual station area conditions.</a:t>
            </a:r>
          </a:p>
          <a:p>
            <a:pPr lvl="1">
              <a:lnSpc>
                <a:spcPct val="100000"/>
              </a:lnSpc>
            </a:pPr>
            <a:r>
              <a:rPr lang="en-US"/>
              <a:t>Prioritize optional features for each station.</a:t>
            </a:r>
          </a:p>
          <a:p>
            <a:pPr lvl="1">
              <a:lnSpc>
                <a:spcPct val="100000"/>
              </a:lnSpc>
            </a:pPr>
            <a:endParaRPr lang="en-US"/>
          </a:p>
          <a:p>
            <a:pPr>
              <a:lnSpc>
                <a:spcPct val="88247"/>
              </a:lnSpc>
            </a:pPr>
            <a:endParaRPr lang="en-US" sz="1800" b="1">
              <a:cs typeface="Calibri" panose="020F0502020204030204"/>
            </a:endParaRPr>
          </a:p>
          <a:p>
            <a:pPr>
              <a:lnSpc>
                <a:spcPct val="88247"/>
              </a:lnSpc>
            </a:pPr>
            <a:endParaRPr lang="en-US" sz="1800">
              <a:cs typeface="Calibri" panose="020F0502020204030204"/>
            </a:endParaRPr>
          </a:p>
        </p:txBody>
      </p:sp>
      <p:pic>
        <p:nvPicPr>
          <p:cNvPr id="10" name="Picture Placeholder 9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2DE01231-7784-E73C-FEC5-B791D9BEAA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18160" b="8657"/>
          <a:stretch/>
        </p:blipFill>
        <p:spPr>
          <a:xfrm>
            <a:off x="4724400" y="914401"/>
            <a:ext cx="4419600" cy="2540516"/>
          </a:xfrm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04E5206-07A0-74D1-925A-AE0040F6EA0A}"/>
              </a:ext>
            </a:extLst>
          </p:cNvPr>
          <p:cNvSpPr txBox="1">
            <a:spLocks/>
          </p:cNvSpPr>
          <p:nvPr/>
        </p:nvSpPr>
        <p:spPr>
          <a:xfrm>
            <a:off x="4572000" y="4023360"/>
            <a:ext cx="4572000" cy="28346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30188" indent="-230188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90000"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34950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30188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0663" indent="-230188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60000"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688" indent="-231775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70000"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9870" indent="-229870">
              <a:lnSpc>
                <a:spcPct val="88247"/>
              </a:lnSpc>
            </a:pPr>
            <a:endParaRPr lang="en-US">
              <a:cs typeface="Calibri" panose="020F0502020204030204"/>
            </a:endParaRPr>
          </a:p>
        </p:txBody>
      </p:sp>
      <p:pic>
        <p:nvPicPr>
          <p:cNvPr id="19" name="Picture 1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197B962-11C1-F8C7-5983-7365405D4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454916"/>
            <a:ext cx="4419600" cy="290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21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100808-712A-964D-A35D-31B4E87F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93971"/>
            <a:ext cx="7924800" cy="670057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267"/>
              </a:spcAft>
            </a:pPr>
            <a:r>
              <a:rPr lang="en-US" sz="3200">
                <a:cs typeface="Arial"/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1774394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5C533-6D8B-3B4C-A0BC-3EBCE4AC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70" y="136523"/>
            <a:ext cx="7723031" cy="777877"/>
          </a:xfrm>
        </p:spPr>
        <p:txBody>
          <a:bodyPr vert="horz" lIns="121920" tIns="60960" rIns="121920" bIns="60960" rtlCol="0" anchor="ctr">
            <a:normAutofit/>
          </a:bodyPr>
          <a:lstStyle/>
          <a:p>
            <a:r>
              <a:rPr lang="en-US" sz="2933" b="1">
                <a:solidFill>
                  <a:schemeClr val="bg1"/>
                </a:solidFill>
                <a:latin typeface="Calibri"/>
                <a:cs typeface="Arial"/>
              </a:rPr>
              <a:t>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96EA5E-9200-DE44-84E4-58E91E690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54">
              <a:defRPr/>
            </a:pPr>
            <a:fld id="{2429C633-AF9B-9840-B7F1-7587910FEF71}" type="slidenum">
              <a:rPr lang="en-US">
                <a:solidFill>
                  <a:srgbClr val="000000">
                    <a:tint val="75000"/>
                  </a:srgbClr>
                </a:solidFill>
                <a:latin typeface="Calibri" panose="020F0502020204030204"/>
              </a:rPr>
              <a:pPr defTabSz="914354">
                <a:defRPr/>
              </a:pPr>
              <a:t>6</a:t>
            </a:fld>
            <a:endParaRPr lang="en-US">
              <a:solidFill>
                <a:srgbClr val="000000">
                  <a:tint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421AE5-0DFE-0B4D-85A4-8D7DABAC7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24" y="1061088"/>
            <a:ext cx="4499605" cy="5141464"/>
          </a:xfrm>
        </p:spPr>
        <p:txBody>
          <a:bodyPr vert="horz" lIns="121920" tIns="60960" rIns="121920" bIns="60960" rtlCol="0" anchor="t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750"/>
              </a:spcBef>
              <a:buFont typeface="System Font Regular" panose="020B0604020202020204" pitchFamily="34" charset="0"/>
              <a:buChar char="&gt;"/>
            </a:pPr>
            <a:r>
              <a:rPr lang="en-US" sz="1600">
                <a:cs typeface="Arial"/>
              </a:rPr>
              <a:t>Measure M Project - $425M (2015$) with opening between FY2028-2030</a:t>
            </a:r>
          </a:p>
          <a:p>
            <a:pPr marL="171450" indent="-171450">
              <a:lnSpc>
                <a:spcPct val="100000"/>
              </a:lnSpc>
              <a:spcBef>
                <a:spcPts val="750"/>
              </a:spcBef>
              <a:buFont typeface="System Font Regular" panose="020B0604020202020204" pitchFamily="34" charset="0"/>
              <a:buChar char="&gt;"/>
            </a:pPr>
            <a:r>
              <a:rPr lang="en-US" sz="1600">
                <a:cs typeface="Arial"/>
              </a:rPr>
              <a:t>Approximately 12.4 miles from Hollywood Bl to 120th St</a:t>
            </a:r>
          </a:p>
          <a:p>
            <a:pPr marL="171450" indent="-171450">
              <a:lnSpc>
                <a:spcPct val="100000"/>
              </a:lnSpc>
              <a:spcBef>
                <a:spcPts val="750"/>
              </a:spcBef>
              <a:buFont typeface="System Font Regular" panose="020B0604020202020204" pitchFamily="34" charset="0"/>
              <a:buChar char="&gt;"/>
            </a:pPr>
            <a:r>
              <a:rPr lang="en-US" sz="1600">
                <a:cs typeface="Arial"/>
              </a:rPr>
              <a:t>Second busiest bus corridor with 36,000 daily boardings </a:t>
            </a:r>
          </a:p>
          <a:p>
            <a:pPr>
              <a:lnSpc>
                <a:spcPct val="100000"/>
              </a:lnSpc>
              <a:spcAft>
                <a:spcPts val="267"/>
              </a:spcAft>
              <a:buFont typeface="System Font Regular" panose="020B0604020202020204" pitchFamily="34" charset="0"/>
              <a:buChar char="&gt;"/>
            </a:pPr>
            <a:r>
              <a:rPr lang="en-US" sz="1600">
                <a:latin typeface="Calibri"/>
                <a:cs typeface="Arial"/>
              </a:rPr>
              <a:t>Two technical studies completed - identified both feasible BRT and rail options </a:t>
            </a:r>
            <a:endParaRPr lang="en-US" sz="1600">
              <a:latin typeface="Calibri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267"/>
              </a:spcAft>
              <a:buClr>
                <a:srgbClr val="000000"/>
              </a:buClr>
              <a:buFont typeface="System Font Regular" panose="020B0604020202020204" pitchFamily="34" charset="0"/>
              <a:buChar char="&gt;"/>
            </a:pPr>
            <a:r>
              <a:rPr lang="en-US" sz="1600">
                <a:latin typeface="Calibri"/>
                <a:cs typeface="Arial"/>
              </a:rPr>
              <a:t>June 2022: Completed Community Based Partnership Program (CPP)</a:t>
            </a:r>
          </a:p>
          <a:p>
            <a:pPr>
              <a:lnSpc>
                <a:spcPct val="100000"/>
              </a:lnSpc>
              <a:spcAft>
                <a:spcPts val="267"/>
              </a:spcAft>
              <a:buClr>
                <a:srgbClr val="000000"/>
              </a:buClr>
              <a:buFont typeface="System Font Regular" panose="020B0604020202020204" pitchFamily="34" charset="0"/>
              <a:buChar char="&gt;"/>
            </a:pPr>
            <a:r>
              <a:rPr lang="en-US" sz="1600">
                <a:latin typeface="Calibri"/>
                <a:cs typeface="Arial"/>
              </a:rPr>
              <a:t>September 2022: Board directed staff to advance the Vermont Transit Corridor including:</a:t>
            </a:r>
          </a:p>
          <a:p>
            <a:pPr marL="687900" lvl="1" indent="-230712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latin typeface="Calibri"/>
                <a:cs typeface="Arial"/>
              </a:rPr>
              <a:t>Near-term service improvements</a:t>
            </a:r>
          </a:p>
          <a:p>
            <a:pPr marL="687900" lvl="1" indent="-230712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latin typeface="Calibri"/>
                <a:cs typeface="Arial"/>
              </a:rPr>
              <a:t>Medium-term BRT, opening </a:t>
            </a:r>
            <a:r>
              <a:rPr lang="en-US" sz="1600"/>
              <a:t>for revenue service no later than FY27</a:t>
            </a:r>
            <a:r>
              <a:rPr lang="en-US" sz="1600">
                <a:latin typeface="Calibri"/>
                <a:cs typeface="Arial"/>
              </a:rPr>
              <a:t> </a:t>
            </a:r>
          </a:p>
          <a:p>
            <a:pPr marL="687900" lvl="1" indent="-230712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latin typeface="Calibri"/>
                <a:cs typeface="Arial"/>
              </a:rPr>
              <a:t>Long-term rail (to be delivered if funding becomes available)</a:t>
            </a:r>
          </a:p>
          <a:p>
            <a:pPr indent="228594">
              <a:lnSpc>
                <a:spcPct val="100000"/>
              </a:lnSpc>
              <a:buClr>
                <a:srgbClr val="000000"/>
              </a:buClr>
              <a:buFont typeface="System Font Regular" panose="020B0604020202020204" pitchFamily="34" charset="0"/>
              <a:buChar char="&gt;"/>
            </a:pPr>
            <a:endParaRPr lang="en-US" sz="1600">
              <a:latin typeface="Calibri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533"/>
              </a:spcAft>
              <a:buClr>
                <a:srgbClr val="000000"/>
              </a:buClr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533"/>
              </a:spcAft>
              <a:buClr>
                <a:srgbClr val="000000"/>
              </a:buClr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533"/>
              </a:spcAft>
              <a:buClr>
                <a:srgbClr val="000000"/>
              </a:buClr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6795" lvl="2" indent="-229870">
              <a:lnSpc>
                <a:spcPct val="99277"/>
              </a:lnSpc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5E182AB6-8DCA-0B3E-6D8A-98F47CF94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8" t="14505" r="8123" b="13808"/>
          <a:stretch/>
        </p:blipFill>
        <p:spPr>
          <a:xfrm>
            <a:off x="4679130" y="1387763"/>
            <a:ext cx="4277109" cy="46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02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E64B1E-FD32-4B14-ACD8-A82D2EFF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87" y="1072223"/>
            <a:ext cx="5836332" cy="38565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>
                <a:latin typeface="Calibri"/>
                <a:cs typeface="Calibri"/>
              </a:rPr>
              <a:t>Project Goals and Objectives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98154-414D-474E-9CAC-B0F300B78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6" t="8193" r="17265"/>
          <a:stretch/>
        </p:blipFill>
        <p:spPr bwMode="auto">
          <a:xfrm>
            <a:off x="5345930" y="1265049"/>
            <a:ext cx="3572030" cy="460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FA7B79-DFF9-B3B8-51B6-11120AA5BCD7}"/>
              </a:ext>
            </a:extLst>
          </p:cNvPr>
          <p:cNvSpPr txBox="1">
            <a:spLocks/>
          </p:cNvSpPr>
          <p:nvPr/>
        </p:nvSpPr>
        <p:spPr>
          <a:xfrm>
            <a:off x="371252" y="146611"/>
            <a:ext cx="7781776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Project Goals &amp; Objectives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923EEE-CE89-22E8-E266-8E087BDCB483}"/>
              </a:ext>
            </a:extLst>
          </p:cNvPr>
          <p:cNvSpPr/>
          <p:nvPr/>
        </p:nvSpPr>
        <p:spPr>
          <a:xfrm>
            <a:off x="0" y="994328"/>
            <a:ext cx="5373813" cy="55731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1450" indent="-171450" defTabSz="685800">
              <a:spcBef>
                <a:spcPts val="750"/>
              </a:spcBef>
              <a:spcAft>
                <a:spcPts val="300"/>
              </a:spcAft>
              <a:buSzPct val="90000"/>
              <a:buFont typeface="System Font Regular" panose="020B0604020202020204" pitchFamily="34" charset="0"/>
              <a:buChar char="&gt;"/>
            </a:pPr>
            <a:r>
              <a:rPr lang="en-US" sz="1600">
                <a:latin typeface="Calibri"/>
                <a:cs typeface="Calibri"/>
              </a:rPr>
              <a:t>Improve service performance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>
                <a:latin typeface="Calibri"/>
                <a:cs typeface="Calibri"/>
              </a:rPr>
              <a:t>Improve service reliability by maintaining consistent travel times 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>
                <a:latin typeface="Calibri"/>
                <a:cs typeface="Calibri"/>
              </a:rPr>
              <a:t>Reduce passenger travel times through the use of several key BRT elements including, dedicated bus lanes, transit signal priority, fewer stops, and other service enhancements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>
                <a:latin typeface="Calibri"/>
                <a:cs typeface="Calibri"/>
              </a:rPr>
              <a:t>Increase ridership and reduce use of private vehicles by encouraging more people onto public transit</a:t>
            </a:r>
          </a:p>
          <a:p>
            <a:pPr marL="171450" indent="-171450" defTabSz="685800">
              <a:spcBef>
                <a:spcPts val="750"/>
              </a:spcBef>
              <a:spcAft>
                <a:spcPts val="300"/>
              </a:spcAft>
              <a:buSzPct val="90000"/>
              <a:buFont typeface="System Font Regular" panose="020B0604020202020204" pitchFamily="34" charset="0"/>
              <a:buChar char="&gt;"/>
            </a:pPr>
            <a:r>
              <a:rPr lang="en-US" sz="1600">
                <a:latin typeface="Calibri"/>
                <a:cs typeface="Calibri"/>
              </a:rPr>
              <a:t>Enhance customer experience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>
                <a:latin typeface="Calibri"/>
                <a:cs typeface="Calibri"/>
              </a:rPr>
              <a:t>Enhanced stations with a number of passenger amenities (shelters, benches, next bus info, lighting)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>
                <a:latin typeface="Calibri"/>
                <a:cs typeface="Calibri"/>
              </a:rPr>
              <a:t>Improve pedestrian/bicycle access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>
                <a:latin typeface="Calibri"/>
                <a:cs typeface="Calibri"/>
              </a:rPr>
              <a:t>Improve safety by separating buses from other vehicles, enhanced lighting at stations, and other safety measures</a:t>
            </a:r>
          </a:p>
          <a:p>
            <a:pPr marL="171450" indent="-171450" defTabSz="685800">
              <a:spcBef>
                <a:spcPts val="750"/>
              </a:spcBef>
              <a:spcAft>
                <a:spcPts val="300"/>
              </a:spcAft>
              <a:buSzPct val="90000"/>
              <a:buFont typeface="System Font Regular" panose="020B0604020202020204" pitchFamily="34" charset="0"/>
              <a:buChar char="&gt;"/>
            </a:pPr>
            <a:r>
              <a:rPr lang="en-US" sz="1600">
                <a:latin typeface="Calibri"/>
                <a:cs typeface="Calibri"/>
              </a:rPr>
              <a:t>Invest in the community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>
                <a:latin typeface="Calibri"/>
                <a:cs typeface="Calibri"/>
              </a:rPr>
              <a:t>Improve mobility &amp; livability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</a:pPr>
            <a:r>
              <a:rPr lang="en-US" sz="1600">
                <a:latin typeface="Calibri"/>
                <a:cs typeface="Calibri"/>
              </a:rPr>
              <a:t>Reduce greenhouse gases for healthier communities</a:t>
            </a:r>
          </a:p>
          <a:p>
            <a:pPr marL="171450" indent="-171450" defTabSz="685800">
              <a:spcBef>
                <a:spcPts val="750"/>
              </a:spcBef>
              <a:spcAft>
                <a:spcPts val="300"/>
              </a:spcAft>
              <a:buSzPct val="90000"/>
              <a:buFont typeface="System Font Regular" panose="020B0604020202020204" pitchFamily="34" charset="0"/>
              <a:buChar char="&gt;"/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685800">
              <a:spcBef>
                <a:spcPts val="750"/>
              </a:spcBef>
              <a:spcAft>
                <a:spcPts val="300"/>
              </a:spcAft>
              <a:buSzPct val="90000"/>
              <a:buFont typeface="System Font Regular" panose="020B0604020202020204" pitchFamily="34" charset="0"/>
              <a:buChar char="&gt;"/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265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E64B1E-FD32-4B14-ACD8-A82D2EFF0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87" y="1072223"/>
            <a:ext cx="5836332" cy="38565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>
                <a:latin typeface="Calibri"/>
                <a:cs typeface="Calibri"/>
              </a:rPr>
              <a:t>Project Goals and Objectives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FA7B79-DFF9-B3B8-51B6-11120AA5BCD7}"/>
              </a:ext>
            </a:extLst>
          </p:cNvPr>
          <p:cNvSpPr txBox="1">
            <a:spLocks/>
          </p:cNvSpPr>
          <p:nvPr/>
        </p:nvSpPr>
        <p:spPr>
          <a:xfrm>
            <a:off x="371252" y="146611"/>
            <a:ext cx="7781776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Regional Connectivity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C5434-0F62-EB18-B0BC-9BBCA0EEE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48" y="913816"/>
            <a:ext cx="8438321" cy="52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729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F9A10A-B3C7-D024-85D1-92CC4251CCF1}"/>
              </a:ext>
            </a:extLst>
          </p:cNvPr>
          <p:cNvSpPr txBox="1">
            <a:spLocks/>
          </p:cNvSpPr>
          <p:nvPr/>
        </p:nvSpPr>
        <p:spPr>
          <a:xfrm>
            <a:off x="145414" y="210947"/>
            <a:ext cx="8230489" cy="5142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bg1"/>
                </a:solidFill>
                <a:latin typeface="Calibri"/>
                <a:cs typeface="Arial"/>
              </a:rPr>
              <a:t>Near-Term Improvements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97828-4436-5149-C2EC-B4AB59285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957" y="1773804"/>
            <a:ext cx="3607610" cy="3406008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8A52B05-D704-4940-8A55-9EEC68763688}"/>
              </a:ext>
            </a:extLst>
          </p:cNvPr>
          <p:cNvSpPr>
            <a:spLocks noGrp="1"/>
          </p:cNvSpPr>
          <p:nvPr/>
        </p:nvSpPr>
        <p:spPr>
          <a:xfrm>
            <a:off x="349253" y="1168287"/>
            <a:ext cx="5281649" cy="5036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90000"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31775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90000"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30188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0663" indent="-230188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100000"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4688" indent="-231775" algn="l" defTabSz="914400" rtl="0" eaLnBrk="1" latinLnBrk="0" hangingPunct="1">
              <a:lnSpc>
                <a:spcPts val="2200"/>
              </a:lnSpc>
              <a:spcBef>
                <a:spcPts val="100"/>
              </a:spcBef>
              <a:spcAft>
                <a:spcPts val="400"/>
              </a:spcAft>
              <a:buSzPct val="60000"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0815" indent="-170815">
              <a:lnSpc>
                <a:spcPct val="100000"/>
              </a:lnSpc>
              <a:buFont typeface="System Font Regular" panose="020B0604020202020204" pitchFamily="34" charset="0"/>
              <a:buChar char="&gt;"/>
            </a:pPr>
            <a:r>
              <a:rPr lang="en-US" sz="2000">
                <a:latin typeface="Calibri"/>
                <a:ea typeface="Calibri"/>
                <a:cs typeface="Calibri"/>
              </a:rPr>
              <a:t>Separate effort to implement near-term bus service improvements being led by Metro Operations </a:t>
            </a:r>
          </a:p>
          <a:p>
            <a:pPr marL="170815" indent="-170815">
              <a:lnSpc>
                <a:spcPct val="100000"/>
              </a:lnSpc>
              <a:buFont typeface="System Font Regular" panose="020B0604020202020204" pitchFamily="34" charset="0"/>
              <a:buChar char="&gt;"/>
            </a:pPr>
            <a:r>
              <a:rPr lang="en-US" sz="2000">
                <a:latin typeface="Calibri"/>
                <a:ea typeface="Calibri"/>
                <a:cs typeface="Calibri"/>
              </a:rPr>
              <a:t>Curb-running bus lanes</a:t>
            </a:r>
          </a:p>
          <a:p>
            <a:pPr marL="628015" lvl="1" indent="-285115">
              <a:lnSpc>
                <a:spcPct val="72463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Sunset to Wilshire (7-10am &amp; 3-7pm)</a:t>
            </a:r>
          </a:p>
          <a:p>
            <a:pPr marL="628015" lvl="1" indent="-285115">
              <a:lnSpc>
                <a:spcPct val="72463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Gage to Vermont/Athens C Line Station (all-day)</a:t>
            </a:r>
          </a:p>
          <a:p>
            <a:pPr marL="170815" indent="-170815">
              <a:lnSpc>
                <a:spcPct val="100000"/>
              </a:lnSpc>
              <a:buFont typeface="System Font Regular" panose="020B0604020202020204" pitchFamily="34" charset="0"/>
              <a:buChar char="&gt;"/>
            </a:pPr>
            <a:r>
              <a:rPr lang="en-US" sz="2000">
                <a:latin typeface="Calibri"/>
                <a:ea typeface="Calibri"/>
                <a:cs typeface="Calibri"/>
              </a:rPr>
              <a:t>Transit Signal Priority upgrade</a:t>
            </a:r>
          </a:p>
          <a:p>
            <a:pPr marL="170815" indent="-170815">
              <a:lnSpc>
                <a:spcPct val="100000"/>
              </a:lnSpc>
              <a:buFont typeface="System Font Regular" panose="020B0604020202020204" pitchFamily="34" charset="0"/>
              <a:buChar char="&gt;"/>
            </a:pPr>
            <a:r>
              <a:rPr lang="en-US" sz="2000">
                <a:latin typeface="Calibri"/>
                <a:ea typeface="Calibri"/>
                <a:cs typeface="Calibri"/>
              </a:rPr>
              <a:t>Project Milestones:</a:t>
            </a:r>
          </a:p>
          <a:p>
            <a:pPr marL="631190" lvl="1" indent="-28511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Fall 2023/Winter 2024 – community engagement</a:t>
            </a:r>
          </a:p>
          <a:p>
            <a:pPr marL="631190" lvl="1" indent="-28511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Spring 2024 – begin design</a:t>
            </a:r>
          </a:p>
          <a:p>
            <a:pPr marL="631190" lvl="1" indent="-28511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Early 2025 –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446010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Metro Template 2021">
  <a:themeElements>
    <a:clrScheme name="Metro - We Have a Plan">
      <a:dk1>
        <a:srgbClr val="000000"/>
      </a:dk1>
      <a:lt1>
        <a:srgbClr val="FFFFFF"/>
      </a:lt1>
      <a:dk2>
        <a:srgbClr val="797986"/>
      </a:dk2>
      <a:lt2>
        <a:srgbClr val="F4EC1A"/>
      </a:lt2>
      <a:accent1>
        <a:srgbClr val="0D8144"/>
      </a:accent1>
      <a:accent2>
        <a:srgbClr val="7BA23E"/>
      </a:accent2>
      <a:accent3>
        <a:srgbClr val="459BAC"/>
      </a:accent3>
      <a:accent4>
        <a:srgbClr val="DD7553"/>
      </a:accent4>
      <a:accent5>
        <a:srgbClr val="F4EC1A"/>
      </a:accent5>
      <a:accent6>
        <a:srgbClr val="797986"/>
      </a:accent6>
      <a:hlink>
        <a:srgbClr val="2AB4C8"/>
      </a:hlink>
      <a:folHlink>
        <a:srgbClr val="19727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A35EF6E-3318-4378-864E-EED0CBEB6AD9}">
  <we:reference id="b0430364-2ab6-47cd-907e-f8b72239b204" version="3.19.222.0" store="EXCatalog" storeType="EXCatalog"/>
  <we:alternateReferences>
    <we:reference id="WA200000729" version="3.19.222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F69B564733B54FBE76792E9BE04633" ma:contentTypeVersion="13" ma:contentTypeDescription="Create a new document." ma:contentTypeScope="" ma:versionID="c7724e267c968d0b9df9cbce9c024710">
  <xsd:schema xmlns:xsd="http://www.w3.org/2001/XMLSchema" xmlns:xs="http://www.w3.org/2001/XMLSchema" xmlns:p="http://schemas.microsoft.com/office/2006/metadata/properties" xmlns:ns2="f8063203-d29e-4f8a-8466-d0f5e2bd8305" xmlns:ns3="07d58b1e-3ace-4f55-aaba-ea3e325dfc26" targetNamespace="http://schemas.microsoft.com/office/2006/metadata/properties" ma:root="true" ma:fieldsID="6c9d86c167767ce5961be4a7be52c064" ns2:_="" ns3:_="">
    <xsd:import namespace="f8063203-d29e-4f8a-8466-d0f5e2bd8305"/>
    <xsd:import namespace="07d58b1e-3ace-4f55-aaba-ea3e325dfc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63203-d29e-4f8a-8466-d0f5e2bd83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166aa50-2606-4bee-b14b-7e98c91f20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58b1e-3ace-4f55-aaba-ea3e325dfc2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cbb47f1-036a-4d12-803d-e703f99c7fa9}" ma:internalName="TaxCatchAll" ma:showField="CatchAllData" ma:web="07d58b1e-3ace-4f55-aaba-ea3e325dfc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d58b1e-3ace-4f55-aaba-ea3e325dfc26" xsi:nil="true"/>
    <lcf76f155ced4ddcb4097134ff3c332f xmlns="f8063203-d29e-4f8a-8466-d0f5e2bd830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F21F51-1AC0-4DE3-B5A9-DF94B4CAF025}">
  <ds:schemaRefs>
    <ds:schemaRef ds:uri="07d58b1e-3ace-4f55-aaba-ea3e325dfc26"/>
    <ds:schemaRef ds:uri="f8063203-d29e-4f8a-8466-d0f5e2bd83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CFD0162-C752-4F04-80E8-6A6239189519}">
  <ds:schemaRefs>
    <ds:schemaRef ds:uri="07d58b1e-3ace-4f55-aaba-ea3e325dfc26"/>
    <ds:schemaRef ds:uri="174f8e91-0337-481c-8a2f-9ee4c9249eab"/>
    <ds:schemaRef ds:uri="8f07b013-157b-418f-aa2a-721477069a3e"/>
    <ds:schemaRef ds:uri="f8063203-d29e-4f8a-8466-d0f5e2bd830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0F7B35-D58E-4BFA-9024-7D84B690A3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35</Slides>
  <Notes>33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Metro Template 2021</vt:lpstr>
      <vt:lpstr>PowerPoint Presentation</vt:lpstr>
      <vt:lpstr>Agenda</vt:lpstr>
      <vt:lpstr>Code of Conduct (Metro)</vt:lpstr>
      <vt:lpstr>Purpose of the Workshop</vt:lpstr>
      <vt:lpstr>PROJECT OVERVIEW</vt:lpstr>
      <vt:lpstr>Background</vt:lpstr>
      <vt:lpstr>Project Goals and Objectives</vt:lpstr>
      <vt:lpstr>Project Goals and Objectives</vt:lpstr>
      <vt:lpstr>PowerPoint Presentation</vt:lpstr>
      <vt:lpstr>BRT and Rail Improvements</vt:lpstr>
      <vt:lpstr>BRT Project Schedule</vt:lpstr>
      <vt:lpstr>What Makes BRT Different?</vt:lpstr>
      <vt:lpstr>Benefits of BRT</vt:lpstr>
      <vt:lpstr>Side-Running BRT</vt:lpstr>
      <vt:lpstr>Metro BRT Station Design Features </vt:lpstr>
      <vt:lpstr>STATION DESIGN OVERVIEW</vt:lpstr>
      <vt:lpstr>Vermont Corridor Neighborhoods</vt:lpstr>
      <vt:lpstr>Vermont Corridor Neighborhoods</vt:lpstr>
      <vt:lpstr>Major Cultural and Educational Destinations</vt:lpstr>
      <vt:lpstr>Corridor Challenges</vt:lpstr>
      <vt:lpstr>PowerPoint Presentation</vt:lpstr>
      <vt:lpstr>BRT Station Pedestrian Experience - Day </vt:lpstr>
      <vt:lpstr>BRT Station Pedestrian Experience – Night  </vt:lpstr>
      <vt:lpstr>Station Access with Bicycle Lane</vt:lpstr>
      <vt:lpstr>Station Access with Bump-Out</vt:lpstr>
      <vt:lpstr>Station Access - Sidewalk</vt:lpstr>
      <vt:lpstr>Urban Design Elements</vt:lpstr>
      <vt:lpstr>BREAK-OUT INSTRUCTIONS</vt:lpstr>
      <vt:lpstr>Station Working Model </vt:lpstr>
      <vt:lpstr>Break-Out Session Instructions</vt:lpstr>
      <vt:lpstr>Urban Design Elements</vt:lpstr>
      <vt:lpstr>BREAK-OUT WORKSHOP</vt:lpstr>
      <vt:lpstr>REPORT OUT</vt:lpstr>
      <vt:lpstr>THANK YOU!  </vt:lpstr>
      <vt:lpstr>Stay Connected To This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1</cp:revision>
  <cp:lastPrinted>2024-05-21T22:40:18Z</cp:lastPrinted>
  <dcterms:created xsi:type="dcterms:W3CDTF">2018-02-03T00:33:10Z</dcterms:created>
  <dcterms:modified xsi:type="dcterms:W3CDTF">2024-06-27T23:11:06Z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0x01010074F69B564733B54FBE76792E9BE04633</vt:lpwstr>
  </property>
  <property fmtid="{D5CDD505-2E9C-101B-9397-08002B2CF9AE}" pid="4" name="SharedWithUsers">
    <vt:lpwstr>16;#Halpern, Jeremy;#9;#Swartz, John (Los Angeles)</vt:lpwstr>
  </property>
  <property fmtid="{D5CDD505-2E9C-101B-9397-08002B2CF9AE}" pid="5" name="Reviewer">
    <vt:lpwstr/>
  </property>
</Properties>
</file>