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omments/modernComment_5F0_3A569585.xml" ContentType="application/vnd.ms-powerpoint.comments+xml"/>
  <Override PartName="/ppt/comments/modernComment_789_3E8C1695.xml" ContentType="application/vnd.ms-powerpoint.comment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xml" ContentType="application/vnd.openxmlformats-officedocument.presentationml.notesSlide+xml"/>
  <Override PartName="/ppt/comments/modernComment_787_9BAF6.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0" r:id="rId5"/>
    <p:sldMasterId id="2147483708" r:id="rId6"/>
    <p:sldMasterId id="2147483760" r:id="rId7"/>
    <p:sldMasterId id="2147483813" r:id="rId8"/>
  </p:sldMasterIdLst>
  <p:notesMasterIdLst>
    <p:notesMasterId r:id="rId53"/>
  </p:notesMasterIdLst>
  <p:sldIdLst>
    <p:sldId id="1520" r:id="rId9"/>
    <p:sldId id="1926" r:id="rId10"/>
    <p:sldId id="1780" r:id="rId11"/>
    <p:sldId id="257" r:id="rId12"/>
    <p:sldId id="265" r:id="rId13"/>
    <p:sldId id="1764" r:id="rId14"/>
    <p:sldId id="1459" r:id="rId15"/>
    <p:sldId id="1915" r:id="rId16"/>
    <p:sldId id="1828" r:id="rId17"/>
    <p:sldId id="1806" r:id="rId18"/>
    <p:sldId id="1805" r:id="rId19"/>
    <p:sldId id="1824" r:id="rId20"/>
    <p:sldId id="1720" r:id="rId21"/>
    <p:sldId id="1639" r:id="rId22"/>
    <p:sldId id="1814" r:id="rId23"/>
    <p:sldId id="1813" r:id="rId24"/>
    <p:sldId id="1889" r:id="rId25"/>
    <p:sldId id="1902" r:id="rId26"/>
    <p:sldId id="1810" r:id="rId27"/>
    <p:sldId id="1903" r:id="rId28"/>
    <p:sldId id="1904" r:id="rId29"/>
    <p:sldId id="1905" r:id="rId30"/>
    <p:sldId id="1906" r:id="rId31"/>
    <p:sldId id="1907" r:id="rId32"/>
    <p:sldId id="1908" r:id="rId33"/>
    <p:sldId id="1923" r:id="rId34"/>
    <p:sldId id="1911" r:id="rId35"/>
    <p:sldId id="1912" r:id="rId36"/>
    <p:sldId id="1925" r:id="rId37"/>
    <p:sldId id="1913" r:id="rId38"/>
    <p:sldId id="1924" r:id="rId39"/>
    <p:sldId id="1721" r:id="rId40"/>
    <p:sldId id="1929" r:id="rId41"/>
    <p:sldId id="1930" r:id="rId42"/>
    <p:sldId id="1916" r:id="rId43"/>
    <p:sldId id="1880" r:id="rId44"/>
    <p:sldId id="1927" r:id="rId45"/>
    <p:sldId id="1928" r:id="rId46"/>
    <p:sldId id="1874" r:id="rId47"/>
    <p:sldId id="1429" r:id="rId48"/>
    <p:sldId id="1803" r:id="rId49"/>
    <p:sldId id="1525" r:id="rId50"/>
    <p:sldId id="281" r:id="rId51"/>
    <p:sldId id="164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laceholder" id="{AE3FD417-D5CF-2248-98DC-BD972D401FEE}">
          <p14:sldIdLst/>
        </p14:section>
        <p14:section name="Overview" id="{6CA5494B-E198-A243-B505-7457FA18F01B}">
          <p14:sldIdLst>
            <p14:sldId id="1520"/>
            <p14:sldId id="1926"/>
            <p14:sldId id="1780"/>
            <p14:sldId id="257"/>
            <p14:sldId id="265"/>
            <p14:sldId id="1764"/>
          </p14:sldIdLst>
        </p14:section>
        <p14:section name="PLE1" id="{3C467818-68E3-7C49-AF48-DFC7D45B1D9F}">
          <p14:sldIdLst>
            <p14:sldId id="1459"/>
            <p14:sldId id="1915"/>
            <p14:sldId id="1828"/>
            <p14:sldId id="1806"/>
            <p14:sldId id="1805"/>
            <p14:sldId id="1824"/>
            <p14:sldId id="1720"/>
            <p14:sldId id="1639"/>
            <p14:sldId id="1814"/>
            <p14:sldId id="1813"/>
            <p14:sldId id="1889"/>
            <p14:sldId id="1902"/>
            <p14:sldId id="1810"/>
          </p14:sldIdLst>
        </p14:section>
        <p14:section name="PLE2" id="{6C128767-5C77-D344-99D3-A56CD03DB46A}">
          <p14:sldIdLst>
            <p14:sldId id="1903"/>
            <p14:sldId id="1904"/>
            <p14:sldId id="1905"/>
            <p14:sldId id="1906"/>
            <p14:sldId id="1907"/>
            <p14:sldId id="1908"/>
            <p14:sldId id="1923"/>
            <p14:sldId id="1911"/>
            <p14:sldId id="1912"/>
            <p14:sldId id="1925"/>
            <p14:sldId id="1913"/>
            <p14:sldId id="1924"/>
            <p14:sldId id="1721"/>
            <p14:sldId id="1929"/>
            <p14:sldId id="1930"/>
            <p14:sldId id="1916"/>
          </p14:sldIdLst>
        </p14:section>
        <p14:section name="ESP" id="{80A041C8-CA7D-BF4F-9C52-4099EFD87E0A}">
          <p14:sldIdLst>
            <p14:sldId id="1880"/>
            <p14:sldId id="1927"/>
            <p14:sldId id="1928"/>
            <p14:sldId id="1874"/>
          </p14:sldIdLst>
        </p14:section>
        <p14:section name="BIF" id="{5BBB30BC-E9FE-8B4F-BBCD-530D2C955898}">
          <p14:sldIdLst>
            <p14:sldId id="1429"/>
            <p14:sldId id="1803"/>
            <p14:sldId id="1525"/>
            <p14:sldId id="281"/>
            <p14:sldId id="1649"/>
          </p14:sldIdLst>
        </p14:section>
        <p14:section name="Close" id="{F57C85E2-367B-AE46-9B2F-D0AA65A3D64D}">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35E8D-4A0F-C8EA-C12E-5751428F1DE9}" name="Racine, Ned" initials="RN" userId="S::racinen@metro.net::2ec01d4a-6b99-4ff7-8eb5-8f0f647a6e1c" providerId="AD"/>
  <p188:author id="{11A11BBE-4F4A-ABBD-E5F2-B9EAAD9A101F}" name="Ginny Brideau" initials="GMB" userId="Ginny Brideau" providerId="None"/>
  <p188:author id="{3E32BFBE-B6C0-1B46-DE2E-F03546139ABD}" name="Lake, Mindy" initials="LM" userId="S::lakem@metro.net::2f1ee363-b198-4082-8283-d77a29bbaebf" providerId="AD"/>
  <p188:author id="{E82247D3-6FCA-5E26-3935-4C785C008FDB}" name="Galeno, Jesus" initials="GJ" userId="S::galenoj@metro.net::40c1a19f-be5e-43a2-9ce9-c76771669d9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Yvette Ximenez" initials="YX" lastIdx="3" clrIdx="6">
    <p:extLst>
      <p:ext uri="{19B8F6BF-5375-455C-9EA6-DF929625EA0E}">
        <p15:presenceInfo xmlns:p15="http://schemas.microsoft.com/office/powerpoint/2012/main" userId="S::yximenez_arellanoassociates.com#ext#@lacmta.onmicrosoft.com::811a97d1-86a5-46ff-aff8-5714eea3c3d4" providerId="AD"/>
      </p:ext>
    </p:extLst>
  </p:cmAuthor>
  <p:cmAuthor id="1" name="Donohue, Scott" initials="DS" lastIdx="2" clrIdx="0">
    <p:extLst>
      <p:ext uri="{19B8F6BF-5375-455C-9EA6-DF929625EA0E}">
        <p15:presenceInfo xmlns:p15="http://schemas.microsoft.com/office/powerpoint/2012/main" userId="S-1-5-21-181418603-413491667-474620416-475118" providerId="AD"/>
      </p:ext>
    </p:extLst>
  </p:cmAuthor>
  <p:cmAuthor id="8" name="Walker, Marlon (James)" initials="W(" lastIdx="2" clrIdx="7">
    <p:extLst>
      <p:ext uri="{19B8F6BF-5375-455C-9EA6-DF929625EA0E}">
        <p15:presenceInfo xmlns:p15="http://schemas.microsoft.com/office/powerpoint/2012/main" userId="S::walkermj@metro.net::1621923d-0471-43ba-b9e3-c7b293a86122" providerId="AD"/>
      </p:ext>
    </p:extLst>
  </p:cmAuthor>
  <p:cmAuthor id="2" name="Lake, Mindy" initials="LM" lastIdx="24" clrIdx="1">
    <p:extLst>
      <p:ext uri="{19B8F6BF-5375-455C-9EA6-DF929625EA0E}">
        <p15:presenceInfo xmlns:p15="http://schemas.microsoft.com/office/powerpoint/2012/main" userId="S::lakem@metro.net::2f1ee363-b198-4082-8283-d77a29bbaebf" providerId="AD"/>
      </p:ext>
    </p:extLst>
  </p:cmAuthor>
  <p:cmAuthor id="9" name="Molen, Stephanie" initials="MS" lastIdx="4" clrIdx="8">
    <p:extLst>
      <p:ext uri="{19B8F6BF-5375-455C-9EA6-DF929625EA0E}">
        <p15:presenceInfo xmlns:p15="http://schemas.microsoft.com/office/powerpoint/2012/main" userId="S::molens@metro.net::beca5967-3356-4b89-89b8-be57f19797ee" providerId="AD"/>
      </p:ext>
    </p:extLst>
  </p:cmAuthor>
  <p:cmAuthor id="3" name="Brideau, Ginny" initials="BG" lastIdx="2" clrIdx="2">
    <p:extLst>
      <p:ext uri="{19B8F6BF-5375-455C-9EA6-DF929625EA0E}">
        <p15:presenceInfo xmlns:p15="http://schemas.microsoft.com/office/powerpoint/2012/main" userId="S::brideaug@metro.net::53b741d5-1e22-4075-96c4-808ce15eaad7" providerId="AD"/>
      </p:ext>
    </p:extLst>
  </p:cmAuthor>
  <p:cmAuthor id="10" name="Lopez, Robyn" initials="LR [2]" lastIdx="1" clrIdx="9">
    <p:extLst>
      <p:ext uri="{19B8F6BF-5375-455C-9EA6-DF929625EA0E}">
        <p15:presenceInfo xmlns:p15="http://schemas.microsoft.com/office/powerpoint/2012/main" userId="Lopez, Robyn" providerId="None"/>
      </p:ext>
    </p:extLst>
  </p:cmAuthor>
  <p:cmAuthor id="4" name="Lopez, Robyn" initials="LR" lastIdx="1" clrIdx="3">
    <p:extLst>
      <p:ext uri="{19B8F6BF-5375-455C-9EA6-DF929625EA0E}">
        <p15:presenceInfo xmlns:p15="http://schemas.microsoft.com/office/powerpoint/2012/main" userId="S::lopezr7@metro.net::5f83bde5-b236-4225-a241-2363022c8950" providerId="AD"/>
      </p:ext>
    </p:extLst>
  </p:cmAuthor>
  <p:cmAuthor id="5" name="Perla Berry" initials="PB" lastIdx="9" clrIdx="4">
    <p:extLst>
      <p:ext uri="{19B8F6BF-5375-455C-9EA6-DF929625EA0E}">
        <p15:presenceInfo xmlns:p15="http://schemas.microsoft.com/office/powerpoint/2012/main" userId="S::perla.berry_psomas.com#ext#@lacmta.onmicrosoft.com::96f3ad2b-5786-446e-b61b-f4b6a3ec6fcd" providerId="AD"/>
      </p:ext>
    </p:extLst>
  </p:cmAuthor>
  <p:cmAuthor id="6" name="Ginny Brideau" initials="GB" lastIdx="4" clrIdx="5">
    <p:extLst>
      <p:ext uri="{19B8F6BF-5375-455C-9EA6-DF929625EA0E}">
        <p15:presenceInfo xmlns:p15="http://schemas.microsoft.com/office/powerpoint/2012/main" userId="Ginny Bridea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67AFF"/>
    <a:srgbClr val="B050FA"/>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7124BA-8ABC-9C92-6152-4E8AD7566A31}" v="1" dt="2022-09-12T20:48:17.540"/>
    <p1510:client id="{12E70900-5DFE-8948-B658-3D610E0DF785}" v="91" dt="2022-09-07T18:07:22.803"/>
    <p1510:client id="{1C70F425-D018-4371-A345-6F9664AFC9FC}" v="71" dt="2022-09-06T20:22:50.201"/>
    <p1510:client id="{5A5545F2-4AB7-4EEB-A9CA-CA3D096BAE0F}" v="4" dt="2022-09-08T15:14:34.725"/>
    <p1510:client id="{74BBC43A-6E75-162B-153C-C86C55F82FB7}" v="1" dt="2022-09-06T22:21:49.468"/>
    <p1510:client id="{774DAEA9-F9CD-977C-1446-21F555418AEA}" v="34" dt="2022-09-06T22:17:01.396"/>
    <p1510:client id="{827C0A83-3F3D-0370-F525-6EA057409245}" v="2" dt="2022-09-07T16:19:31.473"/>
    <p1510:client id="{961A7739-AE2A-4136-AAEB-CE062966EFAA}" v="2" dt="2022-09-07T16:26:57.899"/>
    <p1510:client id="{96EB79D3-047C-4201-8C3C-808EA64A6E32}" v="282" dt="2022-09-06T20:59:11.260"/>
    <p1510:client id="{B2A598FF-F203-4B77-B1AE-7ACC9A6431B5}" v="302" dt="2022-09-07T16:01:15.993"/>
    <p1510:client id="{B4A93EFD-630F-4ED8-872F-8F7581CCE95B}" v="2" dt="2022-09-07T20:18:27.536"/>
    <p1510:client id="{D58630B6-9466-EFC2-8F00-E65CD1FB1102}" v="2" dt="2022-09-06T21:36:36.688"/>
    <p1510:client id="{D772665D-506F-D584-FE2F-CCC17F850DCE}" v="1" dt="2022-09-06T21:37:03.064"/>
    <p1510:client id="{F31A839A-0EDC-46F4-BE53-15CABF21D802}" v="2" dt="2022-09-06T21:02:46.142"/>
    <p1510:client id="{F47A895C-C0B7-735A-20AE-1A44C1FAC0B8}" v="48" dt="2022-09-07T19:00:15.7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457"/>
    <p:restoredTop sz="94689"/>
  </p:normalViewPr>
  <p:slideViewPr>
    <p:cSldViewPr snapToGrid="0">
      <p:cViewPr varScale="1">
        <p:scale>
          <a:sx n="110" d="100"/>
          <a:sy n="110" d="100"/>
        </p:scale>
        <p:origin x="192"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2446945386982928"/>
          <c:w val="0.96856424325560131"/>
          <c:h val="0.67313816023478756"/>
        </c:manualLayout>
      </c:layout>
      <c:barChart>
        <c:barDir val="col"/>
        <c:grouping val="clustered"/>
        <c:varyColors val="0"/>
        <c:ser>
          <c:idx val="0"/>
          <c:order val="0"/>
          <c:tx>
            <c:strRef>
              <c:f>Sheet1!$B$2</c:f>
              <c:strCache>
                <c:ptCount val="1"/>
                <c:pt idx="0">
                  <c:v>Total Grant Amount  </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8039-4C2C-BC12-52747FBA22CE}"/>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3-8039-4C2C-BC12-52747FBA22CE}"/>
              </c:ext>
            </c:extLst>
          </c:dPt>
          <c:dPt>
            <c:idx val="2"/>
            <c:invertIfNegative val="0"/>
            <c:bubble3D val="0"/>
            <c:spPr>
              <a:solidFill>
                <a:schemeClr val="accent1">
                  <a:lumMod val="75000"/>
                </a:schemeClr>
              </a:solidFill>
              <a:ln>
                <a:noFill/>
              </a:ln>
              <a:effectLst/>
            </c:spPr>
            <c:extLst>
              <c:ext xmlns:c16="http://schemas.microsoft.com/office/drawing/2014/chart" uri="{C3380CC4-5D6E-409C-BE32-E72D297353CC}">
                <c16:uniqueId val="{00000005-8039-4C2C-BC12-52747FBA22CE}"/>
              </c:ext>
            </c:extLst>
          </c:dPt>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7-8039-4C2C-BC12-52747FBA22CE}"/>
              </c:ext>
            </c:extLst>
          </c:dPt>
          <c:dPt>
            <c:idx val="4"/>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9-8039-4C2C-BC12-52747FBA22CE}"/>
              </c:ext>
            </c:extLst>
          </c:dPt>
          <c:dLbls>
            <c:dLbl>
              <c:idx val="0"/>
              <c:tx>
                <c:rich>
                  <a:bodyPr/>
                  <a:lstStyle/>
                  <a:p>
                    <a:r>
                      <a:rPr lang="en-US" sz="1800" b="0" i="0" u="none" strike="noStrike" baseline="0">
                        <a:effectLst/>
                      </a:rPr>
                      <a:t>$21,189,345.62 </a:t>
                    </a:r>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8039-4C2C-BC12-52747FBA22CE}"/>
                </c:ext>
              </c:extLst>
            </c:dLbl>
            <c:dLbl>
              <c:idx val="1"/>
              <c:tx>
                <c:rich>
                  <a:bodyPr/>
                  <a:lstStyle/>
                  <a:p>
                    <a:r>
                      <a:rPr lang="en-US" sz="1800" b="0" i="0" u="none" strike="noStrike" baseline="0">
                        <a:effectLst/>
                      </a:rPr>
                      <a:t>$6,767,380.78</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039-4C2C-BC12-52747FBA22CE}"/>
                </c:ext>
              </c:extLst>
            </c:dLbl>
            <c:dLbl>
              <c:idx val="2"/>
              <c:tx>
                <c:rich>
                  <a:bodyPr/>
                  <a:lstStyle/>
                  <a:p>
                    <a:r>
                      <a:rPr lang="en-US" sz="1800" b="0" i="0" u="none" strike="noStrike" baseline="0">
                        <a:effectLst/>
                      </a:rPr>
                      <a:t>$3,624,108.14 </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039-4C2C-BC12-52747FBA22CE}"/>
                </c:ext>
              </c:extLst>
            </c:dLbl>
            <c:dLbl>
              <c:idx val="3"/>
              <c:tx>
                <c:rich>
                  <a:bodyPr/>
                  <a:lstStyle/>
                  <a:p>
                    <a:r>
                      <a:rPr lang="en-US"/>
                      <a:t>$2,279,761.21</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8039-4C2C-BC12-52747FBA22C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ScalaSansLF-Regular" panose="02000503060000020004"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Crenshaw/LAX Transit Project</c:v>
                </c:pt>
                <c:pt idx="1">
                  <c:v>Purple Line              Extension                 Section 1</c:v>
                </c:pt>
                <c:pt idx="2">
                  <c:v>Purple Line              Extension                  Section 2</c:v>
                </c:pt>
                <c:pt idx="3">
                  <c:v>Regional Connector, Little Tokyo Area</c:v>
                </c:pt>
                <c:pt idx="4">
                  <c:v>Regional Connector, 2nd/Broadway Segment</c:v>
                </c:pt>
              </c:strCache>
            </c:strRef>
          </c:cat>
          <c:val>
            <c:numRef>
              <c:f>Sheet1!$B$3:$B$7</c:f>
              <c:numCache>
                <c:formatCode>"$"#,##0.00_);[Red]\("$"#,##0.00\)</c:formatCode>
                <c:ptCount val="5"/>
                <c:pt idx="0">
                  <c:v>15090988.930000002</c:v>
                </c:pt>
                <c:pt idx="1">
                  <c:v>5485204.3399999989</c:v>
                </c:pt>
                <c:pt idx="2">
                  <c:v>2111053.94</c:v>
                </c:pt>
                <c:pt idx="3">
                  <c:v>1996164.16</c:v>
                </c:pt>
                <c:pt idx="4">
                  <c:v>950164.03</c:v>
                </c:pt>
              </c:numCache>
            </c:numRef>
          </c:val>
          <c:extLst>
            <c:ext xmlns:c16="http://schemas.microsoft.com/office/drawing/2014/chart" uri="{C3380CC4-5D6E-409C-BE32-E72D297353CC}">
              <c16:uniqueId val="{0000000A-8039-4C2C-BC12-52747FBA22CE}"/>
            </c:ext>
          </c:extLst>
        </c:ser>
        <c:dLbls>
          <c:showLegendKey val="0"/>
          <c:showVal val="0"/>
          <c:showCatName val="0"/>
          <c:showSerName val="0"/>
          <c:showPercent val="0"/>
          <c:showBubbleSize val="0"/>
        </c:dLbls>
        <c:gapWidth val="150"/>
        <c:overlap val="-27"/>
        <c:axId val="342773600"/>
        <c:axId val="342766056"/>
      </c:barChart>
      <c:catAx>
        <c:axId val="342773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ScalaSansLF-Regular" panose="02000503060000020004" pitchFamily="2" charset="0"/>
                <a:ea typeface="+mn-ea"/>
                <a:cs typeface="+mn-cs"/>
              </a:defRPr>
            </a:pPr>
            <a:endParaRPr lang="en-US"/>
          </a:p>
        </c:txPr>
        <c:crossAx val="342766056"/>
        <c:crosses val="autoZero"/>
        <c:auto val="1"/>
        <c:lblAlgn val="ctr"/>
        <c:lblOffset val="100"/>
        <c:noMultiLvlLbl val="0"/>
      </c:catAx>
      <c:valAx>
        <c:axId val="342766056"/>
        <c:scaling>
          <c:orientation val="minMax"/>
        </c:scaling>
        <c:delete val="1"/>
        <c:axPos val="l"/>
        <c:majorGridlines>
          <c:spPr>
            <a:ln w="9525" cap="flat" cmpd="sng" algn="ctr">
              <a:noFill/>
              <a:round/>
            </a:ln>
            <a:effectLst/>
          </c:spPr>
        </c:majorGridlines>
        <c:numFmt formatCode="&quot;$&quot;#,##0.00_);[Red]\(&quot;$&quot;#,##0.00\)" sourceLinked="1"/>
        <c:majorTickMark val="none"/>
        <c:minorTickMark val="none"/>
        <c:tickLblPos val="nextTo"/>
        <c:crossAx val="342773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5F0_3A569585.xml><?xml version="1.0" encoding="utf-8"?>
<p188:cmLst xmlns:a="http://schemas.openxmlformats.org/drawingml/2006/main" xmlns:r="http://schemas.openxmlformats.org/officeDocument/2006/relationships" xmlns:p188="http://schemas.microsoft.com/office/powerpoint/2018/8/main">
  <p188:cm id="{90858971-9CBC-4FF1-B283-E3140018ACDD}" authorId="{3E32BFBE-B6C0-1B46-DE2E-F03546139ABD}" status="resolved" created="2022-09-01T02:01:53.193" complete="100000">
    <pc:sldMkLst xmlns:pc="http://schemas.microsoft.com/office/powerpoint/2013/main/command">
      <pc:docMk/>
      <pc:sldMk cId="978752901" sldId="1520"/>
    </pc:sldMkLst>
    <p188:replyLst>
      <p188:reply id="{E8450003-26CD-435A-A3AA-D69D74119526}" authorId="{3E32BFBE-B6C0-1B46-DE2E-F03546139ABD}" created="2022-09-02T00:16:23.021">
        <p188:txBody>
          <a:bodyPr/>
          <a:lstStyle/>
          <a:p>
            <a:r>
              <a:rPr lang="en-US"/>
              <a:t>[@Walker, Marlon (James)]  I've already removed Sidney as a presenter since they will be updating the slides and letting me address them.</a:t>
            </a:r>
          </a:p>
        </p188:txBody>
      </p188:reply>
    </p188:replyLst>
    <p188:txBody>
      <a:bodyPr/>
      <a:lstStyle/>
      <a:p>
        <a:r>
          <a:rPr lang="en-US"/>
          <a:t>[@Walker, Marlon (James)] please look at this slide and let me know what edits you'd like to make ... I don't believe Sidney will be attending so if I have to do the BIF slides we may need to edit some of them out for this presentation </a:t>
        </a:r>
      </a:p>
    </p188:txBody>
  </p188:cm>
</p188:cmLst>
</file>

<file path=ppt/comments/modernComment_787_9BAF6.xml><?xml version="1.0" encoding="utf-8"?>
<p188:cmLst xmlns:a="http://schemas.openxmlformats.org/drawingml/2006/main" xmlns:r="http://schemas.openxmlformats.org/officeDocument/2006/relationships" xmlns:p188="http://schemas.microsoft.com/office/powerpoint/2018/8/main">
  <p188:cm id="{79EC27EC-31BA-4F6B-9822-94B02DADFB7B}" authorId="{E82247D3-6FCA-5E26-3935-4C785C008FDB}" status="resolved" created="2022-09-06T21:02:46.142" complete="100000">
    <pc:sldMkLst xmlns:pc="http://schemas.microsoft.com/office/powerpoint/2013/main/command">
      <pc:docMk/>
      <pc:sldMk cId="637686" sldId="1927"/>
    </pc:sldMkLst>
    <p188:replyLst>
      <p188:reply id="{18C7E164-2C19-4D5E-8720-DD552504B70C}" authorId="{3E32BFBE-B6C0-1B46-DE2E-F03546139ABD}" created="2022-09-06T21:26:40.397">
        <p188:txBody>
          <a:bodyPr/>
          <a:lstStyle/>
          <a:p>
            <a:r>
              <a:rPr lang="en-US"/>
              <a:t>[@Galeno, Jesus]  I'm good with Hot 8 Yoga as we haven't promoted them in awhile.  Do you have a Section 2 BH Business we can promote for the other slide? Tutto is also in Section 1</a:t>
            </a:r>
          </a:p>
        </p188:txBody>
      </p188:reply>
      <p188:reply id="{D1797492-1516-4904-9026-62D4BCF4E073}" authorId="{E82247D3-6FCA-5E26-3935-4C785C008FDB}" created="2022-09-06T21:37:03.064">
        <p188:txBody>
          <a:bodyPr/>
          <a:lstStyle/>
          <a:p>
            <a:r>
              <a:rPr lang="en-US"/>
              <a:t>I left the other slide in just in case we weren't able to use the Hot 8 Yoga slide. I don't have a section 2 business prepared.
If you can suggest one or two I can make a slide.</a:t>
            </a:r>
          </a:p>
        </p188:txBody>
      </p188:reply>
      <p188:reply id="{3E590525-67D2-48FB-A9ED-59F3ECB75FD9}" authorId="{3E32BFBE-B6C0-1B46-DE2E-F03546139ABD}" created="2022-09-06T22:05:32.323">
        <p188:txBody>
          <a:bodyPr/>
          <a:lstStyle/>
          <a:p>
            <a:r>
              <a:rPr lang="en-US"/>
              <a:t>[@Galeno, Jesus] it's so hot, let's promote Fatamorgana Gelato on Beverly Drive for Section 2!  Thanks</a:t>
            </a:r>
          </a:p>
        </p188:txBody>
      </p188:reply>
      <p188:reply id="{06FC87E1-70B3-4E10-8C1F-D6318E514339}" authorId="{E82247D3-6FCA-5E26-3935-4C785C008FDB}" created="2022-09-06T22:21:49.453">
        <p188:txBody>
          <a:bodyPr/>
          <a:lstStyle/>
          <a:p>
            <a:r>
              <a:rPr lang="en-US"/>
              <a:t>Done.</a:t>
            </a:r>
          </a:p>
        </p188:txBody>
      </p188:reply>
    </p188:replyLst>
    <p188:txBody>
      <a:bodyPr/>
      <a:lstStyle/>
      <a:p>
        <a:r>
          <a:rPr lang="en-US"/>
          <a:t>[@Lake, Mindy] 
Sorry for the delay; I added this slide based on the adverts selection.
I know BH likes to pre-approve the slides, so please delete/hide whichever you cannot use.</a:t>
        </a:r>
      </a:p>
    </p188:txBody>
  </p188:cm>
</p188:cmLst>
</file>

<file path=ppt/comments/modernComment_789_3E8C1695.xml><?xml version="1.0" encoding="utf-8"?>
<p188:cmLst xmlns:a="http://schemas.openxmlformats.org/drawingml/2006/main" xmlns:r="http://schemas.openxmlformats.org/officeDocument/2006/relationships" xmlns:p188="http://schemas.microsoft.com/office/powerpoint/2018/8/main">
  <p188:cm id="{C717EAF6-9ACA-8E46-A699-DEBA8F6F06C0}" authorId="{3E32BFBE-B6C0-1B46-DE2E-F03546139ABD}" status="resolved" created="2022-09-01T23:41:15.011" complete="100000">
    <pc:sldMkLst xmlns:pc="http://schemas.microsoft.com/office/powerpoint/2013/main/command">
      <pc:docMk/>
      <pc:sldMk cId="1676535596" sldId="1917"/>
    </pc:sldMkLst>
    <p188:replyLst>
      <p188:reply id="{6FD0817B-2F2D-4372-A8B9-257F420B9D73}" authorId="{3E32BFBE-B6C0-1B46-DE2E-F03546139ABD}" created="2022-09-06T21:36:36.688">
        <p188:txBody>
          <a:bodyPr/>
          <a:lstStyle/>
          <a:p>
            <a:r>
              <a:rPr lang="en-US"/>
              <a:t>[@Brideau, Ginny] can you please work your magic on slides 33 and 34. These were the slides we used for Section 1 and I do not have the ability to alter the format or the existing station names for Section 2. I need to make this final by COB today if possible as it has to be sent to the City and put on a thumb drive in the morning.  I also need Marlon to review it f1st !  Thanks</a:t>
            </a:r>
          </a:p>
        </p188:txBody>
      </p188:reply>
    </p188:replyLst>
    <p188:txBody>
      <a:bodyPr/>
      <a:lstStyle/>
      <a:p>
        <a:r>
          <a:rPr lang="en-US"/>
          <a:t>[@Brideau, Ginny]  Can you assist me in formatting slides 32 and 33 to blend into the current slide format?  These slides were taken from at 2019 PPT and I'd like to replace the Sect 1 Placeholder names with the Sect 2 Placeholder names. I'd also like to promote our attendance at the BH Art Show on Oct 15 &amp; 16 on slide 32</a:t>
        </a:r>
      </a:p>
    </p188:txBody>
  </p188:cm>
  <p188:cm id="{ED80ABA8-47F1-4558-9102-4DDDA8D0C5EE}" authorId="{3E32BFBE-B6C0-1B46-DE2E-F03546139ABD}" created="2022-09-07T16:19:31.473">
    <pc:sldMkLst xmlns:pc="http://schemas.microsoft.com/office/powerpoint/2013/main/command">
      <pc:docMk/>
      <pc:sldMk cId="1049368213" sldId="1929"/>
    </pc:sldMkLst>
    <p188:txBody>
      <a:bodyPr/>
      <a:lstStyle/>
      <a:p>
        <a:r>
          <a:rPr lang="en-US"/>
          <a:t>[@Brideau, Ginny] [@Walker, Marlon (James)] Ginny can you change the names of the Stations to Wilshire/Rodeo and Century City/Constellation in this graphic?  If not, please indicate that this is a sample from Section 1 Station Naming outreach.  Need to send this to Perla before noon today.  Please let me know the status of this edit request</a:t>
        </a:r>
      </a:p>
    </p188:txBody>
  </p188:cm>
</p188:cmLst>
</file>

<file path=ppt/drawings/drawing1.xml><?xml version="1.0" encoding="utf-8"?>
<c:userShapes xmlns:c="http://schemas.openxmlformats.org/drawingml/2006/chart">
  <cdr:relSizeAnchor xmlns:cdr="http://schemas.openxmlformats.org/drawingml/2006/chartDrawing">
    <cdr:from>
      <cdr:x>0.79019</cdr:x>
      <cdr:y>0.21422</cdr:y>
    </cdr:from>
    <cdr:to>
      <cdr:x>1</cdr:x>
      <cdr:y>0.28642</cdr:y>
    </cdr:to>
    <cdr:sp macro="" textlink="">
      <cdr:nvSpPr>
        <cdr:cNvPr id="2" name="TextBox 6">
          <a:extLst xmlns:a="http://schemas.openxmlformats.org/drawingml/2006/main">
            <a:ext uri="{FF2B5EF4-FFF2-40B4-BE49-F238E27FC236}">
              <a16:creationId xmlns:a16="http://schemas.microsoft.com/office/drawing/2014/main" id="{C8CC992E-E68B-DD4F-AD8F-B9A7515BB344}"/>
            </a:ext>
          </a:extLst>
        </cdr:cNvPr>
        <cdr:cNvSpPr txBox="1"/>
      </cdr:nvSpPr>
      <cdr:spPr>
        <a:xfrm xmlns:a="http://schemas.openxmlformats.org/drawingml/2006/main">
          <a:off x="7740832" y="1095769"/>
          <a:ext cx="2055334"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(*as of 8/19/2022)</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16T21:34:45.657"/>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16T21:34:46.308"/>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16T21:34:47.244"/>
    </inkml:context>
    <inkml:brush xml:id="br0">
      <inkml:brushProperty name="width" value="0.3" units="cm"/>
      <inkml:brushProperty name="height" value="0.6" units="cm"/>
      <inkml:brushProperty name="color" value="#E6E6E6"/>
      <inkml:brushProperty name="tip" value="rectangle"/>
      <inkml:brushProperty name="rasterOp" value="maskPen"/>
      <inkml:brushProperty name="ignorePressur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16T21:34:57.410"/>
    </inkml:context>
    <inkml:brush xml:id="br0">
      <inkml:brushProperty name="width" value="0.35" units="cm"/>
      <inkml:brushProperty name="height" value="0.35" units="cm"/>
      <inkml:brushProperty name="color" value="#FFFFFF"/>
      <inkml:brushProperty name="ignorePressure" value="1"/>
    </inkml:brush>
  </inkml:definitions>
  <inkml:trace contextRef="#ctx0" brushRef="#br0">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16T21:35:01.307"/>
    </inkml:context>
    <inkml:brush xml:id="br0">
      <inkml:brushProperty name="width" value="0.35" units="cm"/>
      <inkml:brushProperty name="height" value="0.35" units="cm"/>
      <inkml:brushProperty name="color" value="#FFFFFF"/>
      <inkml:brushProperty name="ignorePressure" value="1"/>
    </inkml:brush>
  </inkml:definitions>
  <inkml:trace contextRef="#ctx0" brushRef="#br0">51 656,'4'-4,"-1"-1,1 1,-1-1,0 0,-1 1,1-1,-1 0,0-1,-1 1,1 0,-1-1,0 1,1-5,0-12,-1 0,-2-20,0 14,1 15,1 1,-1 1,-1-1,0 1,0-1,-1 1,-1 0,0 0,-1-2,-4-9,1-1,1 1,1-1,1 0,-1-23,5 44,0 0,0 0,0 0,1 0,-1 1,0-1,1 0,-1 0,1 0,-1 0,1 1,0-1,0 0,0 1,0-1,0 0,0 1,1-1,-1 1,1-1,-2 2,1-1,0 1,-1 0,1-1,0 1,-1 0,1-1,0 1,-1 0,1 0,0 0,-1 0,1 0,0-1,0 1,-1 1,1-1,0 0,-1 0,1 0,0 0,1 1,-1 0,0-1,0 1,1 0,-1 0,0 0,0 0,0 0,0 0,0 0,0 0,-1 0,1 0,0 0,0 2,2 3,0 1,0 0,-1 0,0 0,-1 0,1 1,-1-1,0 2,0 21,-1 13,0-17,0 47,-3 175,-2-201,-8 30,-1 4,13-75,0 0,0 1,-1-1,0 0,-2 4,4-9,0 0,-1 0,1 0,0-1,-1 1,1 0,0 0,-1-1,1 1,-1 0,0-1,1 1,-1 0,1-1,-1 1,0-1,1 1,-1-1,0 1,0-1,1 0,-1 1,0-1,0 0,0 0,0 0,1 1,-1-1,0 0,0 0,0 0,0 0,1 0,-1 0,0-1,0 1,0 0,0 0,1-1,-1 1,0 0,0-1,1 1,-1-1,0 1,0-1,1 1,-2-2,0 0,0 0,0 0,1-1,-1 1,1 0,0-1,-1 1,1-1,0 1,1-1,-1 0,0 1,1-1,-1-2,-1-9,1-1,1-7,0 14,1-243,0 87,-1 157,0 0,1 0,0 0,0 0,1 0,-1 0,2 0,-1 0,1-1,-1 5,0-1,0 0,1 1,-1 0,1-1,-1 1,1 0,0 0,0 0,1 1,-1-1,0 1,1 0,0 0,-1 0,2 0,9-4,0 0,0-1,11-8,-18 10,-1 0,1-1,-1 1,-1-1,1-1,-1 1,0-1,1-1,69-123,-54 92,-21 38,1 0,-1 0,1 0,-1 0,1 0,0 0,-1 0,1 0,0 0,0 0,-1 0,1 1,0-1,0 0,0 0,0 1,0-1,0 1,0-1,0 1,0 0,0 1,-1-1,1 1,-1-1,1 1,0-1,-1 1,1-1,-1 1,0-1,1 1,-1 0,1-1,-1 1,0 0,1-1,-1 1,0 0,0 0,0-1,0 1,0 0,0 0,0-1,0 1,0 0,0 0,0 0,2 36,-3 1,-1 0,-1 0,-5 16,3-33,0-1,-1 0,-1-1,-5 11,5-15,1 0,0 1,1 0,1 0,1 0,0 0,0 11,5 51,-1-35,-2 21,1-61,0 0,0 0,-1 0,1 0,-1 0,0 0,0 0,0-1,0 1,-1 0,1 0,-1-1,0 1,1-2,0 0,0 0,0 0,0 0,-1 0,1-1,0 1,0-1,0 1,-1-1,1 1,0-1,-1 0,1 1,-1-1,1 0,0 0,-1 0,1 0,-1 0,1 0,0-1,-1 1,1 0,0-1,-1 1,1-1,0 1,-1-2,-3 0,0 0,0-1,1 1,-1-1,1-1,0 1,0 0,0-1,0 0,1 0,0 0,-1 0,1-1,1 1,-1-1,1 0,0 0,0 0,0 0,1 0,-1 0,1-3,-2-13,1-1,1 1,1-1,0 1,2-2,1-24,-2-6,0-34,-4-9,-2 49,4 42,0 0,-1 0,1 0,-1 0,0 1,0-1,-2-3,4 8,0-1,0 1,0 0,0 0,0 0,0 0,-1 0,1 0,0 0,0-1,0 1,0 0,0 0,0 0,0 0,0 0,0 0,-1 0,1 0,0 0,0 0,0 0,0 0,0 0,0-1,0 1,-1 0,1 0,0 0,0 0,0 0,0 0,0 0,0 0,-1 1,1-1,0 0,0 0,0 0,0 0,0 0,0 0,-1 0,1 0,0 0,-3 7,0 9,0 42,2-1,3 1,-1 23,-2 4,3 93,-2-169,2-1,-1 0,2 1,-1-1,1 0,0 0,0-1,1 1,0-1,1 1,-1-1,1 0,3 2,2 2,0-1,0 0,1 0,0-1,1-1,0 0,9 5,-5-5,1-1,0 0,0-1,0 0,16 1,-12-3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16T22:56:48.156"/>
    </inkml:context>
    <inkml:brush xml:id="br0">
      <inkml:brushProperty name="width" value="0.35" units="cm"/>
      <inkml:brushProperty name="height" value="0.35" units="cm"/>
      <inkml:brushProperty name="color" value="#FFFFFF"/>
      <inkml:brushProperty name="ignorePressure" value="1"/>
    </inkml:brush>
  </inkml:definitions>
  <inkml:trace contextRef="#ctx0" brushRef="#br0">2 674,'1'-20,"0"-1,5-13,-3 11,0 1,-1-5,-2-288,-1 150,1 158,0 4,0 0,-1 0,1 0,1 0,-1 0,0 1,1-1,-1 0,1 0,0 0,0 1,0-1,1 0,-2 3,0 0,1 1,-1-1,0 0,0 0,1 0,-1 1,0-1,1 0,-1 0,0 1,0-1,1 0,-1 1,0-1,0 0,0 1,0-1,0 0,1 1,-1-1,0 0,0 1,0-1,0 1,0-1,0 0,0 1,0-1,0 0,0 1,2 14,1 33,-3 34,-1-35,0-27,-1 0,-1-1,-1 1,-2 5,1-5,1 0,0 0,2 1,0 1,4 179,-2-199,0 0,0 0,0 1,0-1,1 0,-1 0,0 0,1 0,0 0,0 0,0 0,-1-1,2 1,-1 0,0 0,0-1,0 1,1-1,-1 1,1 0,1-1,-1 1,0-1,1 0,-1 1,1-1,0-1,-1 1,1 0,0-1,-1 1,1-1,0 0,0 0,-1 0,2 0,-1 0,-1 0,1-1,-1 1,1-1,-1 1,1-1,-1 0,0 0,1 0,-1 0,0-1,0 1,0 0,1-1,-2 0,1 1,0-1,0 0,-1 0,1 0,-1 0,1-1,-1 1,4-8,-1 0,0 1,-1-1,0 0,0-3,8-22,41-113,-36 106,-10 27,0-1,-1 1,-1-1,-1 0,1-3,-3 8,4-24,-5 34,1-1,-1 0,1 1,0-1,0 1,-1-1,1 1,0-1,0 1,0 0,0-1,1 1,-1 0,0 0,0 0,1 0,1-1,-3 1,1 1,-1 0,1 0,0 0,-1 0,1 0,-1 0,1 0,-1 0,1 0,0 0,-1 0,1 0,-1 0,1 0,0 1,-1-1,1 0,-1 0,1 1,-1-1,1 0,-1 1,1-1,-1 0,0 1,1-1,-1 1,1-1,-1 1,0-1,1 1,-1-1,0 1,0-1,1 1,-1-1,0 1,0-1,0 1,0 0,0 0,6 27,-3 8,-3 0,0 0,-3 6,-1-15,-2 1,0-1,-2 0,-1 0,-10 20,7-18,6-14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16T22:56:50.017"/>
    </inkml:context>
    <inkml:brush xml:id="br0">
      <inkml:brushProperty name="width" value="0.35" units="cm"/>
      <inkml:brushProperty name="height" value="0.35" units="cm"/>
      <inkml:brushProperty name="color" value="#FFFFFF"/>
      <inkml:brushProperty name="ignorePressure" value="1"/>
    </inkml:brush>
  </inkml:definitions>
  <inkml:trace contextRef="#ctx0" brushRef="#br0">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D5306-7A60-4235-BF6C-87971EDD3582}"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A2BBCB-2010-43D4-B9B2-33EB81304154}" type="slidenum">
              <a:rPr lang="en-US" smtClean="0"/>
              <a:t>‹#›</a:t>
            </a:fld>
            <a:endParaRPr lang="en-US"/>
          </a:p>
        </p:txBody>
      </p:sp>
    </p:spTree>
    <p:extLst>
      <p:ext uri="{BB962C8B-B14F-4D97-AF65-F5344CB8AC3E}">
        <p14:creationId xmlns:p14="http://schemas.microsoft.com/office/powerpoint/2010/main" val="3787399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Hot 8 Yoga features luxury, sparkly-clean, state-of-the-art facilities, free 2-hour parking, and hot showers. </a:t>
            </a:r>
          </a:p>
          <a:p>
            <a:r>
              <a:rPr lang="en-US"/>
              <a:t>They offer 7 different class styles from upbeat fitness to traditional, for weight loss and toning.</a:t>
            </a:r>
          </a:p>
          <a:p>
            <a:r>
              <a:rPr lang="en-US">
                <a:cs typeface="Calibri"/>
              </a:rPr>
              <a:t>If you're going to get hot and sweaty anyway, might as well add Yoga to the mix.</a:t>
            </a:r>
          </a:p>
        </p:txBody>
      </p:sp>
      <p:sp>
        <p:nvSpPr>
          <p:cNvPr id="4" name="Slide Number Placeholder 3"/>
          <p:cNvSpPr>
            <a:spLocks noGrp="1"/>
          </p:cNvSpPr>
          <p:nvPr>
            <p:ph type="sldNum" sz="quarter" idx="5"/>
          </p:nvPr>
        </p:nvSpPr>
        <p:spPr/>
        <p:txBody>
          <a:bodyPr/>
          <a:lstStyle/>
          <a:p>
            <a:fld id="{D1A2BBCB-2010-43D4-B9B2-33EB81304154}" type="slidenum">
              <a:rPr lang="en-US" smtClean="0"/>
              <a:t>37</a:t>
            </a:fld>
            <a:endParaRPr lang="en-US"/>
          </a:p>
        </p:txBody>
      </p:sp>
    </p:spTree>
    <p:extLst>
      <p:ext uri="{BB962C8B-B14F-4D97-AF65-F5344CB8AC3E}">
        <p14:creationId xmlns:p14="http://schemas.microsoft.com/office/powerpoint/2010/main" val="210382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Fatamorgana</a:t>
            </a:r>
            <a:r>
              <a:rPr lang="en-US">
                <a:cs typeface="Calibri"/>
              </a:rPr>
              <a:t> Gelato is a family owned Italian Gelato shop with two locations; one in Beverly Hills and the other in Rome, Italy, where it originated from.</a:t>
            </a:r>
          </a:p>
          <a:p>
            <a:r>
              <a:rPr lang="en-US">
                <a:cs typeface="Calibri"/>
              </a:rPr>
              <a:t>They have 66 flavors to choose from, gluten-free, and 24 vegan flavors. They’re pet-friendly and even have special dog treats.</a:t>
            </a:r>
          </a:p>
        </p:txBody>
      </p:sp>
      <p:sp>
        <p:nvSpPr>
          <p:cNvPr id="4" name="Slide Number Placeholder 3"/>
          <p:cNvSpPr>
            <a:spLocks noGrp="1"/>
          </p:cNvSpPr>
          <p:nvPr>
            <p:ph type="sldNum" sz="quarter" idx="5"/>
          </p:nvPr>
        </p:nvSpPr>
        <p:spPr/>
        <p:txBody>
          <a:bodyPr/>
          <a:lstStyle/>
          <a:p>
            <a:fld id="{D1A2BBCB-2010-43D4-B9B2-33EB81304154}" type="slidenum">
              <a:rPr lang="en-US" smtClean="0"/>
              <a:t>38</a:t>
            </a:fld>
            <a:endParaRPr lang="en-US"/>
          </a:p>
        </p:txBody>
      </p:sp>
    </p:spTree>
    <p:extLst>
      <p:ext uri="{BB962C8B-B14F-4D97-AF65-F5344CB8AC3E}">
        <p14:creationId xmlns:p14="http://schemas.microsoft.com/office/powerpoint/2010/main" val="4102873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2BBCB-2010-43D4-B9B2-33EB81304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729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3" name="Picture 2">
            <a:extLst>
              <a:ext uri="{FF2B5EF4-FFF2-40B4-BE49-F238E27FC236}">
                <a16:creationId xmlns:a16="http://schemas.microsoft.com/office/drawing/2014/main" id="{A8C791BA-0494-234B-AC72-4CA2DB632F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9163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ScalaSansPro" panose="020B0504030101020102" pitchFamily="34" charset="77"/>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199" y="1064870"/>
            <a:ext cx="10515599" cy="5034987"/>
          </a:xfrm>
        </p:spPr>
        <p:txBody>
          <a:bodyPr/>
          <a:lstStyle>
            <a:lvl1pPr>
              <a:defRPr sz="2400" baseline="0">
                <a:latin typeface="ScalaSansPro" panose="020B0504030101020102" pitchFamily="34" charset="77"/>
              </a:defRPr>
            </a:lvl1pPr>
            <a:lvl2pPr>
              <a:defRPr>
                <a:latin typeface="ScalaSansPro" panose="020B0504030101020102" pitchFamily="34" charset="77"/>
              </a:defRPr>
            </a:lvl2pPr>
            <a:lvl3pPr>
              <a:defRPr>
                <a:latin typeface="ScalaSansPro" panose="020B0504030101020102" pitchFamily="34" charset="77"/>
              </a:defRPr>
            </a:lvl3pPr>
            <a:lvl4pPr>
              <a:defRPr>
                <a:latin typeface="ScalaSansPro" panose="020B0504030101020102" pitchFamily="34" charset="77"/>
              </a:defRPr>
            </a:lvl4pPr>
            <a:lvl5pPr>
              <a:defRPr>
                <a:latin typeface="ScalaSansPro" panose="020B0504030101020102"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36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0400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7556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170EF1-C2CA-49D9-84C2-52ADC835E318}"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746443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848346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170EF1-C2CA-49D9-84C2-52ADC835E318}"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6146223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70EF1-C2CA-49D9-84C2-52ADC835E318}"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4197076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70EF1-C2CA-49D9-84C2-52ADC835E318}"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21819929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70EF1-C2CA-49D9-84C2-52ADC835E318}"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3769609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70EF1-C2CA-49D9-84C2-52ADC835E318}"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4258008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E723B9BD-E0DA-C244-A46C-68E1B2CCC065}"/>
              </a:ext>
            </a:extLst>
          </p:cNvPr>
          <p:cNvSpPr txBox="1"/>
          <p:nvPr userDrawn="1"/>
        </p:nvSpPr>
        <p:spPr>
          <a:xfrm>
            <a:off x="11982091" y="12077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62737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170EF1-C2CA-49D9-84C2-52ADC835E318}"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3346602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170EF1-C2CA-49D9-84C2-52ADC835E318}"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4282213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3832250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757068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ScalaSansPro" panose="020B0504030101020102" pitchFamily="34" charset="77"/>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199" y="1064870"/>
            <a:ext cx="10515599" cy="5034987"/>
          </a:xfrm>
        </p:spPr>
        <p:txBody>
          <a:bodyPr/>
          <a:lstStyle>
            <a:lvl1pPr>
              <a:defRPr sz="2400" baseline="0">
                <a:latin typeface="ScalaSansPro" panose="020B0504030101020102" pitchFamily="34" charset="77"/>
              </a:defRPr>
            </a:lvl1pPr>
            <a:lvl2pPr>
              <a:defRPr>
                <a:latin typeface="ScalaSansPro" panose="020B0504030101020102" pitchFamily="34" charset="77"/>
              </a:defRPr>
            </a:lvl2pPr>
            <a:lvl3pPr>
              <a:defRPr>
                <a:latin typeface="ScalaSansPro" panose="020B0504030101020102" pitchFamily="34" charset="77"/>
              </a:defRPr>
            </a:lvl3pPr>
            <a:lvl4pPr>
              <a:defRPr>
                <a:latin typeface="ScalaSansPro" panose="020B0504030101020102" pitchFamily="34" charset="77"/>
              </a:defRPr>
            </a:lvl4pPr>
            <a:lvl5pPr>
              <a:defRPr>
                <a:latin typeface="ScalaSansPro" panose="020B0504030101020102"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0899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8" name="Picture 7">
            <a:extLst>
              <a:ext uri="{FF2B5EF4-FFF2-40B4-BE49-F238E27FC236}">
                <a16:creationId xmlns:a16="http://schemas.microsoft.com/office/drawing/2014/main" id="{CAC3DC5B-ECE9-AE40-AF08-7F6EC2F225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1128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7313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8849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170EF1-C2CA-49D9-84C2-52ADC835E318}"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935163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240723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737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170EF1-C2CA-49D9-84C2-52ADC835E318}"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8572040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70EF1-C2CA-49D9-84C2-52ADC835E318}"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2566547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70EF1-C2CA-49D9-84C2-52ADC835E318}"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459680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70EF1-C2CA-49D9-84C2-52ADC835E318}"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712933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70EF1-C2CA-49D9-84C2-52ADC835E318}"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2515384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170EF1-C2CA-49D9-84C2-52ADC835E318}"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3094926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170EF1-C2CA-49D9-84C2-52ADC835E318}"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4050331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8649333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551361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ScalaSansPro" panose="020B0504030101020102" pitchFamily="34" charset="77"/>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199" y="1064870"/>
            <a:ext cx="10515599" cy="5034987"/>
          </a:xfrm>
        </p:spPr>
        <p:txBody>
          <a:bodyPr/>
          <a:lstStyle>
            <a:lvl1pPr>
              <a:defRPr sz="2400" baseline="0">
                <a:latin typeface="ScalaSansPro" panose="020B0504030101020102" pitchFamily="34" charset="77"/>
              </a:defRPr>
            </a:lvl1pPr>
            <a:lvl2pPr>
              <a:defRPr>
                <a:latin typeface="ScalaSansPro" panose="020B0504030101020102" pitchFamily="34" charset="77"/>
              </a:defRPr>
            </a:lvl2pPr>
            <a:lvl3pPr>
              <a:defRPr>
                <a:latin typeface="ScalaSansPro" panose="020B0504030101020102" pitchFamily="34" charset="77"/>
              </a:defRPr>
            </a:lvl3pPr>
            <a:lvl4pPr>
              <a:defRPr>
                <a:latin typeface="ScalaSansPro" panose="020B0504030101020102" pitchFamily="34" charset="77"/>
              </a:defRPr>
            </a:lvl4pPr>
            <a:lvl5pPr>
              <a:defRPr>
                <a:latin typeface="ScalaSansPro" panose="020B0504030101020102"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9779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659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9558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EE999-699A-134B-854C-9331C96F38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47094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919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section 1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01242C-F42E-EC44-91C8-C58FBAE3E8C4}"/>
              </a:ext>
            </a:extLst>
          </p:cNvPr>
          <p:cNvSpPr>
            <a:spLocks noGrp="1"/>
          </p:cNvSpPr>
          <p:nvPr>
            <p:ph type="title"/>
          </p:nvPr>
        </p:nvSpPr>
        <p:spPr>
          <a:xfrm>
            <a:off x="373045" y="285750"/>
            <a:ext cx="10515600" cy="395288"/>
          </a:xfrm>
        </p:spPr>
        <p:txBody>
          <a:bodyPr/>
          <a:lstStyle/>
          <a:p>
            <a:r>
              <a:rPr lang="en-US"/>
              <a:t>Click to edit Master title style</a:t>
            </a:r>
          </a:p>
        </p:txBody>
      </p:sp>
      <p:sp>
        <p:nvSpPr>
          <p:cNvPr id="5" name="Slide Number Placeholder 3">
            <a:extLst>
              <a:ext uri="{FF2B5EF4-FFF2-40B4-BE49-F238E27FC236}">
                <a16:creationId xmlns:a16="http://schemas.microsoft.com/office/drawing/2014/main" id="{4048D5DB-EAB4-434A-A420-D0B21C1B55E8}"/>
              </a:ext>
            </a:extLst>
          </p:cNvPr>
          <p:cNvSpPr>
            <a:spLocks noGrp="1"/>
          </p:cNvSpPr>
          <p:nvPr>
            <p:ph type="sldNum" sz="quarter" idx="12"/>
          </p:nvPr>
        </p:nvSpPr>
        <p:spPr>
          <a:xfrm>
            <a:off x="9248954" y="6356350"/>
            <a:ext cx="2743200" cy="365125"/>
          </a:xfrm>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3320554"/>
      </p:ext>
    </p:extLst>
  </p:cSld>
  <p:clrMapOvr>
    <a:masterClrMapping/>
  </p:clrMapOvr>
  <p:extLst>
    <p:ext uri="{DCECCB84-F9BA-43D5-87BE-67443E8EF086}">
      <p15:sldGuideLst xmlns:p15="http://schemas.microsoft.com/office/powerpoint/2012/main">
        <p15:guide id="1" pos="288">
          <p15:clr>
            <a:srgbClr val="FBAE40"/>
          </p15:clr>
        </p15:guide>
        <p15:guide id="2" orient="horz" pos="3720">
          <p15:clr>
            <a:srgbClr val="FBAE40"/>
          </p15:clr>
        </p15:guide>
        <p15:guide id="4" pos="7392">
          <p15:clr>
            <a:srgbClr val="FBAE40"/>
          </p15:clr>
        </p15:guide>
        <p15:guide id="5" orient="horz" pos="840">
          <p15:clr>
            <a:srgbClr val="FBAE40"/>
          </p15:clr>
        </p15:guide>
        <p15:guide id="6" orient="horz" pos="41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0D011C-D70A-4C48-AD18-2B6D2CE2B976}"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10EEBB-8302-D54C-BD12-FA46D1C35417}" type="slidenum">
              <a:rPr lang="en-US" smtClean="0"/>
              <a:t>‹#›</a:t>
            </a:fld>
            <a:endParaRPr lang="en-US"/>
          </a:p>
        </p:txBody>
      </p:sp>
    </p:spTree>
    <p:extLst>
      <p:ext uri="{BB962C8B-B14F-4D97-AF65-F5344CB8AC3E}">
        <p14:creationId xmlns:p14="http://schemas.microsoft.com/office/powerpoint/2010/main" val="1522919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1477650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8" name="Title 1">
            <a:extLst>
              <a:ext uri="{FF2B5EF4-FFF2-40B4-BE49-F238E27FC236}">
                <a16:creationId xmlns:a16="http://schemas.microsoft.com/office/drawing/2014/main" id="{D3EA979E-0A39-2E42-A284-344D4BA6DFD3}"/>
              </a:ext>
            </a:extLst>
          </p:cNvPr>
          <p:cNvSpPr>
            <a:spLocks noGrp="1"/>
          </p:cNvSpPr>
          <p:nvPr>
            <p:ph type="title"/>
          </p:nvPr>
        </p:nvSpPr>
        <p:spPr>
          <a:xfrm>
            <a:off x="838200" y="206101"/>
            <a:ext cx="10515600" cy="569151"/>
          </a:xfrm>
        </p:spPr>
        <p:txBody>
          <a:bodyPr>
            <a:normAutofit/>
          </a:bodyPr>
          <a:lstStyle>
            <a:lvl1pPr>
              <a:defRPr sz="4800"/>
            </a:lvl1pPr>
          </a:lstStyle>
          <a:p>
            <a:r>
              <a:rPr lang="en-US"/>
              <a:t>Click to edit Master title style</a:t>
            </a:r>
          </a:p>
        </p:txBody>
      </p:sp>
      <p:sp>
        <p:nvSpPr>
          <p:cNvPr id="10" name="Content Placeholder 2">
            <a:extLst>
              <a:ext uri="{FF2B5EF4-FFF2-40B4-BE49-F238E27FC236}">
                <a16:creationId xmlns:a16="http://schemas.microsoft.com/office/drawing/2014/main" id="{AFAD53DC-9AB6-7440-8CA9-8A21B73844C7}"/>
              </a:ext>
            </a:extLst>
          </p:cNvPr>
          <p:cNvSpPr>
            <a:spLocks noGrp="1"/>
          </p:cNvSpPr>
          <p:nvPr>
            <p:ph idx="1"/>
          </p:nvPr>
        </p:nvSpPr>
        <p:spPr>
          <a:xfrm>
            <a:off x="838200" y="1390133"/>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9017A6D-1DC9-3249-9F25-8D078CF1CB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Tree>
    <p:extLst>
      <p:ext uri="{BB962C8B-B14F-4D97-AF65-F5344CB8AC3E}">
        <p14:creationId xmlns:p14="http://schemas.microsoft.com/office/powerpoint/2010/main" val="3646693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9" name="Picture 8" descr="A picture containing person, sign, holding, black&#10;&#10;Description automatically generated">
            <a:extLst>
              <a:ext uri="{FF2B5EF4-FFF2-40B4-BE49-F238E27FC236}">
                <a16:creationId xmlns:a16="http://schemas.microsoft.com/office/drawing/2014/main" id="{04957F53-37ED-3B47-A493-D4CDE67447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6128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5.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DD030-5062-A74A-87CB-E8497849A3B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
        <p:nvSpPr>
          <p:cNvPr id="2" name="Title Placeholder 1"/>
          <p:cNvSpPr>
            <a:spLocks noGrp="1"/>
          </p:cNvSpPr>
          <p:nvPr>
            <p:ph type="title"/>
          </p:nvPr>
        </p:nvSpPr>
        <p:spPr>
          <a:xfrm>
            <a:off x="838200" y="206101"/>
            <a:ext cx="10515600" cy="569151"/>
          </a:xfrm>
          <a:prstGeom prst="rect">
            <a:avLst/>
          </a:prstGeom>
        </p:spPr>
        <p:txBody>
          <a:bodyPr vert="horz" lIns="91440" tIns="45720" rIns="91440" bIns="45720" rtlCol="0" anchor="ctr">
            <a:normAutofit/>
          </a:bodyPr>
          <a:lstStyle/>
          <a:p>
            <a:r>
              <a:rPr lang="en-US"/>
              <a:t>Headline here</a:t>
            </a:r>
          </a:p>
        </p:txBody>
      </p:sp>
      <p:sp>
        <p:nvSpPr>
          <p:cNvPr id="3" name="Text Placeholder 2"/>
          <p:cNvSpPr>
            <a:spLocks noGrp="1"/>
          </p:cNvSpPr>
          <p:nvPr>
            <p:ph type="body" idx="1"/>
          </p:nvPr>
        </p:nvSpPr>
        <p:spPr>
          <a:xfrm>
            <a:off x="838200" y="139013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12/5/2022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922316135"/>
      </p:ext>
    </p:extLst>
  </p:cSld>
  <p:clrMap bg1="lt1" tx1="dk1" bg2="lt2" tx2="dk2" accent1="accent1" accent2="accent2" accent3="accent3" accent4="accent4" accent5="accent5" accent6="accent6" hlink="hlink" folHlink="folHlink"/>
  <p:sldLayoutIdLst>
    <p:sldLayoutId id="2147483673" r:id="rId1"/>
    <p:sldLayoutId id="2147483791" r:id="rId2"/>
    <p:sldLayoutId id="2147483679" r:id="rId3"/>
    <p:sldLayoutId id="2147483780" r:id="rId4"/>
    <p:sldLayoutId id="2147483764" r:id="rId5"/>
    <p:sldLayoutId id="2147483782" r:id="rId6"/>
    <p:sldLayoutId id="2147483784" r:id="rId7"/>
    <p:sldLayoutId id="2147483790" r:id="rId8"/>
  </p:sldLayoutIdLst>
  <p:txStyles>
    <p:titleStyle>
      <a:lvl1pPr algn="l" defTabSz="914400" rtl="0" eaLnBrk="1" latinLnBrk="0" hangingPunct="1">
        <a:lnSpc>
          <a:spcPct val="90000"/>
        </a:lnSpc>
        <a:spcBef>
          <a:spcPct val="0"/>
        </a:spcBef>
        <a:buNone/>
        <a:defRPr sz="3200" b="1" i="0" kern="1200" baseline="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DD030-5062-A74A-87CB-E8497849A3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12169464" cy="6858000"/>
          </a:xfrm>
          <a:prstGeom prst="rect">
            <a:avLst/>
          </a:prstGeom>
        </p:spPr>
      </p:pic>
      <p:sp>
        <p:nvSpPr>
          <p:cNvPr id="2" name="Title Placeholder 1"/>
          <p:cNvSpPr>
            <a:spLocks noGrp="1"/>
          </p:cNvSpPr>
          <p:nvPr>
            <p:ph type="title"/>
          </p:nvPr>
        </p:nvSpPr>
        <p:spPr>
          <a:xfrm>
            <a:off x="838200" y="206101"/>
            <a:ext cx="10515600" cy="569151"/>
          </a:xfrm>
          <a:prstGeom prst="rect">
            <a:avLst/>
          </a:prstGeom>
        </p:spPr>
        <p:txBody>
          <a:bodyPr vert="horz" lIns="91440" tIns="45720" rIns="91440" bIns="45720" rtlCol="0" anchor="ctr">
            <a:normAutofit/>
          </a:bodyPr>
          <a:lstStyle/>
          <a:p>
            <a:r>
              <a:rPr lang="en-US"/>
              <a:t>Headline here</a:t>
            </a:r>
          </a:p>
        </p:txBody>
      </p:sp>
      <p:sp>
        <p:nvSpPr>
          <p:cNvPr id="3" name="Text Placeholder 2"/>
          <p:cNvSpPr>
            <a:spLocks noGrp="1"/>
          </p:cNvSpPr>
          <p:nvPr>
            <p:ph type="body" idx="1"/>
          </p:nvPr>
        </p:nvSpPr>
        <p:spPr>
          <a:xfrm>
            <a:off x="838200" y="139013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12/5/2022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18416351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783" r:id="rId3"/>
    <p:sldLayoutId id="2147483812" r:id="rId4"/>
  </p:sldLayoutIdLst>
  <p:txStyles>
    <p:titleStyle>
      <a:lvl1pPr algn="l" defTabSz="914400" rtl="0" eaLnBrk="1" latinLnBrk="0" hangingPunct="1">
        <a:lnSpc>
          <a:spcPct val="90000"/>
        </a:lnSpc>
        <a:spcBef>
          <a:spcPct val="0"/>
        </a:spcBef>
        <a:buNone/>
        <a:defRPr sz="3200" b="1" i="0" kern="1200" baseline="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70EF1-C2CA-49D9-84C2-52ADC835E318}" type="datetimeFigureOut">
              <a:rPr lang="en-US" smtClean="0"/>
              <a:t>12/5/2022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FD30E8-C8DC-4A79-8CB7-4306D6227A9E}" type="slidenum">
              <a:rPr lang="en-US" smtClean="0"/>
              <a:t>‹#›</a:t>
            </a:fld>
            <a:endParaRPr lang="en-US"/>
          </a:p>
        </p:txBody>
      </p:sp>
    </p:spTree>
    <p:extLst>
      <p:ext uri="{BB962C8B-B14F-4D97-AF65-F5344CB8AC3E}">
        <p14:creationId xmlns:p14="http://schemas.microsoft.com/office/powerpoint/2010/main" val="15128108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31E73A-0419-0C44-89F4-EDB1B4B9032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
        <p:nvSpPr>
          <p:cNvPr id="2" name="Title Placeholder 1"/>
          <p:cNvSpPr>
            <a:spLocks noGrp="1"/>
          </p:cNvSpPr>
          <p:nvPr>
            <p:ph type="title"/>
          </p:nvPr>
        </p:nvSpPr>
        <p:spPr>
          <a:xfrm>
            <a:off x="838200" y="178839"/>
            <a:ext cx="10515600" cy="668543"/>
          </a:xfrm>
          <a:prstGeom prst="rect">
            <a:avLst/>
          </a:prstGeom>
        </p:spPr>
        <p:txBody>
          <a:bodyPr vert="horz" lIns="91440" tIns="45720" rIns="91440" bIns="45720" rtlCol="0" anchor="ctr">
            <a:normAutofit/>
          </a:bodyPr>
          <a:lstStyle/>
          <a:p>
            <a:r>
              <a:rPr lang="en-US"/>
              <a:t>Headline here</a:t>
            </a:r>
          </a:p>
        </p:txBody>
      </p:sp>
      <p:sp>
        <p:nvSpPr>
          <p:cNvPr id="3" name="Text Placeholder 2"/>
          <p:cNvSpPr>
            <a:spLocks noGrp="1"/>
          </p:cNvSpPr>
          <p:nvPr>
            <p:ph type="body" idx="1"/>
          </p:nvPr>
        </p:nvSpPr>
        <p:spPr>
          <a:xfrm>
            <a:off x="838200" y="145891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12/5/2022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76127067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70EF1-C2CA-49D9-84C2-52ADC835E318}" type="datetimeFigureOut">
              <a:rPr lang="en-US" smtClean="0"/>
              <a:t>12/5/2022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FD30E8-C8DC-4A79-8CB7-4306D6227A9E}" type="slidenum">
              <a:rPr lang="en-US" smtClean="0"/>
              <a:t>‹#›</a:t>
            </a:fld>
            <a:endParaRPr lang="en-US"/>
          </a:p>
        </p:txBody>
      </p:sp>
    </p:spTree>
    <p:extLst>
      <p:ext uri="{BB962C8B-B14F-4D97-AF65-F5344CB8AC3E}">
        <p14:creationId xmlns:p14="http://schemas.microsoft.com/office/powerpoint/2010/main" val="223195215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microsoft.com/office/2018/10/relationships/comments" Target="../comments/modernComment_5F0_3A569585.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tiff"/><Relationship Id="rId1" Type="http://schemas.openxmlformats.org/officeDocument/2006/relationships/slideLayout" Target="../slideLayouts/slideLayout40.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microsoft.com/office/2018/10/relationships/comments" Target="../comments/modernComment_789_3E8C169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43.png"/><Relationship Id="rId3" Type="http://schemas.openxmlformats.org/officeDocument/2006/relationships/image" Target="../media/image44.png"/><Relationship Id="rId7" Type="http://schemas.openxmlformats.org/officeDocument/2006/relationships/image" Target="../media/image45.png"/><Relationship Id="rId12" Type="http://schemas.openxmlformats.org/officeDocument/2006/relationships/customXml" Target="../ink/ink7.xml"/><Relationship Id="rId2" Type="http://schemas.openxmlformats.org/officeDocument/2006/relationships/customXml" Target="../ink/ink1.xml"/><Relationship Id="rId1" Type="http://schemas.openxmlformats.org/officeDocument/2006/relationships/slideLayout" Target="../slideLayouts/slideLayout3.xml"/><Relationship Id="rId6" Type="http://schemas.openxmlformats.org/officeDocument/2006/relationships/customXml" Target="../ink/ink4.xml"/><Relationship Id="rId11" Type="http://schemas.openxmlformats.org/officeDocument/2006/relationships/image" Target="../media/image47.png"/><Relationship Id="rId5" Type="http://schemas.openxmlformats.org/officeDocument/2006/relationships/customXml" Target="../ink/ink3.xml"/><Relationship Id="rId15" Type="http://schemas.openxmlformats.org/officeDocument/2006/relationships/image" Target="../media/image49.png"/><Relationship Id="rId10" Type="http://schemas.openxmlformats.org/officeDocument/2006/relationships/customXml" Target="../ink/ink6.xml"/><Relationship Id="rId4" Type="http://schemas.openxmlformats.org/officeDocument/2006/relationships/customXml" Target="../ink/ink2.xml"/><Relationship Id="rId9" Type="http://schemas.openxmlformats.org/officeDocument/2006/relationships/image" Target="../media/image46.png"/><Relationship Id="rId1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microsoft.com/office/2018/10/relationships/comments" Target="../comments/modernComment_787_9BAF6.xml"/><Relationship Id="rId7" Type="http://schemas.openxmlformats.org/officeDocument/2006/relationships/image" Target="../media/image51.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hyperlink" Target="http://www.hot8yoga.com" TargetMode="Externa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48.png"/><Relationship Id="rId4" Type="http://schemas.openxmlformats.org/officeDocument/2006/relationships/hyperlink" Target="https://fmgelato.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49.png"/><Relationship Id="rId5" Type="http://schemas.openxmlformats.org/officeDocument/2006/relationships/image" Target="../media/image53.jpe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hyperlink" Target="mailto:bif@metro.net" TargetMode="External"/><Relationship Id="rId2" Type="http://schemas.openxmlformats.org/officeDocument/2006/relationships/image" Target="../media/image22.tiff"/><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hyperlink" Target="mailto:purplelineext@metro.net" TargetMode="External"/><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tiff"/><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269D205A-88C5-453E-A579-F18D800557CB}"/>
              </a:ext>
            </a:extLst>
          </p:cNvPr>
          <p:cNvSpPr>
            <a:spLocks noGrp="1"/>
          </p:cNvSpPr>
          <p:nvPr>
            <p:ph type="sldNum" sz="quarter" idx="12"/>
          </p:nvPr>
        </p:nvSpPr>
        <p:spPr>
          <a:xfrm>
            <a:off x="8610600" y="6356352"/>
            <a:ext cx="2743200" cy="365125"/>
          </a:xfrm>
        </p:spPr>
        <p:txBody>
          <a:bodyPr/>
          <a:lstStyle/>
          <a:p>
            <a:fld id="{48F63A3B-78C7-47BE-AE5E-E10140E04643}" type="slidenum">
              <a:rPr lang="en-US" smtClean="0"/>
              <a:pPr/>
              <a:t>1</a:t>
            </a:fld>
            <a:endParaRPr lang="en-US"/>
          </a:p>
        </p:txBody>
      </p:sp>
      <p:sp>
        <p:nvSpPr>
          <p:cNvPr id="10" name="Title 9">
            <a:extLst>
              <a:ext uri="{FF2B5EF4-FFF2-40B4-BE49-F238E27FC236}">
                <a16:creationId xmlns:a16="http://schemas.microsoft.com/office/drawing/2014/main" id="{5AC7F516-1102-694F-B578-27B2FBFD86EA}"/>
              </a:ext>
            </a:extLst>
          </p:cNvPr>
          <p:cNvSpPr>
            <a:spLocks noGrp="1"/>
          </p:cNvSpPr>
          <p:nvPr>
            <p:ph type="title"/>
          </p:nvPr>
        </p:nvSpPr>
        <p:spPr>
          <a:xfrm>
            <a:off x="838200" y="206101"/>
            <a:ext cx="10515600" cy="569151"/>
          </a:xfrm>
        </p:spPr>
        <p:txBody>
          <a:bodyPr/>
          <a:lstStyle/>
          <a:p>
            <a:r>
              <a:rPr lang="en-US" dirty="0">
                <a:latin typeface="Calibri"/>
                <a:cs typeface="Calibri"/>
              </a:rPr>
              <a:t> Purple (D Line) Extension Project</a:t>
            </a:r>
            <a:endParaRPr lang="en-US" dirty="0">
              <a:cs typeface="Calibri"/>
            </a:endParaRPr>
          </a:p>
        </p:txBody>
      </p:sp>
      <p:sp>
        <p:nvSpPr>
          <p:cNvPr id="11" name="Content Placeholder 10">
            <a:extLst>
              <a:ext uri="{FF2B5EF4-FFF2-40B4-BE49-F238E27FC236}">
                <a16:creationId xmlns:a16="http://schemas.microsoft.com/office/drawing/2014/main" id="{486257EF-5E0B-E747-8D80-5DC570309237}"/>
              </a:ext>
            </a:extLst>
          </p:cNvPr>
          <p:cNvSpPr>
            <a:spLocks noGrp="1"/>
          </p:cNvSpPr>
          <p:nvPr>
            <p:ph sz="half" idx="2"/>
          </p:nvPr>
        </p:nvSpPr>
        <p:spPr>
          <a:xfrm>
            <a:off x="-3220" y="1354916"/>
            <a:ext cx="5340981" cy="5537960"/>
          </a:xfrm>
        </p:spPr>
        <p:txBody>
          <a:bodyPr vert="horz" lIns="91440" tIns="45720" rIns="91440" bIns="45720" numCol="1" rtlCol="0" anchor="t">
            <a:normAutofit/>
          </a:bodyPr>
          <a:lstStyle/>
          <a:p>
            <a:pPr marL="0" indent="0">
              <a:lnSpc>
                <a:spcPct val="100000"/>
              </a:lnSpc>
              <a:spcBef>
                <a:spcPts val="0"/>
              </a:spcBef>
              <a:buNone/>
            </a:pPr>
            <a:endParaRPr lang="en-US" sz="1800">
              <a:cs typeface="Calibri"/>
            </a:endParaRPr>
          </a:p>
          <a:p>
            <a:pPr marL="0" indent="0">
              <a:buNone/>
            </a:pPr>
            <a:endParaRPr lang="en-US">
              <a:cs typeface="Calibri"/>
            </a:endParaRPr>
          </a:p>
        </p:txBody>
      </p:sp>
      <p:sp>
        <p:nvSpPr>
          <p:cNvPr id="7" name="Content Placeholder 10">
            <a:extLst>
              <a:ext uri="{FF2B5EF4-FFF2-40B4-BE49-F238E27FC236}">
                <a16:creationId xmlns:a16="http://schemas.microsoft.com/office/drawing/2014/main" id="{02320B02-5212-5E4C-BD44-36131F21E88C}"/>
              </a:ext>
            </a:extLst>
          </p:cNvPr>
          <p:cNvSpPr txBox="1">
            <a:spLocks/>
          </p:cNvSpPr>
          <p:nvPr/>
        </p:nvSpPr>
        <p:spPr>
          <a:xfrm>
            <a:off x="5247950" y="1348826"/>
            <a:ext cx="6602946" cy="5008059"/>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System Font Regular"/>
              <a:buChar char="&gt;"/>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b="1">
              <a:ea typeface="+mn-lt"/>
              <a:cs typeface="+mn-lt"/>
            </a:endParaRPr>
          </a:p>
          <a:p>
            <a:pPr marL="0" indent="0">
              <a:buNone/>
            </a:pPr>
            <a:endParaRPr lang="en-US" sz="1800">
              <a:cs typeface="Calibri"/>
            </a:endParaRPr>
          </a:p>
          <a:p>
            <a:pPr marL="0" indent="0">
              <a:buNone/>
            </a:pPr>
            <a:endParaRPr lang="en-US" sz="2000">
              <a:cs typeface="Calibri"/>
            </a:endParaRPr>
          </a:p>
          <a:p>
            <a:pPr marL="0" indent="0">
              <a:buNone/>
            </a:pPr>
            <a:endParaRPr lang="en-US">
              <a:cs typeface="Calibri"/>
            </a:endParaRPr>
          </a:p>
        </p:txBody>
      </p:sp>
      <p:pic>
        <p:nvPicPr>
          <p:cNvPr id="2" name="Picture 2">
            <a:extLst>
              <a:ext uri="{FF2B5EF4-FFF2-40B4-BE49-F238E27FC236}">
                <a16:creationId xmlns:a16="http://schemas.microsoft.com/office/drawing/2014/main" id="{B7416394-6DA4-92F9-46F6-738F76EEDD82}"/>
              </a:ext>
            </a:extLst>
          </p:cNvPr>
          <p:cNvPicPr>
            <a:picLocks noChangeAspect="1"/>
          </p:cNvPicPr>
          <p:nvPr/>
        </p:nvPicPr>
        <p:blipFill>
          <a:blip r:embed="rId3"/>
          <a:stretch>
            <a:fillRect/>
          </a:stretch>
        </p:blipFill>
        <p:spPr>
          <a:xfrm>
            <a:off x="840215" y="1285314"/>
            <a:ext cx="10532939" cy="3172764"/>
          </a:xfrm>
          <a:prstGeom prst="rect">
            <a:avLst/>
          </a:prstGeom>
        </p:spPr>
      </p:pic>
    </p:spTree>
    <p:extLst>
      <p:ext uri="{BB962C8B-B14F-4D97-AF65-F5344CB8AC3E}">
        <p14:creationId xmlns:p14="http://schemas.microsoft.com/office/powerpoint/2010/main" val="97875290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921" b="18019"/>
          <a:stretch/>
        </p:blipFill>
        <p:spPr>
          <a:xfrm>
            <a:off x="433984" y="1129142"/>
            <a:ext cx="8828210" cy="4887202"/>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163629" y="170225"/>
            <a:ext cx="122166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rPr>
              <a:t>Wilshire/La Cienega Station: Appendage Structures Phase 1A</a:t>
            </a:r>
            <a:endParaRPr lang="en-US" sz="2800" b="1">
              <a:solidFill>
                <a:schemeClr val="bg1"/>
              </a:solidFill>
              <a:cs typeface="Calibri"/>
            </a:endParaRPr>
          </a:p>
        </p:txBody>
      </p:sp>
      <p:sp>
        <p:nvSpPr>
          <p:cNvPr id="9" name="Slide Number Placeholder 4">
            <a:extLst>
              <a:ext uri="{FF2B5EF4-FFF2-40B4-BE49-F238E27FC236}">
                <a16:creationId xmlns:a16="http://schemas.microsoft.com/office/drawing/2014/main" id="{1464B9ED-5D2E-4DAE-B817-E79A9288B6D4}"/>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10</a:t>
            </a:fld>
            <a:endParaRPr lang="en-US"/>
          </a:p>
        </p:txBody>
      </p:sp>
      <p:sp>
        <p:nvSpPr>
          <p:cNvPr id="11" name="Rectangle 10"/>
          <p:cNvSpPr/>
          <p:nvPr/>
        </p:nvSpPr>
        <p:spPr>
          <a:xfrm rot="894634">
            <a:off x="4439042" y="3683791"/>
            <a:ext cx="854085" cy="255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04604" y="4056681"/>
            <a:ext cx="78515" cy="156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71081" y="1732421"/>
            <a:ext cx="735156" cy="12319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436757" y="3685833"/>
            <a:ext cx="2394065" cy="461665"/>
          </a:xfrm>
          <a:prstGeom prst="rect">
            <a:avLst/>
          </a:prstGeom>
          <a:noFill/>
        </p:spPr>
        <p:txBody>
          <a:bodyPr wrap="square" rtlCol="0">
            <a:spAutoFit/>
          </a:bodyPr>
          <a:lstStyle/>
          <a:p>
            <a:r>
              <a:rPr lang="en-US" sz="1200" b="1"/>
              <a:t>Appendages – </a:t>
            </a:r>
            <a:br>
              <a:rPr lang="en-US" sz="1200" b="1"/>
            </a:br>
            <a:r>
              <a:rPr lang="en-US" sz="1200" b="1"/>
              <a:t>Northeast</a:t>
            </a:r>
          </a:p>
        </p:txBody>
      </p:sp>
      <p:sp>
        <p:nvSpPr>
          <p:cNvPr id="24" name="TextBox 23"/>
          <p:cNvSpPr txBox="1"/>
          <p:nvPr/>
        </p:nvSpPr>
        <p:spPr>
          <a:xfrm>
            <a:off x="1921766" y="1953404"/>
            <a:ext cx="1575203" cy="461665"/>
          </a:xfrm>
          <a:prstGeom prst="rect">
            <a:avLst/>
          </a:prstGeom>
          <a:noFill/>
        </p:spPr>
        <p:txBody>
          <a:bodyPr wrap="square" rtlCol="0">
            <a:spAutoFit/>
          </a:bodyPr>
          <a:lstStyle/>
          <a:p>
            <a:r>
              <a:rPr lang="en-US" sz="1200" b="1"/>
              <a:t>Appendage – </a:t>
            </a:r>
            <a:br>
              <a:rPr lang="en-US" sz="1200" b="1"/>
            </a:br>
            <a:r>
              <a:rPr lang="en-US" sz="1200" b="1"/>
              <a:t>Main Entrance</a:t>
            </a:r>
          </a:p>
        </p:txBody>
      </p:sp>
      <p:sp>
        <p:nvSpPr>
          <p:cNvPr id="40" name="TextBox 39"/>
          <p:cNvSpPr txBox="1"/>
          <p:nvPr/>
        </p:nvSpPr>
        <p:spPr>
          <a:xfrm>
            <a:off x="1357248" y="1363089"/>
            <a:ext cx="2108693" cy="369332"/>
          </a:xfrm>
          <a:prstGeom prst="rect">
            <a:avLst/>
          </a:prstGeom>
          <a:noFill/>
        </p:spPr>
        <p:txBody>
          <a:bodyPr wrap="square" lIns="91440" tIns="45720" rIns="91440" bIns="45720" rtlCol="0" anchor="t">
            <a:spAutoFit/>
          </a:bodyPr>
          <a:lstStyle/>
          <a:p>
            <a:r>
              <a:rPr lang="en-US" b="1"/>
              <a:t>Phase 1A</a:t>
            </a:r>
          </a:p>
        </p:txBody>
      </p:sp>
      <p:sp>
        <p:nvSpPr>
          <p:cNvPr id="41" name="Rounded Rectangle 40"/>
          <p:cNvSpPr/>
          <p:nvPr/>
        </p:nvSpPr>
        <p:spPr>
          <a:xfrm>
            <a:off x="4196160" y="3425892"/>
            <a:ext cx="4355890" cy="15294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843206" y="3379126"/>
            <a:ext cx="2394065" cy="369332"/>
          </a:xfrm>
          <a:prstGeom prst="rect">
            <a:avLst/>
          </a:prstGeom>
          <a:noFill/>
        </p:spPr>
        <p:txBody>
          <a:bodyPr wrap="square" lIns="91440" tIns="45720" rIns="91440" bIns="45720" rtlCol="0" anchor="t">
            <a:spAutoFit/>
          </a:bodyPr>
          <a:lstStyle/>
          <a:p>
            <a:r>
              <a:rPr lang="en-US" b="1"/>
              <a:t>Phase 1A</a:t>
            </a:r>
          </a:p>
        </p:txBody>
      </p:sp>
      <p:sp>
        <p:nvSpPr>
          <p:cNvPr id="45" name="Rounded Rectangle 44"/>
          <p:cNvSpPr/>
          <p:nvPr/>
        </p:nvSpPr>
        <p:spPr>
          <a:xfrm>
            <a:off x="1003858" y="1349906"/>
            <a:ext cx="2047057" cy="15770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937312" flipV="1">
            <a:off x="5482006" y="4125943"/>
            <a:ext cx="1778535" cy="290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rot="853534" flipV="1">
            <a:off x="7563821" y="4577782"/>
            <a:ext cx="376917" cy="87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983518">
            <a:off x="892665" y="3664945"/>
            <a:ext cx="6838845" cy="2924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rot="957480">
            <a:off x="2752633" y="3524331"/>
            <a:ext cx="2394065" cy="369332"/>
          </a:xfrm>
          <a:prstGeom prst="rect">
            <a:avLst/>
          </a:prstGeom>
          <a:noFill/>
        </p:spPr>
        <p:txBody>
          <a:bodyPr wrap="square" rtlCol="0">
            <a:spAutoFit/>
          </a:bodyPr>
          <a:lstStyle/>
          <a:p>
            <a:r>
              <a:rPr lang="en-US" b="1"/>
              <a:t>Station Box</a:t>
            </a:r>
          </a:p>
        </p:txBody>
      </p:sp>
      <p:sp>
        <p:nvSpPr>
          <p:cNvPr id="34" name="Rectangle 33">
            <a:extLst>
              <a:ext uri="{FF2B5EF4-FFF2-40B4-BE49-F238E27FC236}">
                <a16:creationId xmlns:a16="http://schemas.microsoft.com/office/drawing/2014/main" id="{DCFAB0FB-8D95-48E2-A765-CF19716F0488}"/>
              </a:ext>
            </a:extLst>
          </p:cNvPr>
          <p:cNvSpPr/>
          <p:nvPr/>
        </p:nvSpPr>
        <p:spPr>
          <a:xfrm>
            <a:off x="6810470" y="6027803"/>
            <a:ext cx="2477050"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Station appendage locations</a:t>
            </a:r>
          </a:p>
        </p:txBody>
      </p:sp>
    </p:spTree>
    <p:extLst>
      <p:ext uri="{BB962C8B-B14F-4D97-AF65-F5344CB8AC3E}">
        <p14:creationId xmlns:p14="http://schemas.microsoft.com/office/powerpoint/2010/main" val="3103265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163629" y="170225"/>
            <a:ext cx="93737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Wilshire/La Cienega Station Appendage Work </a:t>
            </a:r>
          </a:p>
        </p:txBody>
      </p:sp>
      <p:sp>
        <p:nvSpPr>
          <p:cNvPr id="9" name="Slide Number Placeholder 4">
            <a:extLst>
              <a:ext uri="{FF2B5EF4-FFF2-40B4-BE49-F238E27FC236}">
                <a16:creationId xmlns:a16="http://schemas.microsoft.com/office/drawing/2014/main" id="{1464B9ED-5D2E-4DAE-B817-E79A9288B6D4}"/>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11</a:t>
            </a:fld>
            <a:endParaRPr lang="en-US"/>
          </a:p>
        </p:txBody>
      </p:sp>
      <p:sp>
        <p:nvSpPr>
          <p:cNvPr id="13" name="Rectangle 12">
            <a:extLst>
              <a:ext uri="{FF2B5EF4-FFF2-40B4-BE49-F238E27FC236}">
                <a16:creationId xmlns:a16="http://schemas.microsoft.com/office/drawing/2014/main" id="{DE04AA84-D438-46C7-842D-269EBBDA1E2A}"/>
              </a:ext>
            </a:extLst>
          </p:cNvPr>
          <p:cNvSpPr/>
          <p:nvPr/>
        </p:nvSpPr>
        <p:spPr>
          <a:xfrm>
            <a:off x="9600137" y="570334"/>
            <a:ext cx="25918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*Dates subject to change.</a:t>
            </a:r>
          </a:p>
        </p:txBody>
      </p:sp>
      <p:sp>
        <p:nvSpPr>
          <p:cNvPr id="2" name="TextBox 1">
            <a:extLst>
              <a:ext uri="{FF2B5EF4-FFF2-40B4-BE49-F238E27FC236}">
                <a16:creationId xmlns:a16="http://schemas.microsoft.com/office/drawing/2014/main" id="{E5BAF0D0-5559-4991-8BD9-24851D330ED7}"/>
              </a:ext>
            </a:extLst>
          </p:cNvPr>
          <p:cNvSpPr txBox="1"/>
          <p:nvPr/>
        </p:nvSpPr>
        <p:spPr>
          <a:xfrm>
            <a:off x="114765" y="1089080"/>
            <a:ext cx="11896661" cy="5293757"/>
          </a:xfrm>
          <a:prstGeom prst="rect">
            <a:avLst/>
          </a:prstGeom>
          <a:noFill/>
        </p:spPr>
        <p:txBody>
          <a:bodyPr wrap="square" lIns="91440" tIns="45720" rIns="91440" bIns="45720" rtlCol="0" anchor="t">
            <a:spAutoFit/>
          </a:bodyPr>
          <a:lstStyle/>
          <a:p>
            <a:r>
              <a:rPr lang="en-US" sz="2000" b="1">
                <a:ea typeface="+mn-lt"/>
                <a:cs typeface="+mn-lt"/>
              </a:rPr>
              <a:t>Phase 1A Traffic Control (March 2021 through November 2022)*</a:t>
            </a:r>
            <a:endParaRPr lang="en-US" sz="2000">
              <a:ea typeface="+mn-lt"/>
              <a:cs typeface="+mn-lt"/>
            </a:endParaRPr>
          </a:p>
          <a:p>
            <a:endParaRPr lang="en-US" sz="2000" b="1">
              <a:ea typeface="+mn-lt"/>
              <a:cs typeface="+mn-lt"/>
            </a:endParaRPr>
          </a:p>
          <a:p>
            <a:pPr marL="171450" indent="-171450">
              <a:buFont typeface="Arial"/>
              <a:buChar char="•"/>
            </a:pPr>
            <a:r>
              <a:rPr lang="en-US" sz="2000">
                <a:ea typeface="+mn-lt"/>
                <a:cs typeface="+mn-lt"/>
              </a:rPr>
              <a:t>Wilshire Blvd. between San Vicente Blvd. and La Cienega Blvd. reduced to two lanes in each direction.</a:t>
            </a:r>
            <a:endParaRPr lang="en-US" sz="2000">
              <a:cs typeface="Calibri"/>
            </a:endParaRPr>
          </a:p>
          <a:p>
            <a:pPr marL="171450" indent="-171450">
              <a:buFont typeface="Arial"/>
              <a:buChar char="•"/>
            </a:pPr>
            <a:endParaRPr lang="en-US" sz="2000">
              <a:ea typeface="+mn-lt"/>
              <a:cs typeface="+mn-lt"/>
            </a:endParaRPr>
          </a:p>
          <a:p>
            <a:pPr marL="171450" indent="-171450">
              <a:buFont typeface="Arial"/>
              <a:buChar char="•"/>
            </a:pPr>
            <a:r>
              <a:rPr lang="en-US" sz="2000">
                <a:ea typeface="+mn-lt"/>
                <a:cs typeface="+mn-lt"/>
              </a:rPr>
              <a:t>Left turns from Wilshire Blvd. onto Gale Dr. will be restricted from both directions. Left turns from Tower Dr. onto westbound Wilshire Blvd. will be restricted.</a:t>
            </a:r>
            <a:endParaRPr lang="en-US" sz="2000">
              <a:cs typeface="Calibri"/>
            </a:endParaRPr>
          </a:p>
          <a:p>
            <a:endParaRPr lang="en-US" sz="2000">
              <a:ea typeface="+mn-lt"/>
              <a:cs typeface="+mn-lt"/>
            </a:endParaRPr>
          </a:p>
          <a:p>
            <a:pPr marL="171450" indent="-171450">
              <a:buFont typeface="Arial"/>
              <a:buChar char="•"/>
            </a:pPr>
            <a:r>
              <a:rPr lang="en-US" sz="2000">
                <a:ea typeface="+mn-lt"/>
                <a:cs typeface="+mn-lt"/>
              </a:rPr>
              <a:t>The east/ west crosswalks at Gale will be maintained. </a:t>
            </a:r>
            <a:endParaRPr lang="en-US" sz="2000">
              <a:cs typeface="Calibri"/>
            </a:endParaRPr>
          </a:p>
          <a:p>
            <a:pPr marL="171450" indent="-171450">
              <a:buFont typeface="Arial"/>
              <a:buChar char="•"/>
            </a:pPr>
            <a:endParaRPr lang="en-US" sz="2000">
              <a:ea typeface="+mn-lt"/>
              <a:cs typeface="+mn-lt"/>
            </a:endParaRPr>
          </a:p>
          <a:p>
            <a:pPr marL="171450" indent="-171450">
              <a:buFont typeface="Arial"/>
              <a:buChar char="•"/>
            </a:pPr>
            <a:r>
              <a:rPr lang="en-US" sz="2000">
                <a:ea typeface="+mn-lt"/>
                <a:cs typeface="+mn-lt"/>
              </a:rPr>
              <a:t>The north sidewalk between San Vicente Blvd. and Gale Dr. will be closed during this phase of work. A pedestrian detour for east/west travel will be in place on the south side of Wilshire. Access to 8383 Wilshire will be maintained.</a:t>
            </a:r>
            <a:endParaRPr lang="en-US" sz="2000">
              <a:cs typeface="Calibri"/>
            </a:endParaRPr>
          </a:p>
          <a:p>
            <a:pPr marL="171450" indent="-171450">
              <a:buFont typeface="Arial"/>
              <a:buChar char="•"/>
            </a:pPr>
            <a:endParaRPr lang="en-US" sz="2000">
              <a:ea typeface="+mn-lt"/>
              <a:cs typeface="+mn-lt"/>
            </a:endParaRPr>
          </a:p>
          <a:p>
            <a:pPr marL="171450" indent="-171450">
              <a:buFont typeface="Arial"/>
              <a:buChar char="•"/>
            </a:pPr>
            <a:r>
              <a:rPr lang="en-US" sz="2000">
                <a:ea typeface="+mn-lt"/>
                <a:cs typeface="+mn-lt"/>
              </a:rPr>
              <a:t>The loading zone in front of the Saban Theatre on Wilshire Blvd will be closed over the duration of this closure.</a:t>
            </a:r>
            <a:endParaRPr lang="en-US" sz="2000">
              <a:cs typeface="Calibri"/>
            </a:endParaRPr>
          </a:p>
          <a:p>
            <a:pPr marL="171450" indent="-171450">
              <a:buFont typeface="Arial"/>
              <a:buChar char="•"/>
            </a:pPr>
            <a:endParaRPr lang="en-US" sz="2000">
              <a:ea typeface="+mn-lt"/>
              <a:cs typeface="+mn-lt"/>
            </a:endParaRPr>
          </a:p>
          <a:p>
            <a:pPr marL="171450" indent="-171450">
              <a:buFont typeface="Arial"/>
              <a:buChar char="•"/>
            </a:pPr>
            <a:r>
              <a:rPr lang="en-US" sz="2000">
                <a:ea typeface="+mn-lt"/>
                <a:cs typeface="+mn-lt"/>
              </a:rPr>
              <a:t> A full closure of Gale Dr. north of Wilshire Blvd. will be in place during Phase 1B of this work.</a:t>
            </a:r>
            <a:endParaRPr lang="en-US" sz="2000">
              <a:cs typeface="Calibri"/>
            </a:endParaRPr>
          </a:p>
          <a:p>
            <a:pPr marL="342900" indent="-342900">
              <a:buFont typeface="Symbol" panose="05050102010706020507" pitchFamily="18" charset="2"/>
              <a:buChar char=""/>
            </a:pPr>
            <a:endParaRPr lang="en-US" b="1">
              <a:cs typeface="Calibri"/>
            </a:endParaRPr>
          </a:p>
        </p:txBody>
      </p:sp>
    </p:spTree>
    <p:extLst>
      <p:ext uri="{BB962C8B-B14F-4D97-AF65-F5344CB8AC3E}">
        <p14:creationId xmlns:p14="http://schemas.microsoft.com/office/powerpoint/2010/main" val="1308377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921" b="18019"/>
          <a:stretch/>
        </p:blipFill>
        <p:spPr>
          <a:xfrm>
            <a:off x="347720" y="1114765"/>
            <a:ext cx="8828210" cy="4887202"/>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163629" y="170225"/>
            <a:ext cx="93737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rPr>
              <a:t>Wilshire/La Cienega Station: Appendage Structures Phase 1B</a:t>
            </a:r>
            <a:endParaRPr lang="en-US" sz="2800" b="1">
              <a:solidFill>
                <a:schemeClr val="bg1"/>
              </a:solidFill>
              <a:cs typeface="Calibri"/>
            </a:endParaRPr>
          </a:p>
        </p:txBody>
      </p:sp>
      <p:sp>
        <p:nvSpPr>
          <p:cNvPr id="9" name="Slide Number Placeholder 4">
            <a:extLst>
              <a:ext uri="{FF2B5EF4-FFF2-40B4-BE49-F238E27FC236}">
                <a16:creationId xmlns:a16="http://schemas.microsoft.com/office/drawing/2014/main" id="{1464B9ED-5D2E-4DAE-B817-E79A9288B6D4}"/>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12</a:t>
            </a:fld>
            <a:endParaRPr lang="en-US"/>
          </a:p>
        </p:txBody>
      </p:sp>
      <p:sp>
        <p:nvSpPr>
          <p:cNvPr id="13" name="Rectangle 12">
            <a:extLst>
              <a:ext uri="{FF2B5EF4-FFF2-40B4-BE49-F238E27FC236}">
                <a16:creationId xmlns:a16="http://schemas.microsoft.com/office/drawing/2014/main" id="{DE04AA84-D438-46C7-842D-269EBBDA1E2A}"/>
              </a:ext>
            </a:extLst>
          </p:cNvPr>
          <p:cNvSpPr/>
          <p:nvPr/>
        </p:nvSpPr>
        <p:spPr>
          <a:xfrm>
            <a:off x="9600137" y="570334"/>
            <a:ext cx="25918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*Dates subject to change.</a:t>
            </a:r>
          </a:p>
        </p:txBody>
      </p:sp>
      <p:sp>
        <p:nvSpPr>
          <p:cNvPr id="11" name="Rectangle 10"/>
          <p:cNvSpPr/>
          <p:nvPr/>
        </p:nvSpPr>
        <p:spPr>
          <a:xfrm rot="894634">
            <a:off x="4439042" y="3683791"/>
            <a:ext cx="854085" cy="255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04604" y="4056681"/>
            <a:ext cx="78515" cy="156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4119959" y="2881284"/>
            <a:ext cx="1339268" cy="14375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4117500" y="3076567"/>
            <a:ext cx="2394065" cy="369332"/>
          </a:xfrm>
          <a:prstGeom prst="rect">
            <a:avLst/>
          </a:prstGeom>
          <a:noFill/>
        </p:spPr>
        <p:txBody>
          <a:bodyPr wrap="square" lIns="91440" tIns="45720" rIns="91440" bIns="45720" rtlCol="0" anchor="t">
            <a:spAutoFit/>
          </a:bodyPr>
          <a:lstStyle/>
          <a:p>
            <a:r>
              <a:rPr lang="en-US" b="1"/>
              <a:t>Phase 1B</a:t>
            </a:r>
          </a:p>
        </p:txBody>
      </p:sp>
      <p:sp>
        <p:nvSpPr>
          <p:cNvPr id="49" name="TextBox 48"/>
          <p:cNvSpPr txBox="1"/>
          <p:nvPr/>
        </p:nvSpPr>
        <p:spPr>
          <a:xfrm>
            <a:off x="9287520" y="1160966"/>
            <a:ext cx="2591863" cy="5078313"/>
          </a:xfrm>
          <a:prstGeom prst="rect">
            <a:avLst/>
          </a:prstGeom>
          <a:solidFill>
            <a:schemeClr val="bg1"/>
          </a:solidFill>
        </p:spPr>
        <p:txBody>
          <a:bodyPr wrap="square" lIns="91440" tIns="45720" rIns="91440" bIns="45720" rtlCol="0" anchor="t">
            <a:spAutoFit/>
          </a:bodyPr>
          <a:lstStyle/>
          <a:p>
            <a:r>
              <a:rPr lang="en-US" sz="1200" b="1">
                <a:ea typeface="+mn-lt"/>
                <a:cs typeface="+mn-lt"/>
              </a:rPr>
              <a:t>Phase 1B Traffic Control (January 7, 2022 through September 2022)*</a:t>
            </a:r>
            <a:endParaRPr lang="en-US">
              <a:ea typeface="+mn-lt"/>
              <a:cs typeface="+mn-lt"/>
            </a:endParaRPr>
          </a:p>
          <a:p>
            <a:pPr marL="171450" indent="-171450">
              <a:buFont typeface="Arial"/>
              <a:buChar char="•"/>
            </a:pPr>
            <a:r>
              <a:rPr lang="en-US" sz="1200">
                <a:ea typeface="+mn-lt"/>
                <a:cs typeface="+mn-lt"/>
              </a:rPr>
              <a:t>Wilshire Blvd. between San Vicente Blvd. and La Cienega Blvd. reduced to two lanes in each direction</a:t>
            </a:r>
            <a:endParaRPr lang="en-US">
              <a:ea typeface="+mn-lt"/>
              <a:cs typeface="+mn-lt"/>
            </a:endParaRPr>
          </a:p>
          <a:p>
            <a:pPr marL="171450" indent="-171450">
              <a:buFont typeface="Arial"/>
              <a:buChar char="•"/>
            </a:pPr>
            <a:r>
              <a:rPr lang="en-US" sz="1200">
                <a:ea typeface="+mn-lt"/>
                <a:cs typeface="+mn-lt"/>
              </a:rPr>
              <a:t>Gale Dr. north of Wilshire Blvd. will be fully closed through September 2022.</a:t>
            </a:r>
            <a:endParaRPr lang="en-US" sz="1200">
              <a:cs typeface="Calibri" panose="020F0502020204030204"/>
            </a:endParaRPr>
          </a:p>
          <a:p>
            <a:pPr marL="171450" indent="-171450">
              <a:buFont typeface="Arial"/>
              <a:buChar char="•"/>
            </a:pPr>
            <a:r>
              <a:rPr lang="en-US" sz="1200">
                <a:ea typeface="+mn-lt"/>
                <a:cs typeface="+mn-lt"/>
              </a:rPr>
              <a:t>Left turns from Wilshire Blvd. onto Gale Dr. will be restricted.</a:t>
            </a:r>
            <a:endParaRPr lang="en-US">
              <a:ea typeface="+mn-lt"/>
              <a:cs typeface="+mn-lt"/>
            </a:endParaRPr>
          </a:p>
          <a:p>
            <a:pPr marL="171450" indent="-171450">
              <a:buFont typeface="Arial"/>
              <a:buChar char="•"/>
            </a:pPr>
            <a:r>
              <a:rPr lang="en-US" sz="1200">
                <a:ea typeface="+mn-lt"/>
                <a:cs typeface="+mn-lt"/>
              </a:rPr>
              <a:t>Left turns from Tower Dr. onto Wilshire Blvd. will be restricted.</a:t>
            </a:r>
            <a:endParaRPr lang="en-US">
              <a:ea typeface="+mn-lt"/>
              <a:cs typeface="+mn-lt"/>
            </a:endParaRPr>
          </a:p>
          <a:p>
            <a:pPr marL="171450" indent="-171450">
              <a:buFont typeface="Arial"/>
              <a:buChar char="•"/>
            </a:pPr>
            <a:r>
              <a:rPr lang="en-US" sz="1200" b="1">
                <a:ea typeface="+mn-lt"/>
                <a:cs typeface="+mn-lt"/>
              </a:rPr>
              <a:t>The north/south crosswalks at Gale Dr will be closed</a:t>
            </a:r>
            <a:endParaRPr lang="en-US" sz="1200" b="1">
              <a:cs typeface="Calibri" panose="020F0502020204030204"/>
            </a:endParaRPr>
          </a:p>
          <a:p>
            <a:pPr marL="171450" indent="-171450">
              <a:buFont typeface="Arial"/>
              <a:buChar char="•"/>
            </a:pPr>
            <a:r>
              <a:rPr lang="en-US" sz="1200">
                <a:ea typeface="+mn-lt"/>
                <a:cs typeface="+mn-lt"/>
              </a:rPr>
              <a:t>The north sidewalk between San Vicente Blvd. and west of Gale Dr. will be closed during this phase of work. A pedestrian detour for east/west travel will be in place on the south side of Wilshire. Access to 8383 Wilshire will be maintained.</a:t>
            </a:r>
            <a:endParaRPr lang="en-US">
              <a:ea typeface="+mn-lt"/>
              <a:cs typeface="+mn-lt"/>
            </a:endParaRPr>
          </a:p>
          <a:p>
            <a:pPr marL="171450" indent="-171450">
              <a:buFont typeface="Arial"/>
              <a:buChar char="•"/>
            </a:pPr>
            <a:r>
              <a:rPr lang="en-US" sz="1200">
                <a:ea typeface="+mn-lt"/>
                <a:cs typeface="+mn-lt"/>
              </a:rPr>
              <a:t>The loading zone in front of the Saban Theatre will be closed over the duration of this closure.</a:t>
            </a:r>
            <a:br>
              <a:rPr lang="en-US" sz="1200">
                <a:ea typeface="+mn-lt"/>
                <a:cs typeface="+mn-lt"/>
              </a:rPr>
            </a:br>
            <a:r>
              <a:rPr lang="en-US" sz="1200">
                <a:ea typeface="+mn-lt"/>
                <a:cs typeface="+mn-lt"/>
              </a:rPr>
              <a:t> </a:t>
            </a:r>
            <a:endParaRPr lang="en-US">
              <a:cs typeface="Calibri" panose="020F0502020204030204"/>
            </a:endParaRPr>
          </a:p>
          <a:p>
            <a:endParaRPr lang="en-US" sz="1200" b="1">
              <a:cs typeface="Calibri"/>
            </a:endParaRPr>
          </a:p>
          <a:p>
            <a:pPr marL="342900" indent="-342900">
              <a:buFont typeface="Symbol" panose="05050102010706020507" pitchFamily="18" charset="2"/>
              <a:buChar char=""/>
            </a:pPr>
            <a:endParaRPr lang="en-US" sz="1200" b="1">
              <a:cs typeface="Calibri"/>
            </a:endParaRPr>
          </a:p>
        </p:txBody>
      </p:sp>
      <p:sp>
        <p:nvSpPr>
          <p:cNvPr id="51" name="Rectangle 50"/>
          <p:cNvSpPr/>
          <p:nvPr/>
        </p:nvSpPr>
        <p:spPr>
          <a:xfrm flipV="1">
            <a:off x="5152314" y="3564770"/>
            <a:ext cx="188660" cy="445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rot="957480">
            <a:off x="2752633" y="3524331"/>
            <a:ext cx="2394065" cy="369332"/>
          </a:xfrm>
          <a:prstGeom prst="rect">
            <a:avLst/>
          </a:prstGeom>
          <a:noFill/>
        </p:spPr>
        <p:txBody>
          <a:bodyPr wrap="square" rtlCol="0">
            <a:spAutoFit/>
          </a:bodyPr>
          <a:lstStyle/>
          <a:p>
            <a:r>
              <a:rPr lang="en-US" b="1"/>
              <a:t>Station Box</a:t>
            </a:r>
          </a:p>
        </p:txBody>
      </p:sp>
      <p:sp>
        <p:nvSpPr>
          <p:cNvPr id="34" name="Rectangle 33">
            <a:extLst>
              <a:ext uri="{FF2B5EF4-FFF2-40B4-BE49-F238E27FC236}">
                <a16:creationId xmlns:a16="http://schemas.microsoft.com/office/drawing/2014/main" id="{DCFAB0FB-8D95-48E2-A765-CF19716F0488}"/>
              </a:ext>
            </a:extLst>
          </p:cNvPr>
          <p:cNvSpPr/>
          <p:nvPr/>
        </p:nvSpPr>
        <p:spPr>
          <a:xfrm>
            <a:off x="6810470" y="6027803"/>
            <a:ext cx="2477050"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Station appendage locations</a:t>
            </a:r>
          </a:p>
        </p:txBody>
      </p:sp>
      <p:sp>
        <p:nvSpPr>
          <p:cNvPr id="2" name="Rectangle 1">
            <a:extLst>
              <a:ext uri="{FF2B5EF4-FFF2-40B4-BE49-F238E27FC236}">
                <a16:creationId xmlns:a16="http://schemas.microsoft.com/office/drawing/2014/main" id="{EB656783-2597-A192-9E05-1BBBE0BEBADA}"/>
              </a:ext>
            </a:extLst>
          </p:cNvPr>
          <p:cNvSpPr/>
          <p:nvPr/>
        </p:nvSpPr>
        <p:spPr>
          <a:xfrm rot="937312" flipV="1">
            <a:off x="5482006" y="4125943"/>
            <a:ext cx="1778535" cy="290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983518">
            <a:off x="892665" y="3664945"/>
            <a:ext cx="6838845" cy="2924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6B3D287-3260-9923-D655-9ADA58246D10}"/>
              </a:ext>
            </a:extLst>
          </p:cNvPr>
          <p:cNvSpPr/>
          <p:nvPr/>
        </p:nvSpPr>
        <p:spPr>
          <a:xfrm rot="853534" flipV="1">
            <a:off x="7563821" y="4577782"/>
            <a:ext cx="376917" cy="87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706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9983A6-94D8-4487-AA35-8BD319C3DD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84410"/>
            <a:ext cx="7924800" cy="5943600"/>
          </a:xfrm>
          <a:prstGeom prst="rect">
            <a:avLst/>
          </a:prstGeom>
        </p:spPr>
      </p:pic>
      <p:sp>
        <p:nvSpPr>
          <p:cNvPr id="11" name="Rectangle 13">
            <a:extLst>
              <a:ext uri="{FF2B5EF4-FFF2-40B4-BE49-F238E27FC236}">
                <a16:creationId xmlns:a16="http://schemas.microsoft.com/office/drawing/2014/main" id="{D38A241E-0395-41E5-8607-BAA2799A4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67B54F2-19CE-42E3-9409-3622E8831986}"/>
              </a:ext>
            </a:extLst>
          </p:cNvPr>
          <p:cNvSpPr txBox="1"/>
          <p:nvPr/>
        </p:nvSpPr>
        <p:spPr>
          <a:xfrm>
            <a:off x="969264" y="5154168"/>
            <a:ext cx="6955536" cy="126187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Bef>
                <a:spcPct val="0"/>
              </a:spcBef>
              <a:spcAft>
                <a:spcPts val="600"/>
              </a:spcAft>
            </a:pPr>
            <a:r>
              <a:rPr lang="en-US" sz="4100" b="1">
                <a:solidFill>
                  <a:schemeClr val="tx1">
                    <a:lumMod val="85000"/>
                    <a:lumOff val="15000"/>
                  </a:schemeClr>
                </a:solidFill>
                <a:latin typeface="+mj-lt"/>
                <a:ea typeface="+mj-ea"/>
                <a:cs typeface="+mj-cs"/>
              </a:rPr>
              <a:t>Wilshire/La Cienega Station Appendage Progress – Phase 1A</a:t>
            </a:r>
          </a:p>
        </p:txBody>
      </p:sp>
      <p:cxnSp>
        <p:nvCxnSpPr>
          <p:cNvPr id="12" name="Straight Connector 15">
            <a:extLst>
              <a:ext uri="{FF2B5EF4-FFF2-40B4-BE49-F238E27FC236}">
                <a16:creationId xmlns:a16="http://schemas.microsoft.com/office/drawing/2014/main" id="{CE352288-84AD-4CA8-BCD5-76C29D34E1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4">
            <a:extLst>
              <a:ext uri="{FF2B5EF4-FFF2-40B4-BE49-F238E27FC236}">
                <a16:creationId xmlns:a16="http://schemas.microsoft.com/office/drawing/2014/main" id="{1464B9ED-5D2E-4DAE-B817-E79A9288B6D4}"/>
              </a:ext>
            </a:extLst>
          </p:cNvPr>
          <p:cNvSpPr>
            <a:spLocks noGrp="1"/>
          </p:cNvSpPr>
          <p:nvPr>
            <p:ph type="sldNum" sz="quarter" idx="12"/>
          </p:nvPr>
        </p:nvSpPr>
        <p:spPr>
          <a:xfrm>
            <a:off x="10225314" y="6553690"/>
            <a:ext cx="1128486" cy="274320"/>
          </a:xfrm>
        </p:spPr>
        <p:txBody>
          <a:bodyPr vert="horz" lIns="91440" tIns="45720" rIns="91440" bIns="45720" rtlCol="0" anchor="ctr">
            <a:normAutofit/>
          </a:bodyPr>
          <a:lstStyle/>
          <a:p>
            <a:pPr>
              <a:spcAft>
                <a:spcPts val="600"/>
              </a:spcAft>
              <a:defRPr/>
            </a:pPr>
            <a:fld id="{48F63A3B-78C7-47BE-AE5E-E10140E04643}" type="slidenum">
              <a:rPr lang="en-US" sz="1050">
                <a:solidFill>
                  <a:schemeClr val="tx1"/>
                </a:solidFill>
                <a:latin typeface="Calibri" panose="020F0502020204030204"/>
              </a:rPr>
              <a:pPr>
                <a:spcAft>
                  <a:spcPts val="600"/>
                </a:spcAft>
                <a:defRPr/>
              </a:pPr>
              <a:t>13</a:t>
            </a:fld>
            <a:endParaRPr lang="en-US" sz="1050">
              <a:solidFill>
                <a:schemeClr val="tx1"/>
              </a:solidFill>
              <a:latin typeface="Calibri" panose="020F0502020204030204"/>
            </a:endParaRPr>
          </a:p>
        </p:txBody>
      </p:sp>
      <p:pic>
        <p:nvPicPr>
          <p:cNvPr id="6" name="Picture 5">
            <a:extLst>
              <a:ext uri="{FF2B5EF4-FFF2-40B4-BE49-F238E27FC236}">
                <a16:creationId xmlns:a16="http://schemas.microsoft.com/office/drawing/2014/main" id="{8AD4CA52-0795-42FA-AB7D-57866DFF00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4784" y="3687590"/>
            <a:ext cx="4227214" cy="3170410"/>
          </a:xfrm>
          <a:prstGeom prst="rect">
            <a:avLst/>
          </a:prstGeom>
        </p:spPr>
      </p:pic>
      <p:pic>
        <p:nvPicPr>
          <p:cNvPr id="10" name="Picture 9">
            <a:extLst>
              <a:ext uri="{FF2B5EF4-FFF2-40B4-BE49-F238E27FC236}">
                <a16:creationId xmlns:a16="http://schemas.microsoft.com/office/drawing/2014/main" id="{3A4C5BA7-E870-4EA4-9C26-B9B92EB7AF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784" y="881703"/>
            <a:ext cx="4227214" cy="2802025"/>
          </a:xfrm>
          <a:prstGeom prst="rect">
            <a:avLst/>
          </a:prstGeom>
        </p:spPr>
      </p:pic>
    </p:spTree>
    <p:extLst>
      <p:ext uri="{BB962C8B-B14F-4D97-AF65-F5344CB8AC3E}">
        <p14:creationId xmlns:p14="http://schemas.microsoft.com/office/powerpoint/2010/main" val="219067559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6729-8F86-4225-8956-49AE63C57DD6}"/>
              </a:ext>
            </a:extLst>
          </p:cNvPr>
          <p:cNvSpPr>
            <a:spLocks noGrp="1"/>
          </p:cNvSpPr>
          <p:nvPr>
            <p:ph type="title"/>
          </p:nvPr>
        </p:nvSpPr>
        <p:spPr/>
        <p:txBody>
          <a:bodyPr/>
          <a:lstStyle/>
          <a:p>
            <a:r>
              <a:rPr lang="en-US">
                <a:latin typeface="Calibri"/>
                <a:cs typeface="Calibri"/>
              </a:rPr>
              <a:t>Replacement Parking</a:t>
            </a:r>
            <a:endParaRPr lang="en-US"/>
          </a:p>
        </p:txBody>
      </p:sp>
      <p:sp>
        <p:nvSpPr>
          <p:cNvPr id="3" name="Content Placeholder 2">
            <a:extLst>
              <a:ext uri="{FF2B5EF4-FFF2-40B4-BE49-F238E27FC236}">
                <a16:creationId xmlns:a16="http://schemas.microsoft.com/office/drawing/2014/main" id="{ED050094-F7E2-4751-9CF4-ECFB91E5237E}"/>
              </a:ext>
            </a:extLst>
          </p:cNvPr>
          <p:cNvSpPr>
            <a:spLocks noGrp="1"/>
          </p:cNvSpPr>
          <p:nvPr>
            <p:ph sz="half" idx="2"/>
          </p:nvPr>
        </p:nvSpPr>
        <p:spPr>
          <a:xfrm>
            <a:off x="132229" y="1174946"/>
            <a:ext cx="4281676" cy="4733949"/>
          </a:xfrm>
        </p:spPr>
        <p:txBody>
          <a:bodyPr vert="horz" lIns="91440" tIns="45720" rIns="91440" bIns="45720" rtlCol="0" anchor="t">
            <a:noAutofit/>
          </a:bodyPr>
          <a:lstStyle/>
          <a:p>
            <a:pPr marL="0" indent="0">
              <a:buNone/>
            </a:pPr>
            <a:r>
              <a:rPr lang="en-US">
                <a:cs typeface="Calibri"/>
              </a:rPr>
              <a:t>Locations for One Hour Free Parking: Mon-Fri 10am-3pm</a:t>
            </a:r>
          </a:p>
          <a:p>
            <a:pPr marL="0" indent="0">
              <a:buNone/>
            </a:pPr>
            <a:endParaRPr lang="en-US" b="1">
              <a:cs typeface="Calibri"/>
            </a:endParaRPr>
          </a:p>
          <a:p>
            <a:pPr marL="471170" lvl="1" indent="-342900">
              <a:buFont typeface="Arial"/>
              <a:buChar char="•"/>
            </a:pPr>
            <a:r>
              <a:rPr lang="en-US">
                <a:cs typeface="Calibri"/>
              </a:rPr>
              <a:t>8447 Wilshire Bl: </a:t>
            </a:r>
            <a:br>
              <a:rPr lang="en-US">
                <a:cs typeface="Calibri"/>
              </a:rPr>
            </a:br>
            <a:r>
              <a:rPr lang="en-US">
                <a:cs typeface="Calibri"/>
              </a:rPr>
              <a:t>Accessible from N Hamilton</a:t>
            </a:r>
          </a:p>
          <a:p>
            <a:pPr marL="471170" lvl="1" indent="-342900">
              <a:buFont typeface="Arial"/>
              <a:buChar char="•"/>
            </a:pPr>
            <a:endParaRPr lang="en-US">
              <a:cs typeface="Calibri"/>
            </a:endParaRPr>
          </a:p>
          <a:p>
            <a:pPr marL="471170" lvl="1" indent="-342900">
              <a:buFont typeface="Arial"/>
              <a:buChar char="•"/>
            </a:pPr>
            <a:r>
              <a:rPr lang="en-US">
                <a:cs typeface="Calibri"/>
              </a:rPr>
              <a:t>8350 Wilshire Bl: </a:t>
            </a:r>
            <a:br>
              <a:rPr lang="en-US">
                <a:cs typeface="Calibri"/>
              </a:rPr>
            </a:br>
            <a:r>
              <a:rPr lang="en-US">
                <a:cs typeface="Calibri"/>
              </a:rPr>
              <a:t>Accessible from S Tower</a:t>
            </a:r>
          </a:p>
          <a:p>
            <a:pPr marL="471170" lvl="1" indent="-342900">
              <a:buFont typeface="Arial"/>
              <a:buChar char="•"/>
            </a:pPr>
            <a:endParaRPr lang="en-US">
              <a:cs typeface="Calibri"/>
            </a:endParaRPr>
          </a:p>
          <a:p>
            <a:pPr marL="471170" lvl="1" indent="-342900">
              <a:buFont typeface="Arial"/>
              <a:buChar char="•"/>
            </a:pPr>
            <a:r>
              <a:rPr lang="en-US">
                <a:cs typeface="Calibri"/>
              </a:rPr>
              <a:t>Please mention "</a:t>
            </a:r>
            <a:r>
              <a:rPr lang="en-US" b="1">
                <a:cs typeface="Calibri"/>
              </a:rPr>
              <a:t>Metro</a:t>
            </a:r>
            <a:r>
              <a:rPr lang="en-US">
                <a:cs typeface="Calibri"/>
              </a:rPr>
              <a:t>" upon entering the building to receive the 1st hour free</a:t>
            </a:r>
          </a:p>
          <a:p>
            <a:pPr lvl="1"/>
            <a:endParaRPr lang="en-US" sz="2000">
              <a:cs typeface="Calibri"/>
            </a:endParaRPr>
          </a:p>
          <a:p>
            <a:pPr lvl="1"/>
            <a:endParaRPr lang="en-US" sz="2000">
              <a:cs typeface="Calibri"/>
            </a:endParaRPr>
          </a:p>
        </p:txBody>
      </p:sp>
      <p:pic>
        <p:nvPicPr>
          <p:cNvPr id="4" name="Picture 4">
            <a:extLst>
              <a:ext uri="{FF2B5EF4-FFF2-40B4-BE49-F238E27FC236}">
                <a16:creationId xmlns:a16="http://schemas.microsoft.com/office/drawing/2014/main" id="{AB3E561B-C68F-4232-AECD-3E01F961B9E3}"/>
              </a:ext>
            </a:extLst>
          </p:cNvPr>
          <p:cNvPicPr>
            <a:picLocks noChangeAspect="1"/>
          </p:cNvPicPr>
          <p:nvPr/>
        </p:nvPicPr>
        <p:blipFill>
          <a:blip r:embed="rId2"/>
          <a:stretch>
            <a:fillRect/>
          </a:stretch>
        </p:blipFill>
        <p:spPr>
          <a:xfrm>
            <a:off x="4612342" y="1254969"/>
            <a:ext cx="7393640" cy="4729062"/>
          </a:xfrm>
          <a:prstGeom prst="rect">
            <a:avLst/>
          </a:prstGeom>
        </p:spPr>
      </p:pic>
    </p:spTree>
    <p:extLst>
      <p:ext uri="{BB962C8B-B14F-4D97-AF65-F5344CB8AC3E}">
        <p14:creationId xmlns:p14="http://schemas.microsoft.com/office/powerpoint/2010/main" val="1796045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8" y="170225"/>
            <a:ext cx="58201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Concrete and Material Deliveries </a:t>
            </a:r>
          </a:p>
        </p:txBody>
      </p:sp>
      <p:sp>
        <p:nvSpPr>
          <p:cNvPr id="2" name="Rectangle 1">
            <a:extLst>
              <a:ext uri="{FF2B5EF4-FFF2-40B4-BE49-F238E27FC236}">
                <a16:creationId xmlns:a16="http://schemas.microsoft.com/office/drawing/2014/main" id="{8ECF11E5-A260-451C-8FF2-98B39C45C384}"/>
              </a:ext>
            </a:extLst>
          </p:cNvPr>
          <p:cNvSpPr/>
          <p:nvPr/>
        </p:nvSpPr>
        <p:spPr>
          <a:xfrm>
            <a:off x="136066" y="1124730"/>
            <a:ext cx="6440588" cy="5370701"/>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800"/>
              <a:buFont typeface="Symbol" panose="05050102010706020507" pitchFamily="18" charset="2"/>
              <a:buChar char=""/>
              <a:tabLst/>
              <a:defRPr/>
            </a:pPr>
            <a:r>
              <a:rPr kumimoji="0" lang="en-US" sz="1600" b="1" i="0" u="none" strike="noStrike" kern="0" cap="none" spc="0" normalizeH="0" baseline="0" noProof="0">
                <a:ln>
                  <a:noFill/>
                </a:ln>
                <a:solidFill>
                  <a:srgbClr val="000000"/>
                </a:solidFill>
                <a:effectLst/>
                <a:uLnTx/>
                <a:uFillTx/>
                <a:latin typeface="Calibri" panose="020F0502020204030204"/>
                <a:ea typeface="Arial"/>
                <a:cs typeface="Arial"/>
                <a:sym typeface="Arial"/>
              </a:rPr>
              <a:t>Where: </a:t>
            </a:r>
            <a:r>
              <a:rPr kumimoji="0" lang="en-US" sz="1500" b="0" i="0" u="none" strike="noStrike" kern="0" cap="none" spc="0" normalizeH="0" baseline="0" noProof="0">
                <a:ln>
                  <a:noFill/>
                </a:ln>
                <a:solidFill>
                  <a:srgbClr val="000000"/>
                </a:solidFill>
                <a:effectLst/>
                <a:uLnTx/>
                <a:uFillTx/>
                <a:latin typeface="Calibri" panose="020F0502020204030204"/>
                <a:ea typeface="Arial"/>
                <a:cs typeface="Arial"/>
                <a:sym typeface="Arial"/>
              </a:rPr>
              <a:t>Structural work on the station underneath Wilshire Bl is generally conducted from the Gale Yard and from Wilshire Bl</a:t>
            </a:r>
            <a:br>
              <a:rPr lang="en-US" sz="1600" b="0" i="0" u="none" strike="noStrike" kern="0" cap="none" spc="0" normalizeH="0" baseline="0" noProof="0">
                <a:ln>
                  <a:noFill/>
                </a:ln>
                <a:effectLst/>
                <a:uLnTx/>
                <a:uFillTx/>
                <a:latin typeface="Calibri" panose="020F0502020204030204"/>
                <a:ea typeface="Arial"/>
                <a:cs typeface="Arial"/>
              </a:rPr>
            </a:br>
            <a:endParaRPr kumimoji="0" lang="en-US" sz="1600" b="0" i="0" u="none" strike="noStrike" kern="0" cap="none" spc="0" normalizeH="0" baseline="0" noProof="0">
              <a:ln>
                <a:noFill/>
              </a:ln>
              <a:solidFill>
                <a:srgbClr val="000000"/>
              </a:solidFill>
              <a:effectLst/>
              <a:uLnTx/>
              <a:uFillTx/>
              <a:latin typeface="Calibri" panose="020F0502020204030204"/>
              <a:ea typeface="Arial"/>
              <a:cs typeface="Arial"/>
              <a:sym typeface="Arial"/>
            </a:endParaRPr>
          </a:p>
          <a:p>
            <a:pPr marL="285750" indent="-285750">
              <a:buClr>
                <a:srgbClr val="000000"/>
              </a:buClr>
              <a:buSzPts val="1800"/>
              <a:buFont typeface="Symbol" panose="05050102010706020507" pitchFamily="18" charset="2"/>
              <a:buChar char=""/>
              <a:defRPr/>
            </a:pPr>
            <a:r>
              <a:rPr kumimoji="0" lang="en-US" sz="1600" b="1" i="0" u="none" strike="noStrike" kern="0" cap="none" spc="0" normalizeH="0" baseline="0" noProof="0">
                <a:ln>
                  <a:noFill/>
                </a:ln>
                <a:solidFill>
                  <a:srgbClr val="000000"/>
                </a:solidFill>
                <a:effectLst/>
                <a:uLnTx/>
                <a:uFillTx/>
                <a:latin typeface="Calibri" panose="020F0502020204030204"/>
                <a:ea typeface="Arial"/>
                <a:cs typeface="Arial"/>
                <a:sym typeface="Arial"/>
              </a:rPr>
              <a:t>Work Hours:</a:t>
            </a:r>
            <a:r>
              <a:rPr lang="en-US" sz="1600" kern="0">
                <a:solidFill>
                  <a:srgbClr val="000000"/>
                </a:solidFill>
                <a:latin typeface="Calibri" panose="020F0502020204030204"/>
                <a:ea typeface="Arial"/>
                <a:cs typeface="Arial"/>
                <a:sym typeface="Arial"/>
              </a:rPr>
              <a:t> </a:t>
            </a:r>
            <a:r>
              <a:rPr lang="en-US" sz="1600" kern="0">
                <a:latin typeface="Calibri" panose="020F0502020204030204"/>
                <a:ea typeface="Arial"/>
                <a:cs typeface="Arial"/>
                <a:sym typeface="Arial"/>
              </a:rPr>
              <a:t>9</a:t>
            </a:r>
            <a:r>
              <a:rPr lang="en-US" sz="1500" kern="0">
                <a:latin typeface="Calibri" panose="020F0502020204030204"/>
                <a:ea typeface="Arial"/>
                <a:cs typeface="Calibri"/>
                <a:sym typeface="Arial"/>
              </a:rPr>
              <a:t>am to 4pm during bump out implementation</a:t>
            </a:r>
            <a:br>
              <a:rPr lang="en-US" sz="1600" kern="0">
                <a:latin typeface="Calibri" panose="020F0502020204030204"/>
                <a:ea typeface="Arial"/>
                <a:cs typeface="Calibri"/>
              </a:rPr>
            </a:br>
            <a:r>
              <a:rPr lang="en-US" sz="1600" kern="0">
                <a:latin typeface="Calibri" panose="020F0502020204030204"/>
                <a:ea typeface="Arial"/>
                <a:cs typeface="Arial"/>
              </a:rPr>
              <a:t>                     </a:t>
            </a:r>
            <a:endParaRPr lang="en-US" sz="1600" kern="0">
              <a:latin typeface="Calibri" panose="020F0502020204030204"/>
              <a:cs typeface="Arial"/>
            </a:endParaRPr>
          </a:p>
          <a:p>
            <a:pPr marL="285750" indent="-285750" eaLnBrk="0" fontAlgn="base" hangingPunct="0">
              <a:spcBef>
                <a:spcPct val="0"/>
              </a:spcBef>
              <a:spcAft>
                <a:spcPct val="0"/>
              </a:spcAft>
              <a:buFont typeface="Symbol" panose="05050102010706020507" pitchFamily="18" charset="2"/>
              <a:buChar char=""/>
              <a:defRPr/>
            </a:pPr>
            <a:r>
              <a:rPr kumimoji="0" lang="en-US" altLang="en-US" sz="1600" b="1" i="0" u="none" strike="noStrike" kern="1200" cap="none" spc="0" normalizeH="0" baseline="0" noProof="0">
                <a:ln>
                  <a:noFill/>
                </a:ln>
                <a:effectLst/>
                <a:uLnTx/>
                <a:uFillTx/>
                <a:latin typeface="Calibri" panose="020F0502020204030204"/>
                <a:ea typeface="ＭＳ Ｐゴシック"/>
                <a:cs typeface="Arial"/>
              </a:rPr>
              <a:t>Traffic Controls*:</a:t>
            </a:r>
            <a:r>
              <a:rPr lang="en-US" altLang="en-US" sz="1600" b="1">
                <a:latin typeface="Calibri" panose="020F0502020204030204"/>
                <a:ea typeface="ＭＳ Ｐゴシック"/>
                <a:cs typeface="Arial"/>
              </a:rPr>
              <a:t> </a:t>
            </a:r>
            <a:endParaRPr lang="en-US" altLang="en-US" sz="1600" b="1" i="0" u="none" strike="noStrike" kern="1200" cap="none" spc="0" normalizeH="0" baseline="0" noProof="0">
              <a:ln>
                <a:noFill/>
              </a:ln>
              <a:effectLst/>
              <a:uLnTx/>
              <a:uFillTx/>
              <a:latin typeface="Calibri" panose="020F0502020204030204"/>
              <a:ea typeface="ＭＳ Ｐゴシック"/>
              <a:cs typeface="Arial"/>
            </a:endParaRPr>
          </a:p>
          <a:p>
            <a:pPr marL="742950" lvl="1" indent="-285750" eaLnBrk="0" fontAlgn="base" hangingPunct="0">
              <a:spcBef>
                <a:spcPct val="0"/>
              </a:spcBef>
              <a:spcAft>
                <a:spcPct val="0"/>
              </a:spcAft>
              <a:buFont typeface="Arial" panose="020B0604020202020204" pitchFamily="34" charset="0"/>
              <a:buChar char="•"/>
              <a:defRPr/>
            </a:pPr>
            <a:r>
              <a:rPr lang="en-US" altLang="en-US" sz="1500">
                <a:latin typeface="Calibri" panose="020F0502020204030204"/>
                <a:ea typeface="ＭＳ Ｐゴシック"/>
                <a:cs typeface="Arial"/>
              </a:rPr>
              <a:t>Westbound Wilshire Bl will be intermittently reduced to one lane between San Vicente Bl and Hamilton Dr</a:t>
            </a:r>
            <a:endParaRPr lang="en-US" sz="1500">
              <a:latin typeface="Calibri" panose="020F0502020204030204"/>
              <a:ea typeface="ＭＳ Ｐゴシック"/>
              <a:cs typeface="Calibri"/>
            </a:endParaRPr>
          </a:p>
          <a:p>
            <a:pPr marL="742950" lvl="1" indent="-285750">
              <a:spcBef>
                <a:spcPct val="0"/>
              </a:spcBef>
              <a:spcAft>
                <a:spcPct val="0"/>
              </a:spcAft>
              <a:buFont typeface="Arial"/>
              <a:buChar char="•"/>
              <a:defRPr/>
            </a:pPr>
            <a:r>
              <a:rPr lang="en-US" sz="1500">
                <a:latin typeface="Calibri" panose="020F0502020204030204"/>
              </a:rPr>
              <a:t>Daily closures will be utilized in support of ongoing work activities in the staging yard at Gale Dr</a:t>
            </a:r>
            <a:br>
              <a:rPr lang="en-US" sz="1600" b="0" i="0" u="none" strike="noStrike" kern="1200" cap="none" spc="0" normalizeH="0" baseline="0" noProof="0">
                <a:ln>
                  <a:noFill/>
                </a:ln>
                <a:effectLst/>
                <a:uLnTx/>
                <a:uFillTx/>
                <a:latin typeface="Calibri" panose="020F0502020204030204"/>
              </a:rPr>
            </a:br>
            <a:r>
              <a:rPr lang="en-US" sz="1600">
                <a:latin typeface="Calibri" panose="020F0502020204030204"/>
                <a:ea typeface="ＭＳ Ｐゴシック"/>
                <a:cs typeface="Calibri"/>
              </a:rPr>
              <a:t>                     </a:t>
            </a:r>
            <a:endParaRPr lang="en-US" sz="1600">
              <a:ea typeface="+mn-lt"/>
              <a:cs typeface="+mn-lt"/>
            </a:endParaRPr>
          </a:p>
          <a:p>
            <a:pPr marL="285750" indent="-285750">
              <a:spcBef>
                <a:spcPct val="0"/>
              </a:spcBef>
              <a:spcAft>
                <a:spcPct val="0"/>
              </a:spcAft>
              <a:buFont typeface="Symbol,Sans-Serif"/>
              <a:buChar char=""/>
              <a:defRPr/>
            </a:pPr>
            <a:r>
              <a:rPr lang="en-US" sz="1600" b="1">
                <a:latin typeface="Calibri" panose="020F0502020204030204"/>
                <a:ea typeface="ＭＳ Ｐゴシック"/>
                <a:cs typeface="Calibri" panose="020F0502020204030204"/>
              </a:rPr>
              <a:t>Deck Panel Access – Hamilton Dr (9am to 4pm, weekdays; 7am to 6pm, Saturdays)</a:t>
            </a:r>
          </a:p>
          <a:p>
            <a:pPr marL="742950" lvl="1" indent="-285750">
              <a:spcBef>
                <a:spcPct val="0"/>
              </a:spcBef>
              <a:spcAft>
                <a:spcPct val="0"/>
              </a:spcAft>
              <a:buFont typeface="Arial"/>
              <a:buChar char="•"/>
              <a:defRPr/>
            </a:pPr>
            <a:r>
              <a:rPr lang="en-US" sz="1500">
                <a:latin typeface="Calibri" panose="020F0502020204030204"/>
                <a:ea typeface="ＭＳ Ｐゴシック"/>
                <a:cs typeface="Calibri" panose="020F0502020204030204"/>
              </a:rPr>
              <a:t>Continuing in June, intermittent deck panel access may be implemented within the Wilshire/Hamilton intersection.</a:t>
            </a:r>
            <a:endParaRPr lang="en-US" sz="1500" b="1">
              <a:latin typeface="Calibri" panose="020F0502020204030204"/>
              <a:ea typeface="ＭＳ Ｐゴシック"/>
              <a:cs typeface="Calibri" panose="020F0502020204030204"/>
            </a:endParaRPr>
          </a:p>
          <a:p>
            <a:pPr marL="742950" lvl="1" indent="-285750">
              <a:spcBef>
                <a:spcPct val="0"/>
              </a:spcBef>
              <a:spcAft>
                <a:spcPct val="0"/>
              </a:spcAft>
              <a:buFont typeface="Arial"/>
              <a:buChar char="•"/>
              <a:defRPr/>
            </a:pPr>
            <a:r>
              <a:rPr lang="en-US" sz="1500">
                <a:latin typeface="Calibri" panose="020F0502020204030204"/>
                <a:ea typeface="ＭＳ Ｐゴシック"/>
                <a:cs typeface="Calibri" panose="020F0502020204030204"/>
              </a:rPr>
              <a:t>Wilshire will be reduced to a single lane in each direction between Tower Dr and Stanley Dr</a:t>
            </a:r>
          </a:p>
          <a:p>
            <a:pPr marL="742950" lvl="1" indent="-285750">
              <a:spcBef>
                <a:spcPct val="0"/>
              </a:spcBef>
              <a:spcAft>
                <a:spcPct val="0"/>
              </a:spcAft>
              <a:buFont typeface="Arial"/>
              <a:buChar char="•"/>
              <a:defRPr/>
            </a:pPr>
            <a:r>
              <a:rPr lang="en-US" sz="1500">
                <a:latin typeface="Calibri" panose="020F0502020204030204"/>
                <a:ea typeface="ＭＳ Ｐゴシック"/>
                <a:cs typeface="Calibri" panose="020F0502020204030204"/>
              </a:rPr>
              <a:t>Left turns from Wilshire to Hamilton will be restricted. Through traffic on Hamilton will be restricted at Wilshire.</a:t>
            </a:r>
          </a:p>
          <a:p>
            <a:pPr>
              <a:spcBef>
                <a:spcPct val="0"/>
              </a:spcBef>
              <a:spcAft>
                <a:spcPct val="0"/>
              </a:spcAft>
              <a:defRPr/>
            </a:pPr>
            <a:endParaRPr lang="en-US" sz="1600">
              <a:latin typeface="Calibri" panose="020F0502020204030204"/>
              <a:ea typeface="ＭＳ Ｐゴシック"/>
              <a:cs typeface="Arial"/>
            </a:endParaRPr>
          </a:p>
          <a:p>
            <a:pPr eaLnBrk="0" fontAlgn="base" hangingPunct="0">
              <a:spcBef>
                <a:spcPct val="0"/>
              </a:spcBef>
              <a:spcAft>
                <a:spcPct val="0"/>
              </a:spcAf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a:cs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Calibri" panose="020F0502020204030204"/>
              <a:ea typeface="ＭＳ Ｐゴシック"/>
              <a:cs typeface="Arial"/>
            </a:endParaRPr>
          </a:p>
        </p:txBody>
      </p:sp>
      <p:pic>
        <p:nvPicPr>
          <p:cNvPr id="3074" name="Picture 2" descr="Image preview">
            <a:extLst>
              <a:ext uri="{FF2B5EF4-FFF2-40B4-BE49-F238E27FC236}">
                <a16:creationId xmlns:a16="http://schemas.microsoft.com/office/drawing/2014/main" id="{EACCE4AB-AFA1-49E5-BF23-C2B3CF5623A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3379"/>
          <a:stretch/>
        </p:blipFill>
        <p:spPr bwMode="auto">
          <a:xfrm>
            <a:off x="6699920" y="1316376"/>
            <a:ext cx="5223740" cy="42842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92A64B0-2252-42AF-8D98-4D92B765C0B4}"/>
              </a:ext>
            </a:extLst>
          </p:cNvPr>
          <p:cNvSpPr/>
          <p:nvPr/>
        </p:nvSpPr>
        <p:spPr>
          <a:xfrm>
            <a:off x="9153116" y="5699232"/>
            <a:ext cx="1794232"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Outside Gale Staging Yard</a:t>
            </a:r>
          </a:p>
        </p:txBody>
      </p:sp>
      <p:sp>
        <p:nvSpPr>
          <p:cNvPr id="8" name="Slide Number Placeholder 4">
            <a:extLst>
              <a:ext uri="{FF2B5EF4-FFF2-40B4-BE49-F238E27FC236}">
                <a16:creationId xmlns:a16="http://schemas.microsoft.com/office/drawing/2014/main" id="{5108F0C2-AA92-459F-A12B-1C3978B8F6B4}"/>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DD5EF2C-CEAD-431B-8651-98CB550E12AF}"/>
              </a:ext>
            </a:extLst>
          </p:cNvPr>
          <p:cNvSpPr/>
          <p:nvPr/>
        </p:nvSpPr>
        <p:spPr>
          <a:xfrm>
            <a:off x="1242653" y="5740336"/>
            <a:ext cx="5106182" cy="107721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800"/>
              <a:buFont typeface="Symbol" panose="05050102010706020507" pitchFamily="18" charset="2"/>
              <a:buChar char="&gt;"/>
              <a:tabLst/>
              <a:defRPr/>
            </a:pPr>
            <a:r>
              <a:rPr kumimoji="0" lang="en-US" sz="1600" b="1" i="0" u="none" strike="noStrike" kern="0" cap="none" spc="0" normalizeH="0" baseline="0" noProof="0">
                <a:ln>
                  <a:noFill/>
                </a:ln>
                <a:solidFill>
                  <a:srgbClr val="000000"/>
                </a:solidFill>
                <a:effectLst/>
                <a:uLnTx/>
                <a:uFillTx/>
                <a:latin typeface="Calibri" panose="020F0502020204030204"/>
                <a:ea typeface="+mn-ea"/>
                <a:cs typeface="Arial"/>
                <a:sym typeface="Arial"/>
              </a:rPr>
              <a:t>Noise Mitigations</a:t>
            </a:r>
            <a:r>
              <a:rPr kumimoji="0" lang="en-US" sz="1600" b="1" i="0" u="none" strike="noStrike" kern="0" cap="none" spc="0" normalizeH="0" baseline="0" noProof="0">
                <a:ln>
                  <a:noFill/>
                </a:ln>
                <a:solidFill>
                  <a:srgbClr val="000000"/>
                </a:solidFill>
                <a:effectLst/>
                <a:uLnTx/>
                <a:uFillTx/>
                <a:latin typeface="Calibri" panose="020F0502020204030204"/>
                <a:ea typeface="Arial"/>
                <a:cs typeface="Arial"/>
                <a:sym typeface="Arial"/>
              </a:rPr>
              <a:t>: </a:t>
            </a:r>
            <a:r>
              <a:rPr kumimoji="0" lang="en-US" sz="1600" b="0" i="0" u="none" strike="noStrike" kern="0" cap="none" spc="0" normalizeH="0" baseline="0" noProof="0">
                <a:ln>
                  <a:noFill/>
                </a:ln>
                <a:solidFill>
                  <a:srgbClr val="000000"/>
                </a:solidFill>
                <a:effectLst/>
                <a:uLnTx/>
                <a:uFillTx/>
                <a:latin typeface="Calibri" panose="020F0502020204030204"/>
                <a:ea typeface="Arial"/>
                <a:cs typeface="Arial"/>
                <a:sym typeface="Arial"/>
              </a:rPr>
              <a:t>will remain in place </a:t>
            </a:r>
          </a:p>
          <a:p>
            <a:pPr marL="739775" marR="0" lvl="1" indent="-28575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Calibri" panose="020F0502020204030204"/>
                <a:ea typeface="+mn-ea"/>
                <a:cs typeface="Arial"/>
                <a:sym typeface="Arial"/>
              </a:rPr>
              <a:t>Sound blankets around noisy equipment</a:t>
            </a:r>
          </a:p>
          <a:p>
            <a:pPr marL="739775" marR="0" lvl="1" indent="-28575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Calibri" panose="020F0502020204030204"/>
                <a:ea typeface="Arial"/>
                <a:cs typeface="Arial"/>
                <a:sym typeface="Arial"/>
              </a:rPr>
              <a:t>Trucks equipped with low-impact backup alarms</a:t>
            </a:r>
            <a:endParaRPr kumimoji="0" lang="en-US" sz="1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a:p>
            <a:pPr marL="739775" marR="0" lvl="1" indent="-28575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Calibri" panose="020F0502020204030204"/>
                <a:ea typeface="Arial"/>
                <a:cs typeface="Arial"/>
                <a:sym typeface="Arial"/>
              </a:rPr>
              <a:t>Nylon straps used to lift material</a:t>
            </a:r>
          </a:p>
        </p:txBody>
      </p:sp>
    </p:spTree>
    <p:extLst>
      <p:ext uri="{BB962C8B-B14F-4D97-AF65-F5344CB8AC3E}">
        <p14:creationId xmlns:p14="http://schemas.microsoft.com/office/powerpoint/2010/main" val="917407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7" y="170225"/>
            <a:ext cx="78289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Next Steps: Station Construction</a:t>
            </a:r>
          </a:p>
        </p:txBody>
      </p:sp>
      <p:pic>
        <p:nvPicPr>
          <p:cNvPr id="5" name="Picture 4">
            <a:extLst>
              <a:ext uri="{FF2B5EF4-FFF2-40B4-BE49-F238E27FC236}">
                <a16:creationId xmlns:a16="http://schemas.microsoft.com/office/drawing/2014/main" id="{2A0F01D5-CAC8-470C-AC0A-D38A76668A17}"/>
              </a:ext>
            </a:extLst>
          </p:cNvPr>
          <p:cNvPicPr>
            <a:picLocks noChangeAspect="1"/>
          </p:cNvPicPr>
          <p:nvPr/>
        </p:nvPicPr>
        <p:blipFill>
          <a:blip r:embed="rId2"/>
          <a:stretch>
            <a:fillRect/>
          </a:stretch>
        </p:blipFill>
        <p:spPr>
          <a:xfrm>
            <a:off x="4955510" y="1423463"/>
            <a:ext cx="6998918" cy="4282349"/>
          </a:xfrm>
          <a:prstGeom prst="rect">
            <a:avLst/>
          </a:prstGeom>
        </p:spPr>
      </p:pic>
      <p:sp>
        <p:nvSpPr>
          <p:cNvPr id="2" name="Rectangle 1">
            <a:extLst>
              <a:ext uri="{FF2B5EF4-FFF2-40B4-BE49-F238E27FC236}">
                <a16:creationId xmlns:a16="http://schemas.microsoft.com/office/drawing/2014/main" id="{2B9B61DC-E846-4D9E-97AC-CB8BEC1058C3}"/>
              </a:ext>
            </a:extLst>
          </p:cNvPr>
          <p:cNvSpPr/>
          <p:nvPr/>
        </p:nvSpPr>
        <p:spPr>
          <a:xfrm>
            <a:off x="551936" y="1226615"/>
            <a:ext cx="4139610" cy="4801314"/>
          </a:xfrm>
          <a:prstGeom prst="rect">
            <a:avLst/>
          </a:prstGeom>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effectLst/>
                <a:uLnTx/>
                <a:uFillTx/>
                <a:latin typeface="Calibri" panose="020F0502020204030204"/>
                <a:ea typeface="ＭＳ Ｐゴシック"/>
                <a:cs typeface="+mn-cs"/>
              </a:rPr>
              <a:t>Construction of station roof will continue through </a:t>
            </a:r>
            <a:r>
              <a:rPr lang="en-US">
                <a:latin typeface="Calibri" panose="020F0502020204030204"/>
                <a:ea typeface="ＭＳ Ｐゴシック"/>
              </a:rPr>
              <a:t>2022</a:t>
            </a:r>
            <a:br>
              <a:rPr lang="en-US" sz="1800" b="0" i="0" u="none" strike="noStrike" kern="1200" cap="none" spc="0" normalizeH="0" baseline="0" noProof="0">
                <a:ln>
                  <a:noFill/>
                </a:ln>
                <a:effectLst/>
                <a:uLnTx/>
                <a:uFillTx/>
                <a:latin typeface="Calibri" panose="020F0502020204030204"/>
                <a:ea typeface="ＭＳ Ｐゴシック" panose="020B0600070205080204" pitchFamily="34" charset="-128"/>
              </a:rPr>
            </a:b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effectLst/>
                <a:uLnTx/>
                <a:uFillTx/>
                <a:latin typeface="Calibri" panose="020F0502020204030204"/>
                <a:ea typeface="ＭＳ Ｐゴシック"/>
                <a:cs typeface="+mn-cs"/>
              </a:rPr>
              <a:t>Each roof placement will be 60 feet by 60 feet </a:t>
            </a:r>
            <a:br>
              <a:rPr lang="en-US" sz="1800" b="0" i="0" u="none" strike="noStrike" kern="1200" cap="none" spc="0" normalizeH="0" baseline="0" noProof="0">
                <a:ln>
                  <a:noFill/>
                </a:ln>
                <a:effectLst/>
                <a:uLnTx/>
                <a:uFillTx/>
                <a:latin typeface="Calibri" panose="020F0502020204030204"/>
                <a:ea typeface="ＭＳ Ｐゴシック" panose="020B0600070205080204" pitchFamily="34" charset="-128"/>
              </a:rPr>
            </a:b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effectLst/>
                <a:uLnTx/>
                <a:uFillTx/>
                <a:latin typeface="Calibri" panose="020F0502020204030204"/>
                <a:ea typeface="ＭＳ Ｐゴシック"/>
                <a:cs typeface="+mn-cs"/>
              </a:rPr>
              <a:t>Work activities in support of concrete and deliveries will be conducted within the staging yards, and occasionally on</a:t>
            </a:r>
            <a:r>
              <a:rPr kumimoji="0" lang="en-US" sz="1800" b="0" i="0" u="none" strike="noStrike" kern="1200" cap="none" spc="0" normalizeH="0" noProof="0">
                <a:ln>
                  <a:noFill/>
                </a:ln>
                <a:effectLst/>
                <a:uLnTx/>
                <a:uFillTx/>
                <a:latin typeface="Calibri" panose="020F0502020204030204"/>
                <a:ea typeface="ＭＳ Ｐゴシック"/>
                <a:cs typeface="+mn-cs"/>
              </a:rPr>
              <a:t> Wilshire Bl</a:t>
            </a:r>
            <a:endParaRPr lang="en-US" sz="1800" b="0" i="0" u="none" strike="noStrike" kern="1200" cap="none" spc="0" normalizeH="0" baseline="0" noProof="0">
              <a:ln>
                <a:noFill/>
              </a:ln>
              <a:effectLst/>
              <a:uLnTx/>
              <a:uFillTx/>
              <a:latin typeface="Calibri" panose="020F0502020204030204"/>
              <a:ea typeface="ＭＳ Ｐゴシック"/>
              <a:cs typeface="Calibri"/>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effectLst/>
                <a:uLnTx/>
                <a:uFillTx/>
                <a:latin typeface="Calibri" panose="020F0502020204030204"/>
                <a:ea typeface="ＭＳ Ｐゴシック"/>
                <a:cs typeface="+mn-cs"/>
              </a:rPr>
              <a:t>Daily construction activities may be conducted underneath Wilshire Bl and from both Staging Yards for 24 hours a day</a:t>
            </a:r>
            <a:endParaRPr lang="en-US" sz="1800" b="0" i="0" u="none" strike="noStrike" kern="1200" cap="none" spc="0" normalizeH="0" baseline="0" noProof="0">
              <a:ln>
                <a:noFill/>
              </a:ln>
              <a:effectLst/>
              <a:uLnTx/>
              <a:uFillTx/>
              <a:latin typeface="Calibri" panose="020F0502020204030204"/>
              <a:ea typeface="ＭＳ Ｐゴシック"/>
              <a:cs typeface="Calibri"/>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6" name="Rectangle 5">
            <a:extLst>
              <a:ext uri="{FF2B5EF4-FFF2-40B4-BE49-F238E27FC236}">
                <a16:creationId xmlns:a16="http://schemas.microsoft.com/office/drawing/2014/main" id="{167E9D07-3479-4D12-B646-DE96C8B419D1}"/>
              </a:ext>
            </a:extLst>
          </p:cNvPr>
          <p:cNvSpPr/>
          <p:nvPr/>
        </p:nvSpPr>
        <p:spPr>
          <a:xfrm>
            <a:off x="5660064" y="5705812"/>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Illustration of station interior design</a:t>
            </a:r>
          </a:p>
        </p:txBody>
      </p:sp>
      <p:sp>
        <p:nvSpPr>
          <p:cNvPr id="7" name="Slide Number Placeholder 4">
            <a:extLst>
              <a:ext uri="{FF2B5EF4-FFF2-40B4-BE49-F238E27FC236}">
                <a16:creationId xmlns:a16="http://schemas.microsoft.com/office/drawing/2014/main" id="{42FB7A70-E499-4A46-A5F8-ECCD1DE52461}"/>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362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FF70B-752B-4785-A23E-D6F35CDEBFBC}"/>
              </a:ext>
            </a:extLst>
          </p:cNvPr>
          <p:cNvSpPr>
            <a:spLocks noGrp="1"/>
          </p:cNvSpPr>
          <p:nvPr>
            <p:ph type="title"/>
          </p:nvPr>
        </p:nvSpPr>
        <p:spPr/>
        <p:txBody>
          <a:bodyPr/>
          <a:lstStyle/>
          <a:p>
            <a:r>
              <a:rPr lang="en-US"/>
              <a:t>La Cienega Station Progress</a:t>
            </a:r>
          </a:p>
        </p:txBody>
      </p:sp>
      <p:pic>
        <p:nvPicPr>
          <p:cNvPr id="5" name="Content Placeholder 4">
            <a:extLst>
              <a:ext uri="{FF2B5EF4-FFF2-40B4-BE49-F238E27FC236}">
                <a16:creationId xmlns:a16="http://schemas.microsoft.com/office/drawing/2014/main" id="{0DFA1DF7-D1F6-41B4-B35E-E33D2C9E5B9D}"/>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0" y="951674"/>
            <a:ext cx="6211611" cy="5906326"/>
          </a:xfrm>
        </p:spPr>
      </p:pic>
      <p:pic>
        <p:nvPicPr>
          <p:cNvPr id="7" name="Picture 6">
            <a:extLst>
              <a:ext uri="{FF2B5EF4-FFF2-40B4-BE49-F238E27FC236}">
                <a16:creationId xmlns:a16="http://schemas.microsoft.com/office/drawing/2014/main" id="{3012F14A-EDAC-4B59-BE89-6C7ADBC92D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1612" y="951674"/>
            <a:ext cx="5980387" cy="5906326"/>
          </a:xfrm>
          <a:prstGeom prst="rect">
            <a:avLst/>
          </a:prstGeom>
        </p:spPr>
      </p:pic>
      <p:sp>
        <p:nvSpPr>
          <p:cNvPr id="8" name="TextBox 7">
            <a:extLst>
              <a:ext uri="{FF2B5EF4-FFF2-40B4-BE49-F238E27FC236}">
                <a16:creationId xmlns:a16="http://schemas.microsoft.com/office/drawing/2014/main" id="{EABB0FA0-287C-4CE4-820F-784B86FA09A3}"/>
              </a:ext>
            </a:extLst>
          </p:cNvPr>
          <p:cNvSpPr txBox="1"/>
          <p:nvPr/>
        </p:nvSpPr>
        <p:spPr>
          <a:xfrm>
            <a:off x="838200" y="1292772"/>
            <a:ext cx="5144813" cy="584775"/>
          </a:xfrm>
          <a:prstGeom prst="rect">
            <a:avLst/>
          </a:prstGeom>
          <a:noFill/>
        </p:spPr>
        <p:txBody>
          <a:bodyPr wrap="square" rtlCol="0">
            <a:spAutoFit/>
          </a:bodyPr>
          <a:lstStyle/>
          <a:p>
            <a:pPr algn="ctr"/>
            <a:r>
              <a:rPr lang="en-US" sz="3200" b="1">
                <a:solidFill>
                  <a:schemeClr val="bg1">
                    <a:lumMod val="95000"/>
                  </a:schemeClr>
                </a:solidFill>
              </a:rPr>
              <a:t>Looking</a:t>
            </a:r>
            <a:r>
              <a:rPr lang="en-US" sz="3200">
                <a:solidFill>
                  <a:schemeClr val="bg1">
                    <a:lumMod val="95000"/>
                  </a:schemeClr>
                </a:solidFill>
              </a:rPr>
              <a:t> </a:t>
            </a:r>
            <a:r>
              <a:rPr lang="en-US" sz="3200" b="1">
                <a:solidFill>
                  <a:schemeClr val="bg1">
                    <a:lumMod val="95000"/>
                  </a:schemeClr>
                </a:solidFill>
              </a:rPr>
              <a:t>East</a:t>
            </a:r>
          </a:p>
        </p:txBody>
      </p:sp>
      <p:sp>
        <p:nvSpPr>
          <p:cNvPr id="9" name="TextBox 8">
            <a:extLst>
              <a:ext uri="{FF2B5EF4-FFF2-40B4-BE49-F238E27FC236}">
                <a16:creationId xmlns:a16="http://schemas.microsoft.com/office/drawing/2014/main" id="{B789595A-0CCF-45B2-B188-A958F795E084}"/>
              </a:ext>
            </a:extLst>
          </p:cNvPr>
          <p:cNvSpPr txBox="1"/>
          <p:nvPr/>
        </p:nvSpPr>
        <p:spPr>
          <a:xfrm>
            <a:off x="6868510" y="1297224"/>
            <a:ext cx="5144813" cy="584775"/>
          </a:xfrm>
          <a:prstGeom prst="rect">
            <a:avLst/>
          </a:prstGeom>
          <a:noFill/>
        </p:spPr>
        <p:txBody>
          <a:bodyPr wrap="square" rtlCol="0">
            <a:spAutoFit/>
          </a:bodyPr>
          <a:lstStyle/>
          <a:p>
            <a:pPr algn="ctr"/>
            <a:r>
              <a:rPr lang="en-US" sz="3200" b="1">
                <a:solidFill>
                  <a:schemeClr val="bg1">
                    <a:lumMod val="95000"/>
                  </a:schemeClr>
                </a:solidFill>
              </a:rPr>
              <a:t>Looking</a:t>
            </a:r>
            <a:r>
              <a:rPr lang="en-US" sz="3200">
                <a:solidFill>
                  <a:schemeClr val="bg1">
                    <a:lumMod val="95000"/>
                  </a:schemeClr>
                </a:solidFill>
              </a:rPr>
              <a:t> </a:t>
            </a:r>
            <a:r>
              <a:rPr lang="en-US" sz="3200" b="1">
                <a:solidFill>
                  <a:schemeClr val="bg1">
                    <a:lumMod val="95000"/>
                  </a:schemeClr>
                </a:solidFill>
              </a:rPr>
              <a:t>West</a:t>
            </a:r>
          </a:p>
        </p:txBody>
      </p:sp>
    </p:spTree>
    <p:extLst>
      <p:ext uri="{BB962C8B-B14F-4D97-AF65-F5344CB8AC3E}">
        <p14:creationId xmlns:p14="http://schemas.microsoft.com/office/powerpoint/2010/main" val="4135158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FF70B-752B-4785-A23E-D6F35CDEBFBC}"/>
              </a:ext>
            </a:extLst>
          </p:cNvPr>
          <p:cNvSpPr>
            <a:spLocks noGrp="1"/>
          </p:cNvSpPr>
          <p:nvPr>
            <p:ph type="title"/>
          </p:nvPr>
        </p:nvSpPr>
        <p:spPr/>
        <p:txBody>
          <a:bodyPr/>
          <a:lstStyle/>
          <a:p>
            <a:r>
              <a:rPr lang="en-US"/>
              <a:t>La Cienega Station Progress</a:t>
            </a:r>
          </a:p>
        </p:txBody>
      </p:sp>
      <p:sp>
        <p:nvSpPr>
          <p:cNvPr id="8" name="TextBox 7">
            <a:extLst>
              <a:ext uri="{FF2B5EF4-FFF2-40B4-BE49-F238E27FC236}">
                <a16:creationId xmlns:a16="http://schemas.microsoft.com/office/drawing/2014/main" id="{EABB0FA0-287C-4CE4-820F-784B86FA09A3}"/>
              </a:ext>
            </a:extLst>
          </p:cNvPr>
          <p:cNvSpPr txBox="1"/>
          <p:nvPr/>
        </p:nvSpPr>
        <p:spPr>
          <a:xfrm>
            <a:off x="838200" y="1292772"/>
            <a:ext cx="5144813" cy="584775"/>
          </a:xfrm>
          <a:prstGeom prst="rect">
            <a:avLst/>
          </a:prstGeom>
          <a:noFill/>
        </p:spPr>
        <p:txBody>
          <a:bodyPr wrap="square" rtlCol="0">
            <a:spAutoFit/>
          </a:bodyPr>
          <a:lstStyle/>
          <a:p>
            <a:pPr algn="ctr"/>
            <a:r>
              <a:rPr lang="en-US" sz="3200" b="1">
                <a:solidFill>
                  <a:schemeClr val="bg1">
                    <a:lumMod val="95000"/>
                  </a:schemeClr>
                </a:solidFill>
              </a:rPr>
              <a:t>Looking</a:t>
            </a:r>
            <a:r>
              <a:rPr lang="en-US" sz="3200">
                <a:solidFill>
                  <a:schemeClr val="bg1">
                    <a:lumMod val="95000"/>
                  </a:schemeClr>
                </a:solidFill>
              </a:rPr>
              <a:t> </a:t>
            </a:r>
            <a:r>
              <a:rPr lang="en-US" sz="3200" b="1">
                <a:solidFill>
                  <a:schemeClr val="bg1">
                    <a:lumMod val="95000"/>
                  </a:schemeClr>
                </a:solidFill>
              </a:rPr>
              <a:t>East</a:t>
            </a:r>
          </a:p>
        </p:txBody>
      </p:sp>
      <p:sp>
        <p:nvSpPr>
          <p:cNvPr id="9" name="TextBox 8">
            <a:extLst>
              <a:ext uri="{FF2B5EF4-FFF2-40B4-BE49-F238E27FC236}">
                <a16:creationId xmlns:a16="http://schemas.microsoft.com/office/drawing/2014/main" id="{B789595A-0CCF-45B2-B188-A958F795E084}"/>
              </a:ext>
            </a:extLst>
          </p:cNvPr>
          <p:cNvSpPr txBox="1"/>
          <p:nvPr/>
        </p:nvSpPr>
        <p:spPr>
          <a:xfrm>
            <a:off x="6868510" y="1297224"/>
            <a:ext cx="5144813" cy="584775"/>
          </a:xfrm>
          <a:prstGeom prst="rect">
            <a:avLst/>
          </a:prstGeom>
          <a:noFill/>
        </p:spPr>
        <p:txBody>
          <a:bodyPr wrap="square" lIns="91440" tIns="45720" rIns="91440" bIns="45720" rtlCol="0" anchor="t">
            <a:spAutoFit/>
          </a:bodyPr>
          <a:lstStyle/>
          <a:p>
            <a:pPr algn="ctr"/>
            <a:endParaRPr lang="en-US" sz="3200" b="1">
              <a:solidFill>
                <a:schemeClr val="bg1">
                  <a:lumMod val="95000"/>
                </a:schemeClr>
              </a:solidFill>
              <a:cs typeface="Calibri"/>
            </a:endParaRPr>
          </a:p>
        </p:txBody>
      </p:sp>
      <p:pic>
        <p:nvPicPr>
          <p:cNvPr id="12" name="Picture 12">
            <a:extLst>
              <a:ext uri="{FF2B5EF4-FFF2-40B4-BE49-F238E27FC236}">
                <a16:creationId xmlns:a16="http://schemas.microsoft.com/office/drawing/2014/main" id="{B773D610-7AFF-1B8C-C291-1CC3DD152179}"/>
              </a:ext>
            </a:extLst>
          </p:cNvPr>
          <p:cNvPicPr>
            <a:picLocks noGrp="1" noChangeAspect="1"/>
          </p:cNvPicPr>
          <p:nvPr>
            <p:ph sz="half" idx="2"/>
          </p:nvPr>
        </p:nvPicPr>
        <p:blipFill>
          <a:blip r:embed="rId2"/>
          <a:stretch>
            <a:fillRect/>
          </a:stretch>
        </p:blipFill>
        <p:spPr>
          <a:xfrm>
            <a:off x="2734811" y="1096558"/>
            <a:ext cx="6720484" cy="5045302"/>
          </a:xfrm>
        </p:spPr>
      </p:pic>
      <p:sp>
        <p:nvSpPr>
          <p:cNvPr id="13" name="TextBox 12">
            <a:extLst>
              <a:ext uri="{FF2B5EF4-FFF2-40B4-BE49-F238E27FC236}">
                <a16:creationId xmlns:a16="http://schemas.microsoft.com/office/drawing/2014/main" id="{386F6597-36EB-0E41-79CE-A942EF9571B2}"/>
              </a:ext>
            </a:extLst>
          </p:cNvPr>
          <p:cNvSpPr txBox="1"/>
          <p:nvPr/>
        </p:nvSpPr>
        <p:spPr>
          <a:xfrm flipH="1">
            <a:off x="3047997" y="6083551"/>
            <a:ext cx="84364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err="1"/>
          </a:p>
          <a:p>
            <a:r>
              <a:rPr lang="en-US"/>
              <a:t>Photo courtesy of Ken Karagozian </a:t>
            </a:r>
            <a:endParaRPr lang="en-US">
              <a:cs typeface="Calibri"/>
            </a:endParaRPr>
          </a:p>
        </p:txBody>
      </p:sp>
    </p:spTree>
    <p:extLst>
      <p:ext uri="{BB962C8B-B14F-4D97-AF65-F5344CB8AC3E}">
        <p14:creationId xmlns:p14="http://schemas.microsoft.com/office/powerpoint/2010/main" val="112015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7" y="170225"/>
            <a:ext cx="78289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Instrumentation Work </a:t>
            </a:r>
          </a:p>
        </p:txBody>
      </p:sp>
      <p:sp>
        <p:nvSpPr>
          <p:cNvPr id="2" name="Rectangle 1">
            <a:extLst>
              <a:ext uri="{FF2B5EF4-FFF2-40B4-BE49-F238E27FC236}">
                <a16:creationId xmlns:a16="http://schemas.microsoft.com/office/drawing/2014/main" id="{2B9B61DC-E846-4D9E-97AC-CB8BEC1058C3}"/>
              </a:ext>
            </a:extLst>
          </p:cNvPr>
          <p:cNvSpPr/>
          <p:nvPr/>
        </p:nvSpPr>
        <p:spPr>
          <a:xfrm>
            <a:off x="551935" y="1226615"/>
            <a:ext cx="5836507" cy="4247317"/>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gt;"/>
              <a:tabLst/>
              <a:defRPr/>
            </a:pPr>
            <a:r>
              <a:rPr kumimoji="0" lang="en-US" sz="1800" b="1" i="0" u="none" strike="noStrike" kern="1200" cap="none" spc="0" normalizeH="0" baseline="0" noProof="0">
                <a:ln>
                  <a:noFill/>
                </a:ln>
                <a:effectLst/>
                <a:uLnTx/>
                <a:uFillTx/>
                <a:latin typeface="Calibri" panose="020F0502020204030204"/>
                <a:ea typeface="ＭＳ Ｐゴシック"/>
                <a:cs typeface="+mn-cs"/>
              </a:rPr>
              <a:t>When: </a:t>
            </a:r>
            <a:r>
              <a:rPr kumimoji="0" lang="en-US" sz="1800" b="0" i="0" u="none" strike="noStrike" kern="1200" cap="none" spc="0" normalizeH="0" baseline="0" noProof="0">
                <a:ln>
                  <a:noFill/>
                </a:ln>
                <a:effectLst/>
                <a:uLnTx/>
                <a:uFillTx/>
                <a:latin typeface="Calibri" panose="020F0502020204030204"/>
                <a:ea typeface="ＭＳ Ｐゴシック"/>
                <a:cs typeface="+mn-cs"/>
              </a:rPr>
              <a:t>Ongoing in </a:t>
            </a:r>
            <a:r>
              <a:rPr lang="en-US">
                <a:latin typeface="Calibri" panose="020F0502020204030204"/>
                <a:ea typeface="ＭＳ Ｐゴシック"/>
              </a:rPr>
              <a:t>2022</a:t>
            </a: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285750" marR="0" lvl="0" indent="-28575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kumimoji="0" lang="en-US" sz="1800" b="1" i="0" u="none" strike="noStrike" kern="1200" cap="none" spc="0" normalizeH="0" baseline="0" noProof="0">
                <a:ln>
                  <a:noFill/>
                </a:ln>
                <a:effectLst/>
                <a:uLnTx/>
                <a:uFillTx/>
                <a:latin typeface="Calibri" panose="020F0502020204030204"/>
                <a:ea typeface="ＭＳ Ｐゴシック"/>
                <a:cs typeface="+mn-cs"/>
              </a:rPr>
              <a:t>Traffic Controls:</a:t>
            </a:r>
            <a:endParaRPr lang="en-US" sz="1800" b="1" i="0" u="none" strike="noStrike" kern="1200" cap="none" spc="0" normalizeH="0" baseline="0" noProof="0">
              <a:ln>
                <a:noFill/>
              </a:ln>
              <a:effectLst/>
              <a:uLnTx/>
              <a:uFillTx/>
              <a:latin typeface="Calibri" panose="020F0502020204030204"/>
              <a:ea typeface="ＭＳ Ｐゴシック"/>
              <a:cs typeface="Calibri"/>
            </a:endParaRPr>
          </a:p>
          <a:p>
            <a:pPr marL="742950" marR="0" lvl="1"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ＭＳ Ｐゴシック"/>
                <a:cs typeface="+mn-cs"/>
              </a:rPr>
              <a:t>Intermittent lane reductions on </a:t>
            </a:r>
            <a:br>
              <a:rPr lang="en-US" sz="1800" b="0" i="0" u="none" strike="noStrike" kern="1200" cap="none" spc="0" normalizeH="0" baseline="0" noProof="0">
                <a:ln>
                  <a:noFill/>
                </a:ln>
                <a:effectLst/>
                <a:uLnTx/>
                <a:uFillTx/>
                <a:latin typeface="Calibri" panose="020F0502020204030204"/>
                <a:ea typeface="ＭＳ Ｐゴシック" panose="020B0600070205080204" pitchFamily="34" charset="-128"/>
              </a:rPr>
            </a:br>
            <a:r>
              <a:rPr kumimoji="0" lang="en-US" sz="1800" b="0" i="0" u="none" strike="noStrike" kern="1200" cap="none" spc="0" normalizeH="0" baseline="0" noProof="0">
                <a:ln>
                  <a:noFill/>
                </a:ln>
                <a:effectLst/>
                <a:uLnTx/>
                <a:uFillTx/>
                <a:latin typeface="Calibri" panose="020F0502020204030204"/>
                <a:ea typeface="ＭＳ Ｐゴシック"/>
                <a:cs typeface="+mn-cs"/>
              </a:rPr>
              <a:t>Wilshire Bl, La Cienega Bl, and side streets during off-peak hours may be in place to support the maintenance of geotechnical instruments in the Wilshire Bl and La Cienega Bl area</a:t>
            </a:r>
            <a:endParaRPr lang="en-US" sz="1800" b="0" i="0" u="none" strike="noStrike" kern="1200" cap="none" spc="0" normalizeH="0" baseline="0" noProof="0">
              <a:ln>
                <a:noFill/>
              </a:ln>
              <a:effectLst/>
              <a:uLnTx/>
              <a:uFillTx/>
              <a:latin typeface="Calibri" panose="020F0502020204030204"/>
              <a:ea typeface="ＭＳ Ｐゴシック"/>
              <a:cs typeface="Calibri"/>
            </a:endParaRPr>
          </a:p>
          <a:p>
            <a:pPr marL="742950" marR="0" lvl="1"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ＭＳ Ｐゴシック"/>
                <a:cs typeface="+mn-cs"/>
              </a:rPr>
              <a:t>Intermittent lane reductions may be in place on Wilshire Bl, west of La Cienega Bl, to support coring survey work under Wilshire Bl</a:t>
            </a:r>
            <a:endParaRPr lang="en-US" sz="1800" b="0" i="0" u="none" strike="noStrike" kern="1200" cap="none" spc="0" normalizeH="0" baseline="0" noProof="0">
              <a:ln>
                <a:noFill/>
              </a:ln>
              <a:effectLst/>
              <a:uLnTx/>
              <a:uFillTx/>
              <a:latin typeface="Calibri" panose="020F0502020204030204"/>
              <a:ea typeface="ＭＳ Ｐゴシック"/>
              <a:cs typeface="Calibri"/>
            </a:endParaRP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gt;"/>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gt;"/>
              <a:tabLst/>
              <a:defRPr/>
            </a:pPr>
            <a:r>
              <a:rPr kumimoji="0" lang="en-US" sz="1800" b="0" i="0" u="none" strike="noStrike" kern="1200" cap="none" spc="0" normalizeH="0" baseline="0" noProof="0">
                <a:ln>
                  <a:noFill/>
                </a:ln>
                <a:effectLst/>
                <a:uLnTx/>
                <a:uFillTx/>
                <a:latin typeface="Calibri" panose="020F0502020204030204"/>
                <a:ea typeface="ＭＳ Ｐゴシック"/>
                <a:cs typeface="+mn-cs"/>
              </a:rPr>
              <a:t>Additional details on this work will be available in future construction notices</a:t>
            </a:r>
            <a:endParaRPr kumimoji="0" lang="en-US" sz="1800" b="0" i="0" u="none" strike="noStrike" kern="1200" cap="none" spc="0" normalizeH="0" baseline="0" noProof="0">
              <a:ln>
                <a:noFill/>
              </a:ln>
              <a:effectLst/>
              <a:uLnTx/>
              <a:uFillTx/>
              <a:latin typeface="Calibri" panose="020F050202020403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pic>
        <p:nvPicPr>
          <p:cNvPr id="8" name="Picture 7">
            <a:extLst>
              <a:ext uri="{FF2B5EF4-FFF2-40B4-BE49-F238E27FC236}">
                <a16:creationId xmlns:a16="http://schemas.microsoft.com/office/drawing/2014/main" id="{886ACEC1-A8FF-4E61-AF8B-1BF6D6AFBD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179879" y="858875"/>
            <a:ext cx="6870996" cy="5153247"/>
          </a:xfrm>
          <a:prstGeom prst="rect">
            <a:avLst/>
          </a:prstGeom>
        </p:spPr>
      </p:pic>
      <p:sp>
        <p:nvSpPr>
          <p:cNvPr id="9" name="Slide Number Placeholder 4">
            <a:extLst>
              <a:ext uri="{FF2B5EF4-FFF2-40B4-BE49-F238E27FC236}">
                <a16:creationId xmlns:a16="http://schemas.microsoft.com/office/drawing/2014/main" id="{F2553C8C-23ED-466E-AA71-2C1187E28AE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978DA-B523-1A44-8453-8FE04C8B60D4}"/>
              </a:ext>
            </a:extLst>
          </p:cNvPr>
          <p:cNvSpPr txBox="1"/>
          <p:nvPr/>
        </p:nvSpPr>
        <p:spPr>
          <a:xfrm>
            <a:off x="11775688" y="267629"/>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88679727-8D9A-DF46-8F83-75396F56B113}"/>
              </a:ext>
            </a:extLst>
          </p:cNvPr>
          <p:cNvSpPr txBox="1"/>
          <p:nvPr/>
        </p:nvSpPr>
        <p:spPr>
          <a:xfrm>
            <a:off x="9144000" y="170224"/>
            <a:ext cx="269791" cy="347963"/>
          </a:xfrm>
          <a:prstGeom prst="rect">
            <a:avLst/>
          </a:prstGeom>
          <a:noFill/>
        </p:spPr>
        <p:txBody>
          <a:bodyPr wrap="square" rtlCol="0">
            <a:spAutoFit/>
          </a:bodyPr>
          <a:lstStyle/>
          <a:p>
            <a:endParaRPr lang="en-US"/>
          </a:p>
        </p:txBody>
      </p:sp>
      <p:sp>
        <p:nvSpPr>
          <p:cNvPr id="6" name="Rectangle 5">
            <a:extLst>
              <a:ext uri="{FF2B5EF4-FFF2-40B4-BE49-F238E27FC236}">
                <a16:creationId xmlns:a16="http://schemas.microsoft.com/office/drawing/2014/main" id="{167E9D07-3479-4D12-B646-DE96C8B419D1}"/>
              </a:ext>
            </a:extLst>
          </p:cNvPr>
          <p:cNvSpPr/>
          <p:nvPr/>
        </p:nvSpPr>
        <p:spPr>
          <a:xfrm>
            <a:off x="6096000" y="6593998"/>
            <a:ext cx="6096000" cy="276999"/>
          </a:xfrm>
          <a:prstGeom prst="rect">
            <a:avLst/>
          </a:prstGeom>
          <a:solidFill>
            <a:schemeClr val="bg1"/>
          </a:solid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Example of instrumentation drilling</a:t>
            </a:r>
          </a:p>
        </p:txBody>
      </p:sp>
    </p:spTree>
    <p:extLst>
      <p:ext uri="{BB962C8B-B14F-4D97-AF65-F5344CB8AC3E}">
        <p14:creationId xmlns:p14="http://schemas.microsoft.com/office/powerpoint/2010/main" val="4048588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269D205A-88C5-453E-A579-F18D800557CB}"/>
              </a:ext>
            </a:extLst>
          </p:cNvPr>
          <p:cNvSpPr>
            <a:spLocks noGrp="1"/>
          </p:cNvSpPr>
          <p:nvPr>
            <p:ph type="sldNum" sz="quarter" idx="12"/>
          </p:nvPr>
        </p:nvSpPr>
        <p:spPr/>
        <p:txBody>
          <a:bodyPr/>
          <a:lstStyle/>
          <a:p>
            <a:fld id="{48F63A3B-78C7-47BE-AE5E-E10140E04643}" type="slidenum">
              <a:rPr lang="en-US" smtClean="0"/>
              <a:pPr/>
              <a:t>2</a:t>
            </a:fld>
            <a:endParaRPr lang="en-US"/>
          </a:p>
        </p:txBody>
      </p:sp>
      <p:sp>
        <p:nvSpPr>
          <p:cNvPr id="10" name="Title 9">
            <a:extLst>
              <a:ext uri="{FF2B5EF4-FFF2-40B4-BE49-F238E27FC236}">
                <a16:creationId xmlns:a16="http://schemas.microsoft.com/office/drawing/2014/main" id="{5AC7F516-1102-694F-B578-27B2FBFD86EA}"/>
              </a:ext>
            </a:extLst>
          </p:cNvPr>
          <p:cNvSpPr>
            <a:spLocks noGrp="1"/>
          </p:cNvSpPr>
          <p:nvPr>
            <p:ph type="title"/>
          </p:nvPr>
        </p:nvSpPr>
        <p:spPr/>
        <p:txBody>
          <a:bodyPr/>
          <a:lstStyle/>
          <a:p>
            <a:r>
              <a:rPr lang="en-US"/>
              <a:t>Presentation Panelists</a:t>
            </a:r>
          </a:p>
        </p:txBody>
      </p:sp>
      <p:sp>
        <p:nvSpPr>
          <p:cNvPr id="11" name="Content Placeholder 10">
            <a:extLst>
              <a:ext uri="{FF2B5EF4-FFF2-40B4-BE49-F238E27FC236}">
                <a16:creationId xmlns:a16="http://schemas.microsoft.com/office/drawing/2014/main" id="{486257EF-5E0B-E747-8D80-5DC570309237}"/>
              </a:ext>
            </a:extLst>
          </p:cNvPr>
          <p:cNvSpPr>
            <a:spLocks noGrp="1"/>
          </p:cNvSpPr>
          <p:nvPr>
            <p:ph sz="half" idx="2"/>
          </p:nvPr>
        </p:nvSpPr>
        <p:spPr/>
        <p:txBody>
          <a:bodyPr>
            <a:normAutofit/>
          </a:bodyPr>
          <a:lstStyle/>
          <a:p>
            <a:r>
              <a:rPr lang="en-US"/>
              <a:t>Metro Purple Line Extension Team</a:t>
            </a:r>
          </a:p>
          <a:p>
            <a:pPr lvl="1"/>
            <a:r>
              <a:rPr lang="en-US"/>
              <a:t>Marlon Walker, Community Relations Manager</a:t>
            </a:r>
          </a:p>
          <a:p>
            <a:pPr lvl="2"/>
            <a:r>
              <a:rPr lang="en-US"/>
              <a:t>Sections 1, 2 &amp; 3 and Division 20</a:t>
            </a:r>
          </a:p>
          <a:p>
            <a:pPr lvl="1"/>
            <a:r>
              <a:rPr lang="en-US"/>
              <a:t>Mindy Lake, Principal Community Relations Officer</a:t>
            </a:r>
          </a:p>
          <a:p>
            <a:pPr lvl="2"/>
            <a:r>
              <a:rPr lang="en-US"/>
              <a:t>Section 1, Beverly Hills and Section 2</a:t>
            </a:r>
            <a:br>
              <a:rPr lang="en-US"/>
            </a:br>
            <a:endParaRPr lang="en-US"/>
          </a:p>
          <a:p>
            <a:r>
              <a:rPr lang="en-US"/>
              <a:t>Contractor Representatives and Presenters</a:t>
            </a:r>
          </a:p>
          <a:p>
            <a:pPr lvl="1"/>
            <a:r>
              <a:rPr lang="en-US"/>
              <a:t>Scott Donohue, STS Community Relations Coordinator</a:t>
            </a:r>
          </a:p>
          <a:p>
            <a:pPr lvl="1"/>
            <a:r>
              <a:rPr lang="en-US"/>
              <a:t>Matt Evans, TPOG Project Information Coordinator</a:t>
            </a:r>
          </a:p>
          <a:p>
            <a:pPr lvl="1"/>
            <a:endParaRPr lang="en-US"/>
          </a:p>
          <a:p>
            <a:endParaRPr lang="en-US"/>
          </a:p>
        </p:txBody>
      </p:sp>
    </p:spTree>
    <p:extLst>
      <p:ext uri="{BB962C8B-B14F-4D97-AF65-F5344CB8AC3E}">
        <p14:creationId xmlns:p14="http://schemas.microsoft.com/office/powerpoint/2010/main" val="26773407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28DC8B40-8849-4916-BBC1-C398D292DCFF}"/>
              </a:ext>
            </a:extLst>
          </p:cNvPr>
          <p:cNvPicPr>
            <a:picLocks noChangeAspect="1"/>
          </p:cNvPicPr>
          <p:nvPr/>
        </p:nvPicPr>
        <p:blipFill rotWithShape="1">
          <a:blip r:embed="rId2"/>
          <a:srcRect t="14772"/>
          <a:stretch/>
        </p:blipFill>
        <p:spPr>
          <a:xfrm>
            <a:off x="20" y="-22"/>
            <a:ext cx="12191977" cy="6858022"/>
          </a:xfrm>
          <a:prstGeom prst="rect">
            <a:avLst/>
          </a:prstGeom>
        </p:spPr>
      </p:pic>
      <p:sp>
        <p:nvSpPr>
          <p:cNvPr id="16" name="Rectangle 15">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67B54F2-19CE-42E3-9409-3622E8831986}"/>
              </a:ext>
            </a:extLst>
          </p:cNvPr>
          <p:cNvSpPr txBox="1"/>
          <p:nvPr/>
        </p:nvSpPr>
        <p:spPr>
          <a:xfrm>
            <a:off x="643466" y="643467"/>
            <a:ext cx="5452529" cy="356924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a:ln>
                  <a:noFill/>
                </a:ln>
                <a:solidFill>
                  <a:srgbClr val="FFFFFF"/>
                </a:solidFill>
                <a:effectLst/>
                <a:uLnTx/>
                <a:uFillTx/>
                <a:latin typeface="Calibri Light" panose="020F0302020204030204"/>
                <a:ea typeface="+mn-ea"/>
                <a:cs typeface="+mn-cs"/>
              </a:rPr>
              <a:t>Wilshire/Rodeo Station Rendering</a:t>
            </a:r>
          </a:p>
        </p:txBody>
      </p:sp>
      <p:sp>
        <p:nvSpPr>
          <p:cNvPr id="18" name="Rectangle 17">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DA37E2C-14CD-4E46-9BD9-DFF7C648A2C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415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Wilshire/Rodeo Station Box</a:t>
            </a:r>
          </a:p>
        </p:txBody>
      </p:sp>
      <p:pic>
        <p:nvPicPr>
          <p:cNvPr id="5" name="Picture 4">
            <a:extLst>
              <a:ext uri="{FF2B5EF4-FFF2-40B4-BE49-F238E27FC236}">
                <a16:creationId xmlns:a16="http://schemas.microsoft.com/office/drawing/2014/main" id="{964FF2DD-BB0A-48CF-82BE-95333DAAC3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25"/>
          <a:stretch/>
        </p:blipFill>
        <p:spPr>
          <a:xfrm>
            <a:off x="0" y="-473545"/>
            <a:ext cx="12219243" cy="7331545"/>
          </a:xfrm>
          <a:prstGeom prst="rect">
            <a:avLst/>
          </a:prstGeom>
        </p:spPr>
      </p:pic>
      <p:sp>
        <p:nvSpPr>
          <p:cNvPr id="2" name="Rectangle 1">
            <a:extLst>
              <a:ext uri="{FF2B5EF4-FFF2-40B4-BE49-F238E27FC236}">
                <a16:creationId xmlns:a16="http://schemas.microsoft.com/office/drawing/2014/main" id="{4A428CAF-256B-46FD-8865-0CD15F40803E}"/>
              </a:ext>
            </a:extLst>
          </p:cNvPr>
          <p:cNvSpPr/>
          <p:nvPr/>
        </p:nvSpPr>
        <p:spPr>
          <a:xfrm>
            <a:off x="4723985" y="6330361"/>
            <a:ext cx="6096000" cy="461665"/>
          </a:xfrm>
          <a:prstGeom prst="rect">
            <a:avLst/>
          </a:prstGeom>
          <a:solidFill>
            <a:schemeClr val="bg1">
              <a:lumMod val="75000"/>
            </a:schemeClr>
          </a:solid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Rendering shows length of  the underground station box on </a:t>
            </a:r>
            <a:b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Wilshire Bl from </a:t>
            </a:r>
            <a:r>
              <a:rPr kumimoji="0" lang="en-US" sz="1200" b="0" i="1" u="none" strike="noStrike" kern="1200" cap="none" spc="0" normalizeH="0" baseline="0" noProof="0" err="1">
                <a:ln>
                  <a:noFill/>
                </a:ln>
                <a:solidFill>
                  <a:prstClr val="black"/>
                </a:solidFill>
                <a:effectLst/>
                <a:uLnTx/>
                <a:uFillTx/>
                <a:latin typeface="Calibri" panose="020F0502020204030204"/>
                <a:ea typeface="+mn-ea"/>
                <a:cs typeface="+mn-cs"/>
              </a:rPr>
              <a:t>Cañon</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 Dr to Beverly Dr</a:t>
            </a:r>
          </a:p>
        </p:txBody>
      </p:sp>
      <p:sp>
        <p:nvSpPr>
          <p:cNvPr id="6" name="Slide Number Placeholder 4">
            <a:extLst>
              <a:ext uri="{FF2B5EF4-FFF2-40B4-BE49-F238E27FC236}">
                <a16:creationId xmlns:a16="http://schemas.microsoft.com/office/drawing/2014/main" id="{77F884EA-3F25-4044-BA59-DA5587A6F59B}"/>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picture containing speaker, street, sign&#10;&#10;Description automatically generated">
            <a:extLst>
              <a:ext uri="{FF2B5EF4-FFF2-40B4-BE49-F238E27FC236}">
                <a16:creationId xmlns:a16="http://schemas.microsoft.com/office/drawing/2014/main" id="{4C31E84E-6F42-4E3F-BB6A-5640E1D296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9559" y="20500"/>
            <a:ext cx="902441" cy="902441"/>
          </a:xfrm>
          <a:prstGeom prst="rect">
            <a:avLst/>
          </a:prstGeom>
        </p:spPr>
      </p:pic>
    </p:spTree>
    <p:extLst>
      <p:ext uri="{BB962C8B-B14F-4D97-AF65-F5344CB8AC3E}">
        <p14:creationId xmlns:p14="http://schemas.microsoft.com/office/powerpoint/2010/main" val="1623230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332738" y="170225"/>
            <a:ext cx="1172181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 Wilshire/Rodeo Station:  Permitted Work Hours and Traffic Control</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B8961B3C-3E74-4C1E-B0E4-A67F387D14CA}"/>
              </a:ext>
            </a:extLst>
          </p:cNvPr>
          <p:cNvSpPr>
            <a:spLocks noGrp="1"/>
          </p:cNvSpPr>
          <p:nvPr>
            <p:ph sz="half" idx="2"/>
          </p:nvPr>
        </p:nvSpPr>
        <p:spPr>
          <a:xfrm>
            <a:off x="624468" y="1014637"/>
            <a:ext cx="10954046" cy="5260661"/>
          </a:xfrm>
        </p:spPr>
        <p:txBody>
          <a:bodyPr vert="horz" lIns="91440" tIns="45720" rIns="91440" bIns="45720" rtlCol="0" anchor="t">
            <a:normAutofit lnSpcReduction="10000"/>
          </a:bodyPr>
          <a:lstStyle/>
          <a:p>
            <a:pPr>
              <a:buFont typeface="Arial" panose="020B0604020202020204" pitchFamily="34" charset="0"/>
              <a:buChar char="•"/>
            </a:pPr>
            <a:r>
              <a:rPr lang="en-US">
                <a:ea typeface="+mn-lt"/>
                <a:cs typeface="+mn-lt"/>
              </a:rPr>
              <a:t>Work hours underneath the deck are 24 hours a day, 7 days a week. Deliveries of material, equipment, and concrete will be ongoing daily from Wilshire Bl. A breakdown of daily work hours on street level:</a:t>
            </a:r>
            <a:br>
              <a:rPr lang="en-US">
                <a:ea typeface="+mn-lt"/>
                <a:cs typeface="+mn-lt"/>
              </a:rPr>
            </a:br>
            <a:endParaRPr lang="en-US">
              <a:cs typeface="Calibri"/>
            </a:endParaRPr>
          </a:p>
          <a:p>
            <a:pPr lvl="1">
              <a:buFont typeface="Arial" panose="020B0604020202020204" pitchFamily="34" charset="0"/>
              <a:buChar char="•"/>
            </a:pPr>
            <a:r>
              <a:rPr lang="en-US" b="1" u="sng">
                <a:ea typeface="+mn-lt"/>
                <a:cs typeface="+mn-lt"/>
              </a:rPr>
              <a:t>From 7am to 9am and 4pm to 8:15pm</a:t>
            </a:r>
            <a:r>
              <a:rPr lang="en-US">
                <a:ea typeface="+mn-lt"/>
                <a:cs typeface="+mn-lt"/>
              </a:rPr>
              <a:t>, Wilshire Blvd. will remain open with three lanes in each direction between El Camino Dr. and Crescent Dr.</a:t>
            </a:r>
            <a:endParaRPr lang="en-US">
              <a:cs typeface="Calibri" panose="020F0502020204030204"/>
            </a:endParaRPr>
          </a:p>
          <a:p>
            <a:pPr lvl="1">
              <a:buFont typeface="Arial" panose="020B0604020202020204" pitchFamily="34" charset="0"/>
              <a:buChar char="•"/>
            </a:pPr>
            <a:r>
              <a:rPr lang="en-US" b="1" u="sng">
                <a:ea typeface="+mn-lt"/>
                <a:cs typeface="+mn-lt"/>
              </a:rPr>
              <a:t>From 9am to 4pm</a:t>
            </a:r>
            <a:r>
              <a:rPr lang="en-US">
                <a:ea typeface="+mn-lt"/>
                <a:cs typeface="+mn-lt"/>
              </a:rPr>
              <a:t>, Wilshire Blvd. may be reduced to two lanes in each direction between El Camino Dr. and Crescent Dr.</a:t>
            </a:r>
            <a:endParaRPr lang="en-US">
              <a:cs typeface="Calibri" panose="020F0502020204030204"/>
            </a:endParaRPr>
          </a:p>
          <a:p>
            <a:pPr lvl="1">
              <a:buFont typeface="Arial" panose="020B0604020202020204" pitchFamily="34" charset="0"/>
              <a:buChar char="•"/>
            </a:pPr>
            <a:r>
              <a:rPr lang="en-US" b="1" u="sng">
                <a:ea typeface="+mn-lt"/>
                <a:cs typeface="+mn-lt"/>
              </a:rPr>
              <a:t>From 8:15pm to 7am</a:t>
            </a:r>
            <a:r>
              <a:rPr lang="en-US">
                <a:ea typeface="+mn-lt"/>
                <a:cs typeface="+mn-lt"/>
              </a:rPr>
              <a:t>, Wilshire Blvd. may be reduced to one lane in each direction between El Camino Dr. and Crescent Dr.</a:t>
            </a:r>
          </a:p>
          <a:p>
            <a:pPr>
              <a:buFont typeface="Arial" panose="020B0604020202020204" pitchFamily="34" charset="0"/>
              <a:buChar char="•"/>
            </a:pPr>
            <a:r>
              <a:rPr lang="en-US">
                <a:ea typeface="+mn-lt"/>
                <a:cs typeface="+mn-lt"/>
              </a:rPr>
              <a:t>Traffic control may also be implemented on Beverly Dr. At least one through traffic lane will be maintained in both directions between 9am-4pm and 8pm-7am.</a:t>
            </a:r>
            <a:endParaRPr lang="en-US"/>
          </a:p>
          <a:p>
            <a:pPr>
              <a:buFont typeface="Arial" panose="020B0604020202020204" pitchFamily="34" charset="0"/>
              <a:buChar char="•"/>
            </a:pPr>
            <a:r>
              <a:rPr lang="en-US">
                <a:cs typeface="Calibri"/>
              </a:rPr>
              <a:t>From 9am to 4pm, S. Reeves Dr. may be reduced to one lane northbound to accommodate delivery of material and equipment. A flagger will be on site to assist motorists with 2-way traffic.</a:t>
            </a:r>
          </a:p>
        </p:txBody>
      </p:sp>
      <p:sp>
        <p:nvSpPr>
          <p:cNvPr id="7" name="Slide Number Placeholder 4">
            <a:extLst>
              <a:ext uri="{FF2B5EF4-FFF2-40B4-BE49-F238E27FC236}">
                <a16:creationId xmlns:a16="http://schemas.microsoft.com/office/drawing/2014/main" id="{BDCC1241-6869-49AC-A585-EE779A0FEDF4}"/>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289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ED1C-B960-4325-9B7E-606A83CE91D5}"/>
              </a:ext>
            </a:extLst>
          </p:cNvPr>
          <p:cNvSpPr>
            <a:spLocks noGrp="1"/>
          </p:cNvSpPr>
          <p:nvPr>
            <p:ph type="title"/>
          </p:nvPr>
        </p:nvSpPr>
        <p:spPr>
          <a:xfrm>
            <a:off x="90578" y="206101"/>
            <a:ext cx="11263222" cy="569151"/>
          </a:xfrm>
        </p:spPr>
        <p:txBody>
          <a:bodyPr>
            <a:normAutofit/>
          </a:bodyPr>
          <a:lstStyle/>
          <a:p>
            <a:r>
              <a:rPr kumimoji="0" lang="en-US" sz="2800" b="1"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 Wilshire/Rodeo Station: </a:t>
            </a:r>
            <a:r>
              <a:rPr lang="en-US" sz="2800">
                <a:latin typeface="Calibri"/>
                <a:cs typeface="Calibri"/>
              </a:rPr>
              <a:t>Structure Construction through 2024 </a:t>
            </a:r>
            <a:endParaRPr lang="en-US" sz="2800">
              <a:cs typeface="Calibri"/>
            </a:endParaRPr>
          </a:p>
        </p:txBody>
      </p:sp>
      <p:pic>
        <p:nvPicPr>
          <p:cNvPr id="8" name="Content Placeholder 7" descr="Graphical user interface, diagram&#10;&#10;Description automatically generated">
            <a:extLst>
              <a:ext uri="{FF2B5EF4-FFF2-40B4-BE49-F238E27FC236}">
                <a16:creationId xmlns:a16="http://schemas.microsoft.com/office/drawing/2014/main" id="{F43B5288-824D-47B3-AEB2-0426B9B927D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971847" y="960854"/>
            <a:ext cx="8413188" cy="5691045"/>
          </a:xfrm>
          <a:prstGeom prst="rect">
            <a:avLst/>
          </a:prstGeom>
        </p:spPr>
      </p:pic>
      <p:sp>
        <p:nvSpPr>
          <p:cNvPr id="4" name="Slide Number Placeholder 4">
            <a:extLst>
              <a:ext uri="{FF2B5EF4-FFF2-40B4-BE49-F238E27FC236}">
                <a16:creationId xmlns:a16="http://schemas.microsoft.com/office/drawing/2014/main" id="{D2D3B83B-185C-4F30-9405-F9DD59492886}"/>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668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rty&#10;&#10;Description automatically generated">
            <a:extLst>
              <a:ext uri="{FF2B5EF4-FFF2-40B4-BE49-F238E27FC236}">
                <a16:creationId xmlns:a16="http://schemas.microsoft.com/office/drawing/2014/main" id="{70184483-9DD4-4DC9-B6FC-B5D1202478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AAB020C-2714-4FFD-97E1-8B875313D4B9}"/>
              </a:ext>
            </a:extLst>
          </p:cNvPr>
          <p:cNvSpPr>
            <a:spLocks noGrp="1"/>
          </p:cNvSpPr>
          <p:nvPr>
            <p:ph type="title"/>
          </p:nvPr>
        </p:nvSpPr>
        <p:spPr>
          <a:xfrm>
            <a:off x="246206" y="5192292"/>
            <a:ext cx="6973204" cy="1261872"/>
          </a:xfrm>
        </p:spPr>
        <p:txBody>
          <a:bodyPr vert="horz" lIns="91440" tIns="45720" rIns="91440" bIns="45720" rtlCol="0" anchor="ctr">
            <a:normAutofit/>
          </a:bodyPr>
          <a:lstStyle/>
          <a:p>
            <a:r>
              <a:rPr lang="en-US" sz="4100">
                <a:latin typeface="+mj-lt"/>
              </a:rPr>
              <a:t>Wilshire/Rodeo Tunneling Progress</a:t>
            </a:r>
          </a:p>
        </p:txBody>
      </p:sp>
    </p:spTree>
    <p:extLst>
      <p:ext uri="{BB962C8B-B14F-4D97-AF65-F5344CB8AC3E}">
        <p14:creationId xmlns:p14="http://schemas.microsoft.com/office/powerpoint/2010/main" val="3600777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ED1C-B960-4325-9B7E-606A83CE91D5}"/>
              </a:ext>
            </a:extLst>
          </p:cNvPr>
          <p:cNvSpPr>
            <a:spLocks noGrp="1"/>
          </p:cNvSpPr>
          <p:nvPr>
            <p:ph type="title"/>
          </p:nvPr>
        </p:nvSpPr>
        <p:spPr>
          <a:xfrm>
            <a:off x="230819" y="162514"/>
            <a:ext cx="11263222" cy="569151"/>
          </a:xfrm>
        </p:spPr>
        <p:txBody>
          <a:bodyPr>
            <a:normAutofit/>
          </a:bodyPr>
          <a:lstStyle/>
          <a:p>
            <a:r>
              <a:rPr kumimoji="0" lang="en-US" sz="2800" b="1"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 </a:t>
            </a:r>
            <a:r>
              <a:rPr kumimoji="0" lang="en-US" sz="2750" b="1"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Wilshire/Rodeo Station: Concourse Level Activity</a:t>
            </a:r>
            <a:endParaRPr lang="en-US" sz="2750">
              <a:cs typeface="Calibri"/>
            </a:endParaRPr>
          </a:p>
        </p:txBody>
      </p:sp>
      <p:sp>
        <p:nvSpPr>
          <p:cNvPr id="4" name="Slide Number Placeholder 4">
            <a:extLst>
              <a:ext uri="{FF2B5EF4-FFF2-40B4-BE49-F238E27FC236}">
                <a16:creationId xmlns:a16="http://schemas.microsoft.com/office/drawing/2014/main" id="{D2D3B83B-185C-4F30-9405-F9DD59492886}"/>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picture containing person&#10;&#10;Description automatically generated">
            <a:extLst>
              <a:ext uri="{FF2B5EF4-FFF2-40B4-BE49-F238E27FC236}">
                <a16:creationId xmlns:a16="http://schemas.microsoft.com/office/drawing/2014/main" id="{1B5EE9A3-B61A-43B6-8DF3-709FECC3D8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960" y="1056823"/>
            <a:ext cx="3680224" cy="2760168"/>
          </a:xfrm>
          <a:prstGeom prst="rect">
            <a:avLst/>
          </a:prstGeom>
        </p:spPr>
      </p:pic>
      <p:pic>
        <p:nvPicPr>
          <p:cNvPr id="7" name="Picture 6" descr="A picture containing building&#10;&#10;Description automatically generated">
            <a:extLst>
              <a:ext uri="{FF2B5EF4-FFF2-40B4-BE49-F238E27FC236}">
                <a16:creationId xmlns:a16="http://schemas.microsoft.com/office/drawing/2014/main" id="{8DA49BF3-6307-498E-84F1-F059FCF0D3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3398" y="3166114"/>
            <a:ext cx="3870746" cy="2903060"/>
          </a:xfrm>
          <a:prstGeom prst="rect">
            <a:avLst/>
          </a:prstGeom>
        </p:spPr>
      </p:pic>
      <p:sp>
        <p:nvSpPr>
          <p:cNvPr id="9" name="TextBox 8">
            <a:extLst>
              <a:ext uri="{FF2B5EF4-FFF2-40B4-BE49-F238E27FC236}">
                <a16:creationId xmlns:a16="http://schemas.microsoft.com/office/drawing/2014/main" id="{682D5CB9-EE51-4AEF-9936-EB5773B0EBB5}"/>
              </a:ext>
            </a:extLst>
          </p:cNvPr>
          <p:cNvSpPr txBox="1"/>
          <p:nvPr/>
        </p:nvSpPr>
        <p:spPr>
          <a:xfrm>
            <a:off x="8488938" y="6330361"/>
            <a:ext cx="3005103" cy="2846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50" i="1">
                <a:solidFill>
                  <a:prstClr val="black"/>
                </a:solidFill>
                <a:latin typeface="Calibri" panose="020F0502020204030204"/>
              </a:rPr>
              <a:t>Concourse level progress | Shoring &amp; Walls</a:t>
            </a:r>
            <a:endParaRPr kumimoji="0" lang="en-US" sz="1250"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descr="A picture containing indoor&#10;&#10;Description automatically generated">
            <a:extLst>
              <a:ext uri="{FF2B5EF4-FFF2-40B4-BE49-F238E27FC236}">
                <a16:creationId xmlns:a16="http://schemas.microsoft.com/office/drawing/2014/main" id="{F0DBDA1C-2838-4ADF-8B1E-91D4C79AE9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43639" y="1602841"/>
            <a:ext cx="3906421" cy="2929816"/>
          </a:xfrm>
          <a:prstGeom prst="rect">
            <a:avLst/>
          </a:prstGeom>
        </p:spPr>
      </p:pic>
      <p:pic>
        <p:nvPicPr>
          <p:cNvPr id="12" name="Picture 11" descr="A picture containing fence, building, gate, metal&#10;&#10;Description automatically generated">
            <a:extLst>
              <a:ext uri="{FF2B5EF4-FFF2-40B4-BE49-F238E27FC236}">
                <a16:creationId xmlns:a16="http://schemas.microsoft.com/office/drawing/2014/main" id="{F821212C-A15C-4898-A048-AD981F1A2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3315" y="3325835"/>
            <a:ext cx="3752480" cy="2814360"/>
          </a:xfrm>
          <a:prstGeom prst="rect">
            <a:avLst/>
          </a:prstGeom>
        </p:spPr>
      </p:pic>
    </p:spTree>
    <p:extLst>
      <p:ext uri="{BB962C8B-B14F-4D97-AF65-F5344CB8AC3E}">
        <p14:creationId xmlns:p14="http://schemas.microsoft.com/office/powerpoint/2010/main" val="2889283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092E-F0C4-4750-8605-E52BA08DEA3A}"/>
              </a:ext>
            </a:extLst>
          </p:cNvPr>
          <p:cNvSpPr>
            <a:spLocks noGrp="1"/>
          </p:cNvSpPr>
          <p:nvPr>
            <p:ph type="title"/>
          </p:nvPr>
        </p:nvSpPr>
        <p:spPr>
          <a:xfrm>
            <a:off x="349929" y="192563"/>
            <a:ext cx="10515600" cy="569151"/>
          </a:xfrm>
        </p:spPr>
        <p:txBody>
          <a:bodyPr/>
          <a:lstStyle/>
          <a:p>
            <a:r>
              <a:rPr kumimoji="0" lang="en-US" sz="3200" b="1"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 Wilshire/Rodeo Station: </a:t>
            </a:r>
            <a:r>
              <a:rPr lang="en-US">
                <a:latin typeface="Calibri"/>
                <a:cs typeface="Calibri"/>
              </a:rPr>
              <a:t>Construction Progress</a:t>
            </a:r>
            <a:endParaRPr lang="en-US"/>
          </a:p>
        </p:txBody>
      </p:sp>
      <p:sp>
        <p:nvSpPr>
          <p:cNvPr id="6" name="TextBox 5">
            <a:extLst>
              <a:ext uri="{FF2B5EF4-FFF2-40B4-BE49-F238E27FC236}">
                <a16:creationId xmlns:a16="http://schemas.microsoft.com/office/drawing/2014/main" id="{15683FED-3E8D-4F03-8B44-9129D0DAD314}"/>
              </a:ext>
            </a:extLst>
          </p:cNvPr>
          <p:cNvSpPr txBox="1"/>
          <p:nvPr/>
        </p:nvSpPr>
        <p:spPr>
          <a:xfrm>
            <a:off x="9506597" y="6252853"/>
            <a:ext cx="2104124" cy="300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1" u="none" strike="noStrike" kern="1200" cap="none" spc="0" normalizeH="0" baseline="0" noProof="0">
                <a:ln>
                  <a:noFill/>
                </a:ln>
                <a:solidFill>
                  <a:prstClr val="black"/>
                </a:solidFill>
                <a:effectLst/>
                <a:uLnTx/>
                <a:uFillTx/>
                <a:latin typeface="Calibri" panose="020F0502020204030204"/>
                <a:ea typeface="+mn-ea"/>
                <a:cs typeface="+mn-cs"/>
              </a:rPr>
              <a:t>Entrance Wall progress.</a:t>
            </a:r>
          </a:p>
        </p:txBody>
      </p:sp>
      <p:pic>
        <p:nvPicPr>
          <p:cNvPr id="7" name="Picture 6" descr="A picture containing building&#10;&#10;Description automatically generated">
            <a:extLst>
              <a:ext uri="{FF2B5EF4-FFF2-40B4-BE49-F238E27FC236}">
                <a16:creationId xmlns:a16="http://schemas.microsoft.com/office/drawing/2014/main" id="{5EFE71FB-B785-42EA-9650-A87E50B9FD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38008" y="1157640"/>
            <a:ext cx="3726923" cy="2795192"/>
          </a:xfrm>
          <a:prstGeom prst="rect">
            <a:avLst/>
          </a:prstGeom>
        </p:spPr>
      </p:pic>
      <p:pic>
        <p:nvPicPr>
          <p:cNvPr id="8" name="Picture 7" descr="A high angle view of a factory&#10;&#10;Description automatically generated with medium confidence">
            <a:extLst>
              <a:ext uri="{FF2B5EF4-FFF2-40B4-BE49-F238E27FC236}">
                <a16:creationId xmlns:a16="http://schemas.microsoft.com/office/drawing/2014/main" id="{03698498-391B-4326-8093-F259E1906F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4041" y="1179376"/>
            <a:ext cx="3472353" cy="2604265"/>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79F4413-5AF6-4153-A373-6095223447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848583" y="3228330"/>
            <a:ext cx="4032696" cy="3024522"/>
          </a:xfrm>
          <a:prstGeom prst="rect">
            <a:avLst/>
          </a:prstGeom>
        </p:spPr>
      </p:pic>
      <p:pic>
        <p:nvPicPr>
          <p:cNvPr id="4" name="Picture 3">
            <a:extLst>
              <a:ext uri="{FF2B5EF4-FFF2-40B4-BE49-F238E27FC236}">
                <a16:creationId xmlns:a16="http://schemas.microsoft.com/office/drawing/2014/main" id="{7DB11848-5EB3-4BE7-8EFC-37943FD04B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5019" y="1201772"/>
            <a:ext cx="3635702" cy="4847602"/>
          </a:xfrm>
          <a:prstGeom prst="rect">
            <a:avLst/>
          </a:prstGeom>
        </p:spPr>
      </p:pic>
    </p:spTree>
    <p:extLst>
      <p:ext uri="{BB962C8B-B14F-4D97-AF65-F5344CB8AC3E}">
        <p14:creationId xmlns:p14="http://schemas.microsoft.com/office/powerpoint/2010/main" val="2803957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419595" y="151458"/>
            <a:ext cx="797837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Upcoming Work | SCE Installation </a:t>
            </a: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Calibri" panose="020F0502020204030204"/>
            </a:endParaRP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11">
            <a:extLst>
              <a:ext uri="{FF2B5EF4-FFF2-40B4-BE49-F238E27FC236}">
                <a16:creationId xmlns:a16="http://schemas.microsoft.com/office/drawing/2014/main" id="{4C90460A-B5A2-4CC1-A591-54D7ADF6F70A}"/>
              </a:ext>
            </a:extLst>
          </p:cNvPr>
          <p:cNvSpPr>
            <a:spLocks noGrp="1"/>
          </p:cNvSpPr>
          <p:nvPr>
            <p:ph sz="half" idx="2"/>
          </p:nvPr>
        </p:nvSpPr>
        <p:spPr>
          <a:xfrm>
            <a:off x="585590" y="1504713"/>
            <a:ext cx="5396604" cy="2141287"/>
          </a:xfrm>
        </p:spPr>
        <p:txBody>
          <a:bodyPr vert="horz" lIns="91440" tIns="45720" rIns="91440" bIns="45720" rtlCol="0" anchor="t">
            <a:normAutofit fontScale="85000" lnSpcReduction="20000"/>
          </a:bodyPr>
          <a:lstStyle/>
          <a:p>
            <a:pPr>
              <a:lnSpc>
                <a:spcPct val="100000"/>
              </a:lnSpc>
              <a:spcBef>
                <a:spcPts val="0"/>
              </a:spcBef>
              <a:buFont typeface="Arial" panose="020B0604020202020204" pitchFamily="34" charset="0"/>
              <a:buChar char="•"/>
              <a:defRPr/>
            </a:pPr>
            <a:r>
              <a:rPr lang="en-US" sz="2100" b="1">
                <a:ea typeface="ＭＳ Ｐゴシック"/>
              </a:rPr>
              <a:t>Where: </a:t>
            </a:r>
            <a:r>
              <a:rPr lang="en-US" sz="2100">
                <a:ea typeface="ＭＳ Ｐゴシック"/>
              </a:rPr>
              <a:t>Wilshire Blvd. between Dayton Way and Rexford Dr.</a:t>
            </a:r>
            <a:endParaRPr lang="en-US" sz="2100">
              <a:ea typeface="ＭＳ Ｐゴシック"/>
              <a:cs typeface="Calibri"/>
            </a:endParaRPr>
          </a:p>
          <a:p>
            <a:pPr lvl="1">
              <a:lnSpc>
                <a:spcPct val="100000"/>
              </a:lnSpc>
              <a:spcBef>
                <a:spcPts val="0"/>
              </a:spcBef>
              <a:buFont typeface="Arial" panose="020B0604020202020204" pitchFamily="34" charset="0"/>
              <a:buChar char="•"/>
              <a:defRPr/>
            </a:pPr>
            <a:r>
              <a:rPr lang="en-US" sz="2100">
                <a:ea typeface="ＭＳ Ｐゴシック"/>
                <a:cs typeface="Calibri"/>
              </a:rPr>
              <a:t>Starting east of station box</a:t>
            </a:r>
          </a:p>
          <a:p>
            <a:pPr marL="0" indent="0">
              <a:lnSpc>
                <a:spcPct val="100000"/>
              </a:lnSpc>
              <a:spcBef>
                <a:spcPts val="0"/>
              </a:spcBef>
              <a:buNone/>
              <a:defRPr/>
            </a:pPr>
            <a:endParaRPr lang="en-US" sz="2100">
              <a:ea typeface="ＭＳ Ｐゴシック"/>
            </a:endParaRPr>
          </a:p>
          <a:p>
            <a:pPr>
              <a:lnSpc>
                <a:spcPct val="100000"/>
              </a:lnSpc>
              <a:spcBef>
                <a:spcPts val="0"/>
              </a:spcBef>
              <a:buFont typeface="Arial" panose="020B0604020202020204" pitchFamily="34" charset="0"/>
              <a:buChar char="•"/>
              <a:defRPr/>
            </a:pPr>
            <a:r>
              <a:rPr lang="en-US" sz="2100" b="1">
                <a:ea typeface="ＭＳ Ｐゴシック"/>
              </a:rPr>
              <a:t>Duration: </a:t>
            </a:r>
            <a:r>
              <a:rPr lang="en-US" sz="2100">
                <a:ea typeface="ＭＳ Ｐゴシック"/>
              </a:rPr>
              <a:t>Approximately 7 months [Anticipated start on Saturday, September 10]</a:t>
            </a:r>
            <a:endParaRPr lang="en-US" sz="2100">
              <a:ea typeface="ＭＳ Ｐゴシック"/>
              <a:cs typeface="Calibri"/>
            </a:endParaRPr>
          </a:p>
          <a:p>
            <a:pPr marL="0" indent="0">
              <a:lnSpc>
                <a:spcPct val="100000"/>
              </a:lnSpc>
              <a:spcBef>
                <a:spcPts val="0"/>
              </a:spcBef>
              <a:buNone/>
              <a:defRPr/>
            </a:pPr>
            <a:endParaRPr lang="en-US" sz="2100" i="1">
              <a:ea typeface="ＭＳ Ｐゴシック"/>
              <a:cs typeface="Calibri"/>
            </a:endParaRPr>
          </a:p>
          <a:p>
            <a:pPr lvl="1">
              <a:lnSpc>
                <a:spcPct val="100000"/>
              </a:lnSpc>
              <a:spcBef>
                <a:spcPts val="0"/>
              </a:spcBef>
              <a:defRPr/>
            </a:pPr>
            <a:r>
              <a:rPr lang="en-US" sz="1700" i="1">
                <a:ea typeface="ＭＳ Ｐゴシック"/>
                <a:cs typeface="Calibri"/>
              </a:rPr>
              <a:t>Starting east of station box from S Canon Drive to Rexford (Sep – Nov) | Shift to west side after</a:t>
            </a:r>
            <a:endParaRPr lang="en-US" sz="1700" i="1">
              <a:cs typeface="Calibri"/>
            </a:endParaRPr>
          </a:p>
        </p:txBody>
      </p:sp>
      <p:sp>
        <p:nvSpPr>
          <p:cNvPr id="8" name="Content Placeholder 11">
            <a:extLst>
              <a:ext uri="{FF2B5EF4-FFF2-40B4-BE49-F238E27FC236}">
                <a16:creationId xmlns:a16="http://schemas.microsoft.com/office/drawing/2014/main" id="{8009E9EB-40CC-42F5-BC26-564902C2ECB1}"/>
              </a:ext>
            </a:extLst>
          </p:cNvPr>
          <p:cNvSpPr txBox="1">
            <a:spLocks/>
          </p:cNvSpPr>
          <p:nvPr/>
        </p:nvSpPr>
        <p:spPr>
          <a:xfrm>
            <a:off x="6593305" y="1504732"/>
            <a:ext cx="5219325" cy="2114550"/>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System Font Regular"/>
              <a:buChar char="&gt;"/>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Arial" panose="020B0604020202020204" pitchFamily="34" charset="0"/>
              <a:buChar char="•"/>
              <a:defRPr/>
            </a:pPr>
            <a:r>
              <a:rPr kumimoji="0" lang="en-US" sz="2100" b="1" i="0" u="none" strike="noStrike" kern="1200" cap="none" spc="0" normalizeH="0" baseline="0" noProof="0">
                <a:ln>
                  <a:noFill/>
                </a:ln>
                <a:effectLst/>
                <a:uLnTx/>
                <a:uFillTx/>
                <a:latin typeface="Calibri" panose="020F0502020204030204"/>
                <a:ea typeface="ＭＳ Ｐゴシック"/>
                <a:cs typeface="Calibri"/>
              </a:rPr>
              <a:t>Work Hours: </a:t>
            </a:r>
            <a:r>
              <a:rPr lang="en-US" sz="2100">
                <a:latin typeface="Calibri" panose="020F0502020204030204"/>
                <a:ea typeface="ＭＳ Ｐゴシック"/>
                <a:cs typeface="Calibri"/>
              </a:rPr>
              <a:t>Weekends, 8am to 8pm*  Weekdays 8:15pm to 7am</a:t>
            </a:r>
          </a:p>
          <a:p>
            <a:pPr marL="0" marR="0" lvl="0" indent="0" algn="l" defTabSz="914400" rtl="0" eaLnBrk="1" fontAlgn="auto" latinLnBrk="0" hangingPunct="1">
              <a:lnSpc>
                <a:spcPct val="100000"/>
              </a:lnSpc>
              <a:spcBef>
                <a:spcPts val="0"/>
              </a:spcBef>
              <a:spcAft>
                <a:spcPts val="0"/>
              </a:spcAft>
              <a:buClrTx/>
              <a:buSzTx/>
              <a:buNone/>
              <a:tabLst/>
              <a:defRPr/>
            </a:pPr>
            <a:endParaRPr kumimoji="0" lang="en-US" sz="2100" b="0" i="0" u="none" strike="noStrike" kern="1200" cap="none" spc="0" normalizeH="0" baseline="0" noProof="0">
              <a:ln>
                <a:noFill/>
              </a:ln>
              <a:solidFill>
                <a:prstClr val="black"/>
              </a:solidFill>
              <a:effectLst/>
              <a:uLnTx/>
              <a:uFillTx/>
              <a:latin typeface="Calibri" panose="020F0502020204030204"/>
              <a:ea typeface="ＭＳ Ｐゴシック"/>
              <a:cs typeface="Calibri"/>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a:rPr>
              <a:t>Traffic Control:</a:t>
            </a:r>
            <a:endParaRPr kumimoji="0" lang="en-US" sz="21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endParaRP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Wilshire Blvd. may be reduced to one lane in each direction overnight and on weekends</a:t>
            </a:r>
            <a:endParaRPr kumimoji="0" lang="en-US" sz="23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685800" marR="0" lvl="1"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9" name="TextBox 8">
            <a:extLst>
              <a:ext uri="{FF2B5EF4-FFF2-40B4-BE49-F238E27FC236}">
                <a16:creationId xmlns:a16="http://schemas.microsoft.com/office/drawing/2014/main" id="{54449FAC-7D64-45F7-91B2-C8A746496E32}"/>
              </a:ext>
            </a:extLst>
          </p:cNvPr>
          <p:cNvSpPr txBox="1"/>
          <p:nvPr/>
        </p:nvSpPr>
        <p:spPr>
          <a:xfrm>
            <a:off x="419595" y="967066"/>
            <a:ext cx="11125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Contractor will begin installation of SCE Permanent Power Feeds to the station.</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pic>
        <p:nvPicPr>
          <p:cNvPr id="6" name="Picture 5">
            <a:extLst>
              <a:ext uri="{FF2B5EF4-FFF2-40B4-BE49-F238E27FC236}">
                <a16:creationId xmlns:a16="http://schemas.microsoft.com/office/drawing/2014/main" id="{E2BAE038-6864-4D89-8AC0-992E225515A4}"/>
              </a:ext>
            </a:extLst>
          </p:cNvPr>
          <p:cNvPicPr>
            <a:picLocks noChangeAspect="1"/>
          </p:cNvPicPr>
          <p:nvPr/>
        </p:nvPicPr>
        <p:blipFill>
          <a:blip r:embed="rId2"/>
          <a:stretch>
            <a:fillRect/>
          </a:stretch>
        </p:blipFill>
        <p:spPr>
          <a:xfrm>
            <a:off x="716097" y="3794023"/>
            <a:ext cx="11009171" cy="2174409"/>
          </a:xfrm>
          <a:prstGeom prst="rect">
            <a:avLst/>
          </a:prstGeom>
        </p:spPr>
      </p:pic>
      <p:sp>
        <p:nvSpPr>
          <p:cNvPr id="3" name="TextBox 2">
            <a:extLst>
              <a:ext uri="{FF2B5EF4-FFF2-40B4-BE49-F238E27FC236}">
                <a16:creationId xmlns:a16="http://schemas.microsoft.com/office/drawing/2014/main" id="{6F23115E-8703-49E5-A0A9-B490891D5A4E}"/>
              </a:ext>
            </a:extLst>
          </p:cNvPr>
          <p:cNvSpPr txBox="1"/>
          <p:nvPr/>
        </p:nvSpPr>
        <p:spPr>
          <a:xfrm>
            <a:off x="8669955" y="6236104"/>
            <a:ext cx="359543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*Pending approval from City Of Beverly Hills</a:t>
            </a:r>
          </a:p>
        </p:txBody>
      </p:sp>
    </p:spTree>
    <p:extLst>
      <p:ext uri="{BB962C8B-B14F-4D97-AF65-F5344CB8AC3E}">
        <p14:creationId xmlns:p14="http://schemas.microsoft.com/office/powerpoint/2010/main" val="1228511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419595" y="166847"/>
            <a:ext cx="82348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Upcoming Ground Improvement/Cross Passage Work</a:t>
            </a: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Calibri" panose="020F0502020204030204"/>
            </a:endParaRP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151CE85-CE96-4D25-8EF4-75AA87A9722E}"/>
              </a:ext>
            </a:extLst>
          </p:cNvPr>
          <p:cNvSpPr txBox="1"/>
          <p:nvPr/>
        </p:nvSpPr>
        <p:spPr>
          <a:xfrm>
            <a:off x="95251" y="904801"/>
            <a:ext cx="3553960" cy="591700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The contractor began ground improvement work along the tunnel alignment in preparation for the construction of cross passage tunnels.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50" b="1" i="0" u="none" strike="noStrike" kern="1200" cap="none" spc="0" normalizeH="0" baseline="0" noProof="0">
                <a:ln>
                  <a:noFill/>
                </a:ln>
                <a:solidFill>
                  <a:prstClr val="black"/>
                </a:solidFill>
                <a:effectLst/>
                <a:uLnTx/>
                <a:uFillTx/>
                <a:latin typeface="Calibri" panose="020F0502020204030204"/>
                <a:ea typeface="+mn-ea"/>
                <a:cs typeface="Calibri"/>
              </a:rPr>
              <a:t>When: </a:t>
            </a:r>
            <a:r>
              <a:rPr kumimoji="0" lang="en-US" sz="1650" b="0" i="0" u="none" strike="noStrike" kern="1200" cap="none" spc="0" normalizeH="0" baseline="0" noProof="0">
                <a:ln>
                  <a:noFill/>
                </a:ln>
                <a:solidFill>
                  <a:prstClr val="black"/>
                </a:solidFill>
                <a:effectLst/>
                <a:uLnTx/>
                <a:uFillTx/>
                <a:latin typeface="Calibri" panose="020F0502020204030204"/>
                <a:ea typeface="+mn-ea"/>
                <a:cs typeface="Calibri"/>
              </a:rPr>
              <a:t>Work started in late May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50" b="0" i="0" u="none" strike="noStrike" kern="1200" cap="none" spc="0" normalizeH="0" baseline="0" noProof="0">
                <a:ln>
                  <a:noFill/>
                </a:ln>
                <a:solidFill>
                  <a:prstClr val="black"/>
                </a:solidFill>
                <a:effectLst/>
                <a:uLnTx/>
                <a:uFillTx/>
                <a:latin typeface="Calibri" panose="020F0502020204030204"/>
                <a:ea typeface="+mn-ea"/>
                <a:cs typeface="Calibri"/>
              </a:rPr>
              <a:t>Ongoing until late 2022</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50" b="1" i="0" u="none" strike="noStrike" kern="1200" cap="none" spc="0" normalizeH="0" baseline="0" noProof="0">
                <a:ln>
                  <a:noFill/>
                </a:ln>
                <a:solidFill>
                  <a:prstClr val="black"/>
                </a:solidFill>
                <a:effectLst/>
                <a:uLnTx/>
                <a:uFillTx/>
                <a:latin typeface="Calibri" panose="020F0502020204030204"/>
                <a:ea typeface="+mn-ea"/>
                <a:cs typeface="Calibri"/>
              </a:rPr>
              <a:t>Where: </a:t>
            </a:r>
            <a:r>
              <a:rPr kumimoji="0" lang="en-US" sz="1650" b="0" i="0" u="none" strike="noStrike" kern="1200" cap="none" spc="0" normalizeH="0" baseline="0" noProof="0">
                <a:ln>
                  <a:noFill/>
                </a:ln>
                <a:solidFill>
                  <a:prstClr val="black"/>
                </a:solidFill>
                <a:effectLst/>
                <a:uLnTx/>
                <a:uFillTx/>
                <a:latin typeface="Calibri" panose="020F0502020204030204"/>
                <a:ea typeface="+mn-ea"/>
                <a:cs typeface="Calibri"/>
              </a:rPr>
              <a:t>*14 locations; First 7 work sites noted on map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50" b="1" i="0" u="none" strike="noStrike" kern="1200" cap="none" spc="0" normalizeH="0" baseline="0" noProof="0">
                <a:ln>
                  <a:noFill/>
                </a:ln>
                <a:solidFill>
                  <a:prstClr val="black"/>
                </a:solidFill>
                <a:effectLst/>
                <a:uLnTx/>
                <a:uFillTx/>
                <a:latin typeface="Calibri" panose="020F0502020204030204"/>
                <a:ea typeface="+mn-ea"/>
                <a:cs typeface="Calibri"/>
              </a:rPr>
              <a:t>Work Hours: </a:t>
            </a:r>
            <a:r>
              <a:rPr kumimoji="0" lang="en-US" sz="1650" b="0" i="0" u="none" strike="noStrike" kern="1200" cap="none" spc="0" normalizeH="0" baseline="0" noProof="0">
                <a:ln>
                  <a:noFill/>
                </a:ln>
                <a:solidFill>
                  <a:prstClr val="black"/>
                </a:solidFill>
                <a:effectLst/>
                <a:uLnTx/>
                <a:uFillTx/>
                <a:latin typeface="Calibri" panose="020F0502020204030204"/>
                <a:ea typeface="+mn-ea"/>
                <a:cs typeface="Calibri"/>
              </a:rPr>
              <a:t>Monday-Friday 8am-11pm on Wilshire Bl. Closures remain in place 24/7 until each location is completed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50" b="1" i="0" u="none" strike="noStrike" kern="1200" cap="none" spc="0" normalizeH="0" baseline="0" noProof="0">
                <a:ln>
                  <a:noFill/>
                </a:ln>
                <a:solidFill>
                  <a:prstClr val="black"/>
                </a:solidFill>
                <a:effectLst/>
                <a:uLnTx/>
                <a:uFillTx/>
                <a:latin typeface="Calibri" panose="020F0502020204030204"/>
                <a:ea typeface="+mn-ea"/>
                <a:cs typeface="Calibri"/>
              </a:rPr>
              <a:t>Duration: </a:t>
            </a:r>
            <a:r>
              <a:rPr kumimoji="0" lang="en-US" sz="1650" b="0" i="0" u="none" strike="noStrike" kern="1200" cap="none" spc="0" normalizeH="0" baseline="0" noProof="0">
                <a:ln>
                  <a:noFill/>
                </a:ln>
                <a:solidFill>
                  <a:prstClr val="black"/>
                </a:solidFill>
                <a:effectLst/>
                <a:uLnTx/>
                <a:uFillTx/>
                <a:latin typeface="Calibri" panose="020F0502020204030204"/>
                <a:ea typeface="+mn-ea"/>
                <a:cs typeface="Calibri"/>
              </a:rPr>
              <a:t>2-4 weeks/location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B73C932-ADB6-48FE-B4DA-72D9385831D8}"/>
              </a:ext>
            </a:extLst>
          </p:cNvPr>
          <p:cNvSpPr txBox="1"/>
          <p:nvPr/>
        </p:nvSpPr>
        <p:spPr>
          <a:xfrm>
            <a:off x="5303642" y="6409270"/>
            <a:ext cx="717232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a:ln>
                  <a:noFill/>
                </a:ln>
                <a:solidFill>
                  <a:prstClr val="black"/>
                </a:solidFill>
                <a:effectLst/>
                <a:uLnTx/>
                <a:uFillTx/>
                <a:latin typeface="Calibri" panose="020F0502020204030204"/>
                <a:ea typeface="+mn-ea"/>
                <a:cs typeface="+mn-cs"/>
              </a:rPr>
              <a:t>*Additional notices detailing dates &amp; closure information will be provided in advance</a:t>
            </a:r>
          </a:p>
        </p:txBody>
      </p:sp>
      <p:pic>
        <p:nvPicPr>
          <p:cNvPr id="5" name="Picture 4">
            <a:extLst>
              <a:ext uri="{FF2B5EF4-FFF2-40B4-BE49-F238E27FC236}">
                <a16:creationId xmlns:a16="http://schemas.microsoft.com/office/drawing/2014/main" id="{33120EFE-D24D-4522-8B41-CEEA8963A311}"/>
              </a:ext>
            </a:extLst>
          </p:cNvPr>
          <p:cNvPicPr>
            <a:picLocks noChangeAspect="1"/>
          </p:cNvPicPr>
          <p:nvPr/>
        </p:nvPicPr>
        <p:blipFill>
          <a:blip r:embed="rId2"/>
          <a:stretch>
            <a:fillRect/>
          </a:stretch>
        </p:blipFill>
        <p:spPr>
          <a:xfrm>
            <a:off x="3776854" y="1114350"/>
            <a:ext cx="8221324" cy="5134049"/>
          </a:xfrm>
          <a:prstGeom prst="rect">
            <a:avLst/>
          </a:prstGeom>
        </p:spPr>
      </p:pic>
    </p:spTree>
    <p:extLst>
      <p:ext uri="{BB962C8B-B14F-4D97-AF65-F5344CB8AC3E}">
        <p14:creationId xmlns:p14="http://schemas.microsoft.com/office/powerpoint/2010/main" val="1528178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419595" y="166847"/>
            <a:ext cx="82348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Upcoming Ground Improvement/Cross Passage Work</a:t>
            </a: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Calibri" panose="020F0502020204030204"/>
            </a:endParaRP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5B73C932-ADB6-48FE-B4DA-72D9385831D8}"/>
              </a:ext>
            </a:extLst>
          </p:cNvPr>
          <p:cNvSpPr txBox="1"/>
          <p:nvPr/>
        </p:nvSpPr>
        <p:spPr>
          <a:xfrm>
            <a:off x="5767917" y="5926296"/>
            <a:ext cx="64240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*Additional notices detailing dates &amp; closure information will be provided in advance</a:t>
            </a:r>
          </a:p>
        </p:txBody>
      </p:sp>
      <p:pic>
        <p:nvPicPr>
          <p:cNvPr id="5" name="Picture 4">
            <a:extLst>
              <a:ext uri="{FF2B5EF4-FFF2-40B4-BE49-F238E27FC236}">
                <a16:creationId xmlns:a16="http://schemas.microsoft.com/office/drawing/2014/main" id="{6A560F8C-BA24-42EE-89C2-41CB5D8E7F91}"/>
              </a:ext>
            </a:extLst>
          </p:cNvPr>
          <p:cNvPicPr>
            <a:picLocks noChangeAspect="1"/>
          </p:cNvPicPr>
          <p:nvPr/>
        </p:nvPicPr>
        <p:blipFill>
          <a:blip r:embed="rId2"/>
          <a:stretch>
            <a:fillRect/>
          </a:stretch>
        </p:blipFill>
        <p:spPr>
          <a:xfrm>
            <a:off x="150283" y="1153210"/>
            <a:ext cx="11891434" cy="4551579"/>
          </a:xfrm>
          <a:prstGeom prst="rect">
            <a:avLst/>
          </a:prstGeom>
        </p:spPr>
      </p:pic>
    </p:spTree>
    <p:extLst>
      <p:ext uri="{BB962C8B-B14F-4D97-AF65-F5344CB8AC3E}">
        <p14:creationId xmlns:p14="http://schemas.microsoft.com/office/powerpoint/2010/main" val="1146662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269D205A-88C5-453E-A579-F18D800557CB}"/>
              </a:ext>
            </a:extLst>
          </p:cNvPr>
          <p:cNvSpPr>
            <a:spLocks noGrp="1"/>
          </p:cNvSpPr>
          <p:nvPr>
            <p:ph type="sldNum" sz="quarter" idx="12"/>
          </p:nvPr>
        </p:nvSpPr>
        <p:spPr/>
        <p:txBody>
          <a:bodyPr/>
          <a:lstStyle/>
          <a:p>
            <a:fld id="{48F63A3B-78C7-47BE-AE5E-E10140E04643}" type="slidenum">
              <a:rPr lang="en-US" smtClean="0"/>
              <a:pPr/>
              <a:t>3</a:t>
            </a:fld>
            <a:endParaRPr lang="en-US"/>
          </a:p>
        </p:txBody>
      </p:sp>
      <p:sp>
        <p:nvSpPr>
          <p:cNvPr id="10" name="Title 9">
            <a:extLst>
              <a:ext uri="{FF2B5EF4-FFF2-40B4-BE49-F238E27FC236}">
                <a16:creationId xmlns:a16="http://schemas.microsoft.com/office/drawing/2014/main" id="{85ECE012-03F6-4CB0-B6DF-9897176DE7C9}"/>
              </a:ext>
            </a:extLst>
          </p:cNvPr>
          <p:cNvSpPr>
            <a:spLocks noGrp="1"/>
          </p:cNvSpPr>
          <p:nvPr>
            <p:ph type="title"/>
          </p:nvPr>
        </p:nvSpPr>
        <p:spPr/>
        <p:txBody>
          <a:bodyPr/>
          <a:lstStyle/>
          <a:p>
            <a:r>
              <a:rPr lang="en-US"/>
              <a:t>Today's Agenda</a:t>
            </a:r>
          </a:p>
        </p:txBody>
      </p:sp>
      <p:sp>
        <p:nvSpPr>
          <p:cNvPr id="7" name="Content Placeholder 6">
            <a:extLst>
              <a:ext uri="{FF2B5EF4-FFF2-40B4-BE49-F238E27FC236}">
                <a16:creationId xmlns:a16="http://schemas.microsoft.com/office/drawing/2014/main" id="{1CE5DFE7-9C09-4442-B337-67C94C1604EA}"/>
              </a:ext>
            </a:extLst>
          </p:cNvPr>
          <p:cNvSpPr>
            <a:spLocks noGrp="1"/>
          </p:cNvSpPr>
          <p:nvPr>
            <p:ph sz="half" idx="2"/>
          </p:nvPr>
        </p:nvSpPr>
        <p:spPr/>
        <p:txBody>
          <a:bodyPr/>
          <a:lstStyle/>
          <a:p>
            <a:pPr lvl="1"/>
            <a:r>
              <a:rPr lang="en-US"/>
              <a:t>City of Beverly Hills Project Overview</a:t>
            </a:r>
          </a:p>
          <a:p>
            <a:pPr lvl="1"/>
            <a:r>
              <a:rPr lang="en-US"/>
              <a:t>Section 1 Construction Update</a:t>
            </a:r>
            <a:br>
              <a:rPr lang="en-US"/>
            </a:br>
            <a:r>
              <a:rPr lang="en-US"/>
              <a:t>Section 2 Construction Update </a:t>
            </a:r>
          </a:p>
          <a:p>
            <a:pPr lvl="1"/>
            <a:r>
              <a:rPr lang="en-US"/>
              <a:t>Station Naming for Section 2</a:t>
            </a:r>
          </a:p>
          <a:p>
            <a:pPr lvl="1"/>
            <a:r>
              <a:rPr lang="en-US"/>
              <a:t>Eat Shop Play</a:t>
            </a:r>
          </a:p>
          <a:p>
            <a:pPr lvl="1"/>
            <a:r>
              <a:rPr lang="en-US"/>
              <a:t>Business Interruption Fund </a:t>
            </a:r>
          </a:p>
          <a:p>
            <a:pPr lvl="1"/>
            <a:endParaRPr lang="en-US"/>
          </a:p>
          <a:p>
            <a:pPr lvl="1"/>
            <a:endParaRPr lang="en-US"/>
          </a:p>
          <a:p>
            <a:endParaRPr lang="en-US"/>
          </a:p>
          <a:p>
            <a:endParaRPr lang="en-US"/>
          </a:p>
        </p:txBody>
      </p:sp>
    </p:spTree>
    <p:extLst>
      <p:ext uri="{BB962C8B-B14F-4D97-AF65-F5344CB8AC3E}">
        <p14:creationId xmlns:p14="http://schemas.microsoft.com/office/powerpoint/2010/main" val="464328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151002" y="170225"/>
            <a:ext cx="81636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lt"/>
                <a:cs typeface="Calibri" panose="020F0502020204030204"/>
              </a:rPr>
              <a:t> Wilshire/Rodeo Station: </a:t>
            </a:r>
            <a:r>
              <a:rPr kumimoji="0" lang="en-US" sz="2500" b="1" i="0" u="none" strike="noStrike" kern="1200" cap="none" spc="0" normalizeH="0" baseline="0" noProof="0">
                <a:ln>
                  <a:noFill/>
                </a:ln>
                <a:solidFill>
                  <a:prstClr val="white"/>
                </a:solidFill>
                <a:effectLst/>
                <a:uLnTx/>
                <a:uFillTx/>
                <a:latin typeface="Calibri" panose="020F0502020204030204"/>
                <a:ea typeface="+mn-ea"/>
                <a:cs typeface="+mn-cs"/>
              </a:rPr>
              <a:t>Geotechnical Instrumentation </a:t>
            </a:r>
            <a:r>
              <a:rPr kumimoji="0" lang="en-US" sz="2500" b="1"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11">
            <a:extLst>
              <a:ext uri="{FF2B5EF4-FFF2-40B4-BE49-F238E27FC236}">
                <a16:creationId xmlns:a16="http://schemas.microsoft.com/office/drawing/2014/main" id="{4C90460A-B5A2-4CC1-A591-54D7ADF6F70A}"/>
              </a:ext>
            </a:extLst>
          </p:cNvPr>
          <p:cNvSpPr>
            <a:spLocks noGrp="1"/>
          </p:cNvSpPr>
          <p:nvPr>
            <p:ph sz="half" idx="2"/>
          </p:nvPr>
        </p:nvSpPr>
        <p:spPr>
          <a:xfrm>
            <a:off x="638889" y="1174388"/>
            <a:ext cx="7336240" cy="4714273"/>
          </a:xfrm>
        </p:spPr>
        <p:txBody>
          <a:bodyPr vert="horz" lIns="91440" tIns="45720" rIns="91440" bIns="45720" rtlCol="0" anchor="t">
            <a:normAutofit/>
          </a:bodyPr>
          <a:lstStyle/>
          <a:p>
            <a:pPr>
              <a:lnSpc>
                <a:spcPct val="100000"/>
              </a:lnSpc>
              <a:spcBef>
                <a:spcPts val="0"/>
              </a:spcBef>
              <a:buFont typeface="Arial" panose="020B0604020202020204" pitchFamily="34" charset="0"/>
              <a:buChar char="•"/>
              <a:defRPr/>
            </a:pPr>
            <a:r>
              <a:rPr lang="en-US" sz="2300" b="1">
                <a:ea typeface="ＭＳ Ｐゴシック"/>
              </a:rPr>
              <a:t>Where: </a:t>
            </a:r>
            <a:r>
              <a:rPr lang="en-US" sz="2300">
                <a:ea typeface="ＭＳ Ｐゴシック"/>
              </a:rPr>
              <a:t>Instruments will be installed within the tunnel alignment and station box area to monitor ground movement, settlement and other geological conditions</a:t>
            </a:r>
          </a:p>
          <a:p>
            <a:pPr lvl="1">
              <a:lnSpc>
                <a:spcPct val="100000"/>
              </a:lnSpc>
              <a:spcBef>
                <a:spcPts val="0"/>
              </a:spcBef>
              <a:buFont typeface="Arial" panose="020B0604020202020204" pitchFamily="34" charset="0"/>
              <a:buChar char="•"/>
              <a:defRPr/>
            </a:pPr>
            <a:r>
              <a:rPr lang="en-US" sz="2300">
                <a:ea typeface="ＭＳ Ｐゴシック"/>
              </a:rPr>
              <a:t>Installations will be within the public right of way and within privately owned properties</a:t>
            </a:r>
            <a:endParaRPr lang="en-US" sz="2300">
              <a:ea typeface="ＭＳ Ｐゴシック"/>
              <a:cs typeface="Calibri"/>
            </a:endParaRPr>
          </a:p>
          <a:p>
            <a:pPr lvl="0">
              <a:lnSpc>
                <a:spcPct val="100000"/>
              </a:lnSpc>
              <a:spcBef>
                <a:spcPts val="0"/>
              </a:spcBef>
              <a:buFont typeface="Arial" panose="020B0604020202020204" pitchFamily="34" charset="0"/>
              <a:buChar char="•"/>
              <a:defRPr/>
            </a:pPr>
            <a:endParaRPr lang="en-US" sz="2300" b="1">
              <a:solidFill>
                <a:prstClr val="black"/>
              </a:solidFill>
              <a:ea typeface="ＭＳ Ｐゴシック"/>
            </a:endParaRPr>
          </a:p>
          <a:p>
            <a:pPr eaLnBrk="0" fontAlgn="base" hangingPunct="0">
              <a:lnSpc>
                <a:spcPct val="100000"/>
              </a:lnSpc>
              <a:spcBef>
                <a:spcPts val="0"/>
              </a:spcBef>
              <a:buFont typeface="Arial" panose="020B0604020202020204" pitchFamily="34" charset="0"/>
              <a:buChar char="•"/>
              <a:defRPr/>
            </a:pPr>
            <a:r>
              <a:rPr lang="en-US" sz="2300" b="1">
                <a:ea typeface="ＭＳ Ｐゴシック"/>
              </a:rPr>
              <a:t>Duration: </a:t>
            </a:r>
            <a:r>
              <a:rPr lang="en-US" sz="2300">
                <a:ea typeface="ＭＳ Ｐゴシック"/>
              </a:rPr>
              <a:t>Ongoing </a:t>
            </a:r>
            <a:endParaRPr lang="en-US" sz="2300">
              <a:ea typeface="ＭＳ Ｐゴシック"/>
              <a:cs typeface="Calibri"/>
            </a:endParaRPr>
          </a:p>
          <a:p>
            <a:pPr>
              <a:lnSpc>
                <a:spcPct val="100000"/>
              </a:lnSpc>
              <a:spcBef>
                <a:spcPts val="0"/>
              </a:spcBef>
              <a:buFont typeface="Arial" panose="020B0604020202020204" pitchFamily="34" charset="0"/>
              <a:buChar char="•"/>
              <a:defRPr/>
            </a:pPr>
            <a:endParaRPr lang="en-US" sz="2300">
              <a:ea typeface="ＭＳ Ｐゴシック"/>
              <a:cs typeface="Calibri"/>
            </a:endParaRPr>
          </a:p>
          <a:p>
            <a:pPr>
              <a:lnSpc>
                <a:spcPct val="100000"/>
              </a:lnSpc>
              <a:spcBef>
                <a:spcPts val="0"/>
              </a:spcBef>
              <a:buFont typeface="Arial" panose="020B0604020202020204" pitchFamily="34" charset="0"/>
              <a:buChar char="•"/>
              <a:defRPr/>
            </a:pPr>
            <a:r>
              <a:rPr lang="en-US" sz="2300" b="1">
                <a:ea typeface="ＭＳ Ｐゴシック"/>
                <a:cs typeface="Calibri"/>
              </a:rPr>
              <a:t>Work Hours On Wilshire Bl:</a:t>
            </a:r>
          </a:p>
          <a:p>
            <a:pPr lvl="1" eaLnBrk="0" fontAlgn="base" hangingPunct="0">
              <a:lnSpc>
                <a:spcPct val="100000"/>
              </a:lnSpc>
              <a:spcBef>
                <a:spcPts val="0"/>
              </a:spcBef>
              <a:buFont typeface="Arial" panose="020B0604020202020204" pitchFamily="34" charset="0"/>
              <a:buChar char="•"/>
              <a:defRPr/>
            </a:pPr>
            <a:r>
              <a:rPr lang="en-US" sz="2300">
                <a:ea typeface="ＭＳ Ｐゴシック"/>
                <a:cs typeface="Calibri"/>
              </a:rPr>
              <a:t>Weekdays, 7am to 4pm and 8pm to 7am</a:t>
            </a:r>
          </a:p>
          <a:p>
            <a:pPr marL="457200" lvl="1" indent="0" eaLnBrk="0" fontAlgn="base" hangingPunct="0">
              <a:lnSpc>
                <a:spcPct val="100000"/>
              </a:lnSpc>
              <a:spcBef>
                <a:spcPts val="0"/>
              </a:spcBef>
              <a:buNone/>
              <a:defRPr/>
            </a:pPr>
            <a:endParaRPr lang="en-US" sz="2300">
              <a:ea typeface="ＭＳ Ｐゴシック"/>
              <a:cs typeface="Calibri"/>
            </a:endParaRPr>
          </a:p>
          <a:p>
            <a:pPr>
              <a:lnSpc>
                <a:spcPct val="100000"/>
              </a:lnSpc>
              <a:spcBef>
                <a:spcPts val="0"/>
              </a:spcBef>
              <a:buFont typeface="Arial" panose="020B0604020202020204" pitchFamily="34" charset="0"/>
              <a:buChar char="•"/>
              <a:defRPr/>
            </a:pPr>
            <a:r>
              <a:rPr lang="en-US" sz="2300" b="1">
                <a:cs typeface="Calibri" panose="020F0502020204030204"/>
              </a:rPr>
              <a:t>Work Hours Off Wilshire Bl:</a:t>
            </a:r>
            <a:endParaRPr lang="en-US" sz="2300">
              <a:ea typeface="+mn-lt"/>
              <a:cs typeface="+mn-lt"/>
            </a:endParaRPr>
          </a:p>
          <a:p>
            <a:pPr lvl="1">
              <a:lnSpc>
                <a:spcPct val="100000"/>
              </a:lnSpc>
              <a:spcBef>
                <a:spcPts val="0"/>
              </a:spcBef>
              <a:buFont typeface="Arial" panose="020B0604020202020204" pitchFamily="34" charset="0"/>
              <a:buChar char="•"/>
              <a:defRPr/>
            </a:pPr>
            <a:r>
              <a:rPr lang="en-US" sz="2300">
                <a:cs typeface="Calibri" panose="020F0502020204030204"/>
              </a:rPr>
              <a:t>Weekdays, 8am to 6pm and 8pm to 7am</a:t>
            </a:r>
          </a:p>
          <a:p>
            <a:pPr lvl="1">
              <a:lnSpc>
                <a:spcPct val="100000"/>
              </a:lnSpc>
              <a:spcBef>
                <a:spcPts val="0"/>
              </a:spcBef>
              <a:buFont typeface="Arial" panose="020B0604020202020204" pitchFamily="34" charset="0"/>
              <a:buChar char="•"/>
              <a:defRPr/>
            </a:pPr>
            <a:endParaRPr lang="en-US" sz="2300">
              <a:cs typeface="Calibri" panose="020F0502020204030204"/>
            </a:endParaRPr>
          </a:p>
          <a:p>
            <a:pPr lvl="1" eaLnBrk="0" fontAlgn="base" hangingPunct="0">
              <a:lnSpc>
                <a:spcPct val="100000"/>
              </a:lnSpc>
              <a:spcBef>
                <a:spcPts val="0"/>
              </a:spcBef>
              <a:buFont typeface="Arial" panose="020B0604020202020204" pitchFamily="34" charset="0"/>
              <a:buChar char="•"/>
              <a:defRPr/>
            </a:pPr>
            <a:endParaRPr lang="en-US" sz="2000">
              <a:cs typeface="Calibri" panose="020F0502020204030204"/>
            </a:endParaRPr>
          </a:p>
        </p:txBody>
      </p:sp>
      <p:sp>
        <p:nvSpPr>
          <p:cNvPr id="12" name="Slide Number Placeholder 4">
            <a:extLst>
              <a:ext uri="{FF2B5EF4-FFF2-40B4-BE49-F238E27FC236}">
                <a16:creationId xmlns:a16="http://schemas.microsoft.com/office/drawing/2014/main" id="{0E8491C6-E42A-4C13-B293-02EF501CE0E6}"/>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43A306A6-B713-4D90-B468-DC668FD14E2D}"/>
              </a:ext>
            </a:extLst>
          </p:cNvPr>
          <p:cNvPicPr>
            <a:picLocks noChangeAspect="1"/>
          </p:cNvPicPr>
          <p:nvPr/>
        </p:nvPicPr>
        <p:blipFill>
          <a:blip r:embed="rId2"/>
          <a:stretch>
            <a:fillRect/>
          </a:stretch>
        </p:blipFill>
        <p:spPr>
          <a:xfrm>
            <a:off x="8176437" y="1410"/>
            <a:ext cx="4015563" cy="6856590"/>
          </a:xfrm>
          <a:prstGeom prst="rect">
            <a:avLst/>
          </a:prstGeom>
        </p:spPr>
      </p:pic>
      <p:sp>
        <p:nvSpPr>
          <p:cNvPr id="11" name="Rectangle 10">
            <a:extLst>
              <a:ext uri="{FF2B5EF4-FFF2-40B4-BE49-F238E27FC236}">
                <a16:creationId xmlns:a16="http://schemas.microsoft.com/office/drawing/2014/main" id="{825BB7CA-231F-476B-8682-70C241872499}"/>
              </a:ext>
            </a:extLst>
          </p:cNvPr>
          <p:cNvSpPr/>
          <p:nvPr/>
        </p:nvSpPr>
        <p:spPr>
          <a:xfrm>
            <a:off x="7346211" y="6579591"/>
            <a:ext cx="4845789" cy="276999"/>
          </a:xfrm>
          <a:prstGeom prst="rect">
            <a:avLst/>
          </a:prstGeom>
          <a:solidFill>
            <a:schemeClr val="bg1"/>
          </a:solid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Example of 10-foot geotechnical instrumentation pole.</a:t>
            </a: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684814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5F63F-C891-4AAB-9B41-C99E3B387E35}"/>
              </a:ext>
            </a:extLst>
          </p:cNvPr>
          <p:cNvSpPr>
            <a:spLocks noGrp="1"/>
          </p:cNvSpPr>
          <p:nvPr>
            <p:ph type="title"/>
          </p:nvPr>
        </p:nvSpPr>
        <p:spPr>
          <a:xfrm>
            <a:off x="525905" y="193609"/>
            <a:ext cx="10515600" cy="569151"/>
          </a:xfrm>
        </p:spPr>
        <p:txBody>
          <a:bodyPr/>
          <a:lstStyle/>
          <a:p>
            <a:r>
              <a:rPr lang="en-US">
                <a:latin typeface="Calibri"/>
                <a:cs typeface="Calibri"/>
              </a:rPr>
              <a:t>Tunnel Boring Machine (TBM) Update </a:t>
            </a:r>
            <a:endParaRPr lang="en-US"/>
          </a:p>
        </p:txBody>
      </p:sp>
      <p:graphicFrame>
        <p:nvGraphicFramePr>
          <p:cNvPr id="7" name="Table 5">
            <a:extLst>
              <a:ext uri="{FF2B5EF4-FFF2-40B4-BE49-F238E27FC236}">
                <a16:creationId xmlns:a16="http://schemas.microsoft.com/office/drawing/2014/main" id="{CA350DDC-8C95-45A1-902F-F219068F4486}"/>
              </a:ext>
            </a:extLst>
          </p:cNvPr>
          <p:cNvGraphicFramePr>
            <a:graphicFrameLocks noGrp="1"/>
          </p:cNvGraphicFramePr>
          <p:nvPr>
            <p:extLst>
              <p:ext uri="{D42A27DB-BD31-4B8C-83A1-F6EECF244321}">
                <p14:modId xmlns:p14="http://schemas.microsoft.com/office/powerpoint/2010/main" val="106626138"/>
              </p:ext>
            </p:extLst>
          </p:nvPr>
        </p:nvGraphicFramePr>
        <p:xfrm>
          <a:off x="8812603" y="1197065"/>
          <a:ext cx="3216639" cy="3247866"/>
        </p:xfrm>
        <a:graphic>
          <a:graphicData uri="http://schemas.openxmlformats.org/drawingml/2006/table">
            <a:tbl>
              <a:tblPr firstRow="1" bandRow="1">
                <a:tableStyleId>{5C22544A-7EE6-4342-B048-85BDC9FD1C3A}</a:tableStyleId>
              </a:tblPr>
              <a:tblGrid>
                <a:gridCol w="1124262">
                  <a:extLst>
                    <a:ext uri="{9D8B030D-6E8A-4147-A177-3AD203B41FA5}">
                      <a16:colId xmlns:a16="http://schemas.microsoft.com/office/drawing/2014/main" val="3377318095"/>
                    </a:ext>
                  </a:extLst>
                </a:gridCol>
                <a:gridCol w="2092377">
                  <a:extLst>
                    <a:ext uri="{9D8B030D-6E8A-4147-A177-3AD203B41FA5}">
                      <a16:colId xmlns:a16="http://schemas.microsoft.com/office/drawing/2014/main" val="2642608907"/>
                    </a:ext>
                  </a:extLst>
                </a:gridCol>
              </a:tblGrid>
              <a:tr h="1082622">
                <a:tc gridSpan="2">
                  <a:txBody>
                    <a:bodyPr/>
                    <a:lstStyle/>
                    <a:p>
                      <a:r>
                        <a:rPr lang="en-US"/>
                        <a:t>Tunneling Statistics</a:t>
                      </a:r>
                    </a:p>
                    <a:p>
                      <a:pPr lvl="0">
                        <a:buNone/>
                      </a:pPr>
                      <a:r>
                        <a:rPr lang="en-US"/>
                        <a:t>As of (9/7/2022)</a:t>
                      </a:r>
                    </a:p>
                  </a:txBody>
                  <a:tcPr>
                    <a:solidFill>
                      <a:srgbClr val="7030A0"/>
                    </a:solidFill>
                  </a:tcPr>
                </a:tc>
                <a:tc hMerge="1">
                  <a:txBody>
                    <a:bodyPr/>
                    <a:lstStyle/>
                    <a:p>
                      <a:endParaRPr lang="en-US"/>
                    </a:p>
                  </a:txBody>
                  <a:tcPr>
                    <a:solidFill>
                      <a:srgbClr val="7030A0"/>
                    </a:solidFill>
                  </a:tcPr>
                </a:tc>
                <a:extLst>
                  <a:ext uri="{0D108BD9-81ED-4DB2-BD59-A6C34878D82A}">
                    <a16:rowId xmlns:a16="http://schemas.microsoft.com/office/drawing/2014/main" val="146860385"/>
                  </a:ext>
                </a:extLst>
              </a:tr>
              <a:tr h="1082622">
                <a:tc>
                  <a:txBody>
                    <a:bodyPr/>
                    <a:lstStyle/>
                    <a:p>
                      <a:r>
                        <a:rPr lang="en-US"/>
                        <a:t>Ruth</a:t>
                      </a:r>
                    </a:p>
                    <a:p>
                      <a:pPr lvl="0">
                        <a:buNone/>
                      </a:pPr>
                      <a:endParaRPr lang="en-US"/>
                    </a:p>
                  </a:txBody>
                  <a:tcPr>
                    <a:solidFill>
                      <a:schemeClr val="bg1"/>
                    </a:solidFill>
                  </a:tcPr>
                </a:tc>
                <a:tc>
                  <a:txBody>
                    <a:bodyPr/>
                    <a:lstStyle/>
                    <a:p>
                      <a:pPr lvl="0">
                        <a:buNone/>
                      </a:pPr>
                      <a:r>
                        <a:rPr lang="en-US"/>
                        <a:t>11,510 feet (total journey)</a:t>
                      </a:r>
                    </a:p>
                    <a:p>
                      <a:pPr lvl="0">
                        <a:buNone/>
                      </a:pPr>
                      <a:r>
                        <a:rPr lang="en-US"/>
                        <a:t>80% complete</a:t>
                      </a:r>
                    </a:p>
                  </a:txBody>
                  <a:tcPr>
                    <a:solidFill>
                      <a:schemeClr val="bg1"/>
                    </a:solidFill>
                  </a:tcPr>
                </a:tc>
                <a:extLst>
                  <a:ext uri="{0D108BD9-81ED-4DB2-BD59-A6C34878D82A}">
                    <a16:rowId xmlns:a16="http://schemas.microsoft.com/office/drawing/2014/main" val="539425766"/>
                  </a:ext>
                </a:extLst>
              </a:tr>
              <a:tr h="1082622">
                <a:tc>
                  <a:txBody>
                    <a:bodyPr/>
                    <a:lstStyle/>
                    <a:p>
                      <a:r>
                        <a:rPr lang="en-US"/>
                        <a:t>Harriet</a:t>
                      </a:r>
                    </a:p>
                    <a:p>
                      <a:pPr lvl="0">
                        <a:buNone/>
                      </a:pPr>
                      <a:endParaRPr lang="en-US"/>
                    </a:p>
                  </a:txBody>
                  <a:tcPr>
                    <a:solidFill>
                      <a:schemeClr val="bg1"/>
                    </a:solidFill>
                  </a:tcPr>
                </a:tc>
                <a:tc>
                  <a:txBody>
                    <a:bodyPr/>
                    <a:lstStyle/>
                    <a:p>
                      <a:pPr lvl="0">
                        <a:buNone/>
                      </a:pPr>
                      <a:r>
                        <a:rPr lang="en-US"/>
                        <a:t>11,510 feet (total journey)</a:t>
                      </a:r>
                    </a:p>
                    <a:p>
                      <a:pPr lvl="0">
                        <a:buNone/>
                      </a:pPr>
                      <a:r>
                        <a:rPr lang="en-US"/>
                        <a:t>90% complete</a:t>
                      </a:r>
                    </a:p>
                  </a:txBody>
                  <a:tcPr>
                    <a:solidFill>
                      <a:schemeClr val="bg1"/>
                    </a:solidFill>
                  </a:tcPr>
                </a:tc>
                <a:extLst>
                  <a:ext uri="{0D108BD9-81ED-4DB2-BD59-A6C34878D82A}">
                    <a16:rowId xmlns:a16="http://schemas.microsoft.com/office/drawing/2014/main" val="1714090466"/>
                  </a:ext>
                </a:extLst>
              </a:tr>
            </a:tbl>
          </a:graphicData>
        </a:graphic>
      </p:graphicFrame>
      <p:pic>
        <p:nvPicPr>
          <p:cNvPr id="8" name="Picture 12" descr="TBM Shield_Ruth BL Black.png">
            <a:extLst>
              <a:ext uri="{FF2B5EF4-FFF2-40B4-BE49-F238E27FC236}">
                <a16:creationId xmlns:a16="http://schemas.microsoft.com/office/drawing/2014/main" id="{94376914-FF5C-45EF-A965-854F37F71CAC}"/>
              </a:ext>
            </a:extLst>
          </p:cNvPr>
          <p:cNvPicPr>
            <a:picLocks noChangeAspect="1"/>
          </p:cNvPicPr>
          <p:nvPr/>
        </p:nvPicPr>
        <p:blipFill>
          <a:blip r:embed="rId2"/>
          <a:stretch>
            <a:fillRect/>
          </a:stretch>
        </p:blipFill>
        <p:spPr>
          <a:xfrm>
            <a:off x="8849030" y="2575648"/>
            <a:ext cx="629119" cy="619594"/>
          </a:xfrm>
          <a:prstGeom prst="rect">
            <a:avLst/>
          </a:prstGeom>
        </p:spPr>
      </p:pic>
      <p:pic>
        <p:nvPicPr>
          <p:cNvPr id="9" name="Picture 11" descr="TBM Shield_Harriet BR Green.png">
            <a:extLst>
              <a:ext uri="{FF2B5EF4-FFF2-40B4-BE49-F238E27FC236}">
                <a16:creationId xmlns:a16="http://schemas.microsoft.com/office/drawing/2014/main" id="{E2AB6C38-BC1A-4CF3-A230-412A699F8501}"/>
              </a:ext>
            </a:extLst>
          </p:cNvPr>
          <p:cNvPicPr>
            <a:picLocks noChangeAspect="1"/>
          </p:cNvPicPr>
          <p:nvPr/>
        </p:nvPicPr>
        <p:blipFill>
          <a:blip r:embed="rId3"/>
          <a:stretch>
            <a:fillRect/>
          </a:stretch>
        </p:blipFill>
        <p:spPr>
          <a:xfrm rot="120000">
            <a:off x="8885315" y="3640338"/>
            <a:ext cx="629119" cy="616627"/>
          </a:xfrm>
          <a:prstGeom prst="rect">
            <a:avLst/>
          </a:prstGeom>
        </p:spPr>
      </p:pic>
      <p:sp>
        <p:nvSpPr>
          <p:cNvPr id="11" name="TextBox 10">
            <a:extLst>
              <a:ext uri="{FF2B5EF4-FFF2-40B4-BE49-F238E27FC236}">
                <a16:creationId xmlns:a16="http://schemas.microsoft.com/office/drawing/2014/main" id="{CD58D96F-924D-4EBD-A855-E27DBCAEA4B7}"/>
              </a:ext>
            </a:extLst>
          </p:cNvPr>
          <p:cNvSpPr txBox="1"/>
          <p:nvPr/>
        </p:nvSpPr>
        <p:spPr>
          <a:xfrm>
            <a:off x="8812603" y="4370143"/>
            <a:ext cx="3418450" cy="2123658"/>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50" b="0" i="0" u="none" strike="noStrike" kern="1200" cap="none" spc="0" normalizeH="0" baseline="0" noProof="0">
                <a:ln>
                  <a:noFill/>
                </a:ln>
                <a:solidFill>
                  <a:prstClr val="black"/>
                </a:solidFill>
                <a:effectLst/>
                <a:uLnTx/>
                <a:uFillTx/>
                <a:latin typeface="Calibri" panose="020F0502020204030204"/>
                <a:ea typeface="+mn-ea"/>
                <a:cs typeface="+mn-cs"/>
              </a:rPr>
              <a:t>Both TBM’s have passed through the Wilshire/Rodeo Station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50" b="0" i="0" u="none" strike="noStrike" kern="1200" cap="none" spc="0" normalizeH="0" baseline="0" noProof="0">
                <a:ln>
                  <a:noFill/>
                </a:ln>
                <a:solidFill>
                  <a:prstClr val="black"/>
                </a:solidFill>
                <a:effectLst/>
                <a:uLnTx/>
                <a:uFillTx/>
                <a:latin typeface="Calibri" panose="020F0502020204030204"/>
                <a:ea typeface="+mn-ea"/>
                <a:cs typeface="+mn-cs"/>
              </a:rPr>
              <a:t>Will continue mining east towards Wilshire/La Cienega</a:t>
            </a:r>
            <a:endParaRPr kumimoji="0" lang="en-US" sz="165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50" b="1" i="0" u="none" strike="noStrike" kern="1200" cap="none" spc="0" normalizeH="0" baseline="0" noProof="0">
                <a:ln>
                  <a:noFill/>
                </a:ln>
                <a:solidFill>
                  <a:prstClr val="black"/>
                </a:solidFill>
                <a:effectLst/>
                <a:uLnTx/>
                <a:uFillTx/>
                <a:latin typeface="Calibri" panose="020F0502020204030204"/>
                <a:ea typeface="+mn-ea"/>
                <a:cs typeface="+mn-cs"/>
              </a:rPr>
              <a:t>Tunneling Duration:</a:t>
            </a:r>
            <a:r>
              <a:rPr kumimoji="0" lang="en-US" sz="1650" b="0" i="0" u="none" strike="noStrike" kern="1200" cap="none" spc="0" normalizeH="0" baseline="0" noProof="0">
                <a:ln>
                  <a:noFill/>
                </a:ln>
                <a:solidFill>
                  <a:prstClr val="black"/>
                </a:solidFill>
                <a:effectLst/>
                <a:uLnTx/>
                <a:uFillTx/>
                <a:latin typeface="Calibri" panose="020F0502020204030204"/>
                <a:ea typeface="+mn-ea"/>
                <a:cs typeface="+mn-cs"/>
              </a:rPr>
              <a:t> Approximately 2 years from the start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50" b="1" i="0" u="none" strike="noStrike" kern="1200" cap="none" spc="0" normalizeH="0" baseline="0" noProof="0">
                <a:ln>
                  <a:noFill/>
                </a:ln>
                <a:solidFill>
                  <a:prstClr val="black"/>
                </a:solidFill>
                <a:effectLst/>
                <a:uLnTx/>
                <a:uFillTx/>
                <a:latin typeface="Calibri" panose="020F0502020204030204"/>
                <a:ea typeface="+mn-ea"/>
                <a:cs typeface="Calibri"/>
              </a:rPr>
              <a:t>Remaining Duration: </a:t>
            </a:r>
            <a:r>
              <a:rPr kumimoji="0" lang="en-US" sz="1650" b="0" i="0" u="none" strike="noStrike" kern="1200" cap="none" spc="0" normalizeH="0" baseline="0" noProof="0">
                <a:ln>
                  <a:noFill/>
                </a:ln>
                <a:solidFill>
                  <a:prstClr val="black"/>
                </a:solidFill>
                <a:effectLst/>
                <a:uLnTx/>
                <a:uFillTx/>
                <a:latin typeface="Calibri" panose="020F0502020204030204"/>
                <a:ea typeface="+mn-ea"/>
                <a:cs typeface="Calibri"/>
              </a:rPr>
              <a:t>2-3 months</a:t>
            </a:r>
          </a:p>
        </p:txBody>
      </p:sp>
      <p:pic>
        <p:nvPicPr>
          <p:cNvPr id="13" name="Picture 12">
            <a:extLst>
              <a:ext uri="{FF2B5EF4-FFF2-40B4-BE49-F238E27FC236}">
                <a16:creationId xmlns:a16="http://schemas.microsoft.com/office/drawing/2014/main" id="{899A347E-CCD6-4229-A67F-B3645F4F768B}"/>
              </a:ext>
            </a:extLst>
          </p:cNvPr>
          <p:cNvPicPr>
            <a:picLocks noChangeAspect="1"/>
          </p:cNvPicPr>
          <p:nvPr/>
        </p:nvPicPr>
        <p:blipFill>
          <a:blip r:embed="rId4"/>
          <a:stretch>
            <a:fillRect/>
          </a:stretch>
        </p:blipFill>
        <p:spPr>
          <a:xfrm rot="60000">
            <a:off x="162758" y="1893398"/>
            <a:ext cx="8551012" cy="3538574"/>
          </a:xfrm>
          <a:prstGeom prst="rect">
            <a:avLst/>
          </a:prstGeom>
        </p:spPr>
      </p:pic>
      <p:pic>
        <p:nvPicPr>
          <p:cNvPr id="15" name="Picture 11" descr="TBM Shield_Harriet BR Green.png">
            <a:extLst>
              <a:ext uri="{FF2B5EF4-FFF2-40B4-BE49-F238E27FC236}">
                <a16:creationId xmlns:a16="http://schemas.microsoft.com/office/drawing/2014/main" id="{4EE31A69-1874-40CD-B6A4-03D15EFBF0E7}"/>
              </a:ext>
            </a:extLst>
          </p:cNvPr>
          <p:cNvPicPr>
            <a:picLocks noChangeAspect="1"/>
          </p:cNvPicPr>
          <p:nvPr/>
        </p:nvPicPr>
        <p:blipFill>
          <a:blip r:embed="rId3"/>
          <a:stretch>
            <a:fillRect/>
          </a:stretch>
        </p:blipFill>
        <p:spPr>
          <a:xfrm>
            <a:off x="3562251" y="2812373"/>
            <a:ext cx="629119" cy="616627"/>
          </a:xfrm>
          <a:prstGeom prst="rect">
            <a:avLst/>
          </a:prstGeom>
        </p:spPr>
      </p:pic>
      <p:pic>
        <p:nvPicPr>
          <p:cNvPr id="14" name="Picture 12" descr="TBM Shield_Ruth BL Black.png">
            <a:extLst>
              <a:ext uri="{FF2B5EF4-FFF2-40B4-BE49-F238E27FC236}">
                <a16:creationId xmlns:a16="http://schemas.microsoft.com/office/drawing/2014/main" id="{8D6AF038-1372-44AD-A602-391ACA7AF134}"/>
              </a:ext>
            </a:extLst>
          </p:cNvPr>
          <p:cNvPicPr>
            <a:picLocks noChangeAspect="1"/>
          </p:cNvPicPr>
          <p:nvPr/>
        </p:nvPicPr>
        <p:blipFill>
          <a:blip r:embed="rId2"/>
          <a:stretch>
            <a:fillRect/>
          </a:stretch>
        </p:blipFill>
        <p:spPr>
          <a:xfrm>
            <a:off x="859878" y="2579881"/>
            <a:ext cx="629119" cy="619594"/>
          </a:xfrm>
          <a:prstGeom prst="rect">
            <a:avLst/>
          </a:prstGeom>
        </p:spPr>
      </p:pic>
    </p:spTree>
    <p:extLst>
      <p:ext uri="{BB962C8B-B14F-4D97-AF65-F5344CB8AC3E}">
        <p14:creationId xmlns:p14="http://schemas.microsoft.com/office/powerpoint/2010/main" val="3845491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325846" y="170225"/>
            <a:ext cx="1012879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b="1">
                <a:solidFill>
                  <a:schemeClr val="bg1"/>
                </a:solidFill>
                <a:ea typeface="+mn-lt"/>
                <a:cs typeface="+mn-lt"/>
              </a:rPr>
              <a:t>Wilshire/Rodeo Request for Holiday Moratorium Exemption</a:t>
            </a:r>
            <a:endParaRPr lang="en-US" sz="2800" b="1">
              <a:solidFill>
                <a:schemeClr val="bg1"/>
              </a:solidFill>
              <a:cs typeface="Calibri"/>
            </a:endParaRP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B8961B3C-3E74-4C1E-B0E4-A67F387D14CA}"/>
              </a:ext>
            </a:extLst>
          </p:cNvPr>
          <p:cNvSpPr>
            <a:spLocks noGrp="1"/>
          </p:cNvSpPr>
          <p:nvPr>
            <p:ph sz="half" idx="2"/>
          </p:nvPr>
        </p:nvSpPr>
        <p:spPr>
          <a:xfrm>
            <a:off x="159807" y="1286838"/>
            <a:ext cx="11683574" cy="2468417"/>
          </a:xfrm>
        </p:spPr>
        <p:txBody>
          <a:bodyPr vert="horz" lIns="91440" tIns="45720" rIns="91440" bIns="45720" rtlCol="0" anchor="t">
            <a:noAutofit/>
          </a:bodyPr>
          <a:lstStyle/>
          <a:p>
            <a:pPr marL="0" indent="0">
              <a:buNone/>
            </a:pPr>
            <a:r>
              <a:rPr lang="en-US">
                <a:ea typeface="+mn-lt"/>
                <a:cs typeface="+mn-lt"/>
              </a:rPr>
              <a:t>Metro and the contractor has submitted an application to the City of Beverly Hills requesting a waiver of the 2022 Holiday Moratorium, which would allow work to continue after the Thanksgiving Holiday through New Year’s Eve.</a:t>
            </a:r>
            <a:br>
              <a:rPr lang="en-US">
                <a:ea typeface="+mn-lt"/>
                <a:cs typeface="+mn-lt"/>
              </a:rPr>
            </a:br>
            <a:r>
              <a:rPr lang="en-US">
                <a:ea typeface="+mn-lt"/>
                <a:cs typeface="+mn-lt"/>
              </a:rPr>
              <a:t> </a:t>
            </a:r>
            <a:endParaRPr lang="en-US"/>
          </a:p>
          <a:p>
            <a:pPr lvl="1">
              <a:buFont typeface="Arial" panose="020B0604020202020204" pitchFamily="34" charset="0"/>
              <a:buChar char="•"/>
            </a:pPr>
            <a:r>
              <a:rPr lang="en-US">
                <a:ea typeface="+mn-lt"/>
                <a:cs typeface="+mn-lt"/>
              </a:rPr>
              <a:t>No work is planned for Thanksgiving Day, the day after Thanksgiving Day, the first night of Hannukah, Christmas Eve, Christmas Day, New Year's Eve or New Year’s Day.</a:t>
            </a:r>
            <a:endParaRPr lang="en-US" sz="1000">
              <a:ea typeface="+mn-lt"/>
              <a:cs typeface="+mn-lt"/>
            </a:endParaRPr>
          </a:p>
          <a:p>
            <a:pPr marL="0" indent="0">
              <a:buNone/>
            </a:pPr>
            <a:endParaRPr lang="en-US">
              <a:ea typeface="+mn-lt"/>
              <a:cs typeface="+mn-lt"/>
            </a:endParaRPr>
          </a:p>
        </p:txBody>
      </p:sp>
      <p:sp>
        <p:nvSpPr>
          <p:cNvPr id="7" name="Slide Number Placeholder 4">
            <a:extLst>
              <a:ext uri="{FF2B5EF4-FFF2-40B4-BE49-F238E27FC236}">
                <a16:creationId xmlns:a16="http://schemas.microsoft.com/office/drawing/2014/main" id="{BDCC1241-6869-49AC-A585-EE779A0FEDF4}"/>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265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A59577-F295-9402-E124-899BA05EF2BB}"/>
              </a:ext>
            </a:extLst>
          </p:cNvPr>
          <p:cNvSpPr>
            <a:spLocks noGrp="1"/>
          </p:cNvSpPr>
          <p:nvPr>
            <p:ph type="title"/>
          </p:nvPr>
        </p:nvSpPr>
        <p:spPr/>
        <p:txBody>
          <a:bodyPr>
            <a:normAutofit/>
          </a:bodyPr>
          <a:lstStyle/>
          <a:p>
            <a:r>
              <a:rPr lang="en-US" dirty="0"/>
              <a:t>Section 2 Station Naming</a:t>
            </a:r>
          </a:p>
        </p:txBody>
      </p:sp>
      <p:sp>
        <p:nvSpPr>
          <p:cNvPr id="8" name="Content Placeholder 7">
            <a:extLst>
              <a:ext uri="{FF2B5EF4-FFF2-40B4-BE49-F238E27FC236}">
                <a16:creationId xmlns:a16="http://schemas.microsoft.com/office/drawing/2014/main" id="{5488DC06-D7E7-AC97-C675-45B0A34D9F90}"/>
              </a:ext>
            </a:extLst>
          </p:cNvPr>
          <p:cNvSpPr>
            <a:spLocks noGrp="1"/>
          </p:cNvSpPr>
          <p:nvPr>
            <p:ph sz="half" idx="2"/>
          </p:nvPr>
        </p:nvSpPr>
        <p:spPr/>
        <p:txBody>
          <a:bodyPr/>
          <a:lstStyle/>
          <a:p>
            <a:r>
              <a:rPr lang="en-US" dirty="0"/>
              <a:t>Join us at the Beverly Hills Art Show on Saturday and Sunday, Oct. 15 and 16 to learn more about the Wilshire/Rodeo Station naming campaign and Metro Art for the Beverly Hills Station.</a:t>
            </a:r>
            <a:endParaRPr lang="en-US" dirty="0">
              <a:cs typeface="Calibri"/>
            </a:endParaRPr>
          </a:p>
          <a:p>
            <a:endParaRPr lang="en-US" dirty="0"/>
          </a:p>
        </p:txBody>
      </p:sp>
    </p:spTree>
    <p:extLst>
      <p:ext uri="{BB962C8B-B14F-4D97-AF65-F5344CB8AC3E}">
        <p14:creationId xmlns:p14="http://schemas.microsoft.com/office/powerpoint/2010/main" val="1049368213"/>
      </p:ext>
    </p:extLst>
  </p:cSld>
  <p:clrMapOvr>
    <a:masterClrMapping/>
  </p:clrMapOvr>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A59577-F295-9402-E124-899BA05EF2BB}"/>
              </a:ext>
            </a:extLst>
          </p:cNvPr>
          <p:cNvSpPr>
            <a:spLocks noGrp="1"/>
          </p:cNvSpPr>
          <p:nvPr>
            <p:ph type="title"/>
          </p:nvPr>
        </p:nvSpPr>
        <p:spPr/>
        <p:txBody>
          <a:bodyPr>
            <a:normAutofit/>
          </a:bodyPr>
          <a:lstStyle/>
          <a:p>
            <a:r>
              <a:rPr lang="en-US" dirty="0"/>
              <a:t>Section 2 Station Naming</a:t>
            </a:r>
          </a:p>
        </p:txBody>
      </p:sp>
      <p:sp>
        <p:nvSpPr>
          <p:cNvPr id="8" name="Content Placeholder 7">
            <a:extLst>
              <a:ext uri="{FF2B5EF4-FFF2-40B4-BE49-F238E27FC236}">
                <a16:creationId xmlns:a16="http://schemas.microsoft.com/office/drawing/2014/main" id="{5488DC06-D7E7-AC97-C675-45B0A34D9F90}"/>
              </a:ext>
            </a:extLst>
          </p:cNvPr>
          <p:cNvSpPr>
            <a:spLocks noGrp="1"/>
          </p:cNvSpPr>
          <p:nvPr>
            <p:ph sz="half" idx="2"/>
          </p:nvPr>
        </p:nvSpPr>
        <p:spPr/>
        <p:txBody>
          <a:bodyPr/>
          <a:lstStyle/>
          <a:p>
            <a:r>
              <a:rPr lang="en-US" dirty="0"/>
              <a:t>Join us at the Beverly Hills Art Show on Saturday and Sunday, Oct. 15 and 16 to learn more about the Wilshire/Rodeo Station naming campaign and Metro Art for the Beverly Hills Station.</a:t>
            </a:r>
            <a:endParaRPr lang="en-US" dirty="0">
              <a:cs typeface="Calibri"/>
            </a:endParaRPr>
          </a:p>
          <a:p>
            <a:endParaRPr lang="en-US" dirty="0"/>
          </a:p>
        </p:txBody>
      </p:sp>
    </p:spTree>
    <p:extLst>
      <p:ext uri="{BB962C8B-B14F-4D97-AF65-F5344CB8AC3E}">
        <p14:creationId xmlns:p14="http://schemas.microsoft.com/office/powerpoint/2010/main" val="4267530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F8B4-82FD-7172-EE32-A6C7575BB9E9}"/>
              </a:ext>
            </a:extLst>
          </p:cNvPr>
          <p:cNvSpPr>
            <a:spLocks noGrp="1"/>
          </p:cNvSpPr>
          <p:nvPr>
            <p:ph type="title"/>
          </p:nvPr>
        </p:nvSpPr>
        <p:spPr>
          <a:xfrm>
            <a:off x="7950200" y="640081"/>
            <a:ext cx="3601719" cy="3793488"/>
          </a:xfrm>
          <a:noFill/>
        </p:spPr>
        <p:txBody>
          <a:bodyPr vert="horz" lIns="91440" tIns="45720" rIns="91440" bIns="45720" rtlCol="0" anchor="b">
            <a:normAutofit/>
          </a:bodyPr>
          <a:lstStyle/>
          <a:p>
            <a:r>
              <a:rPr lang="en-US" sz="4800" kern="1200">
                <a:solidFill>
                  <a:schemeClr val="tx1"/>
                </a:solidFill>
                <a:latin typeface="+mj-lt"/>
                <a:ea typeface="+mj-ea"/>
                <a:cs typeface="+mj-cs"/>
              </a:rPr>
              <a:t>Station Naming Policy</a:t>
            </a:r>
          </a:p>
        </p:txBody>
      </p:sp>
      <p:sp>
        <p:nvSpPr>
          <p:cNvPr id="10" name="Rectangle 9">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56607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975" y="640091"/>
            <a:ext cx="6266120"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D5C4526-3D3C-8696-9B13-B993DB543E66}"/>
              </a:ext>
            </a:extLst>
          </p:cNvPr>
          <p:cNvPicPr>
            <a:picLocks noChangeAspect="1"/>
          </p:cNvPicPr>
          <p:nvPr/>
        </p:nvPicPr>
        <p:blipFill rotWithShape="1">
          <a:blip r:embed="rId2"/>
          <a:srcRect l="2501" r="4500" b="-2"/>
          <a:stretch/>
        </p:blipFill>
        <p:spPr>
          <a:xfrm>
            <a:off x="815807" y="1036001"/>
            <a:ext cx="5934456" cy="4785997"/>
          </a:xfrm>
          <a:prstGeom prst="rect">
            <a:avLst/>
          </a:prstGeom>
          <a:effectLst/>
        </p:spPr>
      </p:pic>
    </p:spTree>
    <p:extLst>
      <p:ext uri="{BB962C8B-B14F-4D97-AF65-F5344CB8AC3E}">
        <p14:creationId xmlns:p14="http://schemas.microsoft.com/office/powerpoint/2010/main" val="2928090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Stay in touch</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009AFE8-8DEB-4415-8154-D032773192A4}"/>
              </a:ext>
            </a:extLst>
          </p:cNvPr>
          <p:cNvSpPr/>
          <p:nvPr/>
        </p:nvSpPr>
        <p:spPr>
          <a:xfrm>
            <a:off x="0" y="-8889"/>
            <a:ext cx="12219243" cy="14438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5378AD7-AADA-4FE8-B93B-12A4F886760F}"/>
              </a:ext>
            </a:extLst>
          </p:cNvPr>
          <p:cNvSpPr/>
          <p:nvPr/>
        </p:nvSpPr>
        <p:spPr>
          <a:xfrm>
            <a:off x="434504" y="1575781"/>
            <a:ext cx="5061114" cy="4093428"/>
          </a:xfrm>
          <a:prstGeom prst="rect">
            <a:avLst/>
          </a:prstGeom>
        </p:spPr>
        <p:txBody>
          <a:bodyPr wrap="square" lIns="91440" tIns="45720" rIns="91440" bIns="45720" anchor="t">
            <a:spAutoFit/>
          </a:bodyPr>
          <a:lstStyle/>
          <a:p>
            <a:pPr>
              <a:defRPr/>
            </a:pPr>
            <a:endParaRPr lang="en-US" sz="2000">
              <a:ea typeface="+mn-lt"/>
              <a:cs typeface="Arial"/>
            </a:endParaRPr>
          </a:p>
          <a:p>
            <a:pPr>
              <a:defRPr/>
            </a:pPr>
            <a:r>
              <a:rPr lang="en-US" sz="2000">
                <a:ea typeface="+mn-lt"/>
                <a:cs typeface="+mn-lt"/>
              </a:rPr>
              <a:t>Eat Shop Play has highlighted local  businesses along the Purple Line Extension project in Koreatown, Miracle Mile, Beverly Hills, Century City, and Westwood, especially eateries and specialty businesses operating pick-up and delivery during the past months.</a:t>
            </a:r>
            <a:endParaRPr lang="en-US"/>
          </a:p>
          <a:p>
            <a:pPr>
              <a:defRPr/>
            </a:pPr>
            <a:endParaRPr lang="en-US" sz="2000">
              <a:ea typeface="+mn-lt"/>
              <a:cs typeface="+mn-lt"/>
            </a:endParaRPr>
          </a:p>
          <a:p>
            <a:pPr>
              <a:defRPr/>
            </a:pPr>
            <a:r>
              <a:rPr lang="en-US" sz="2000">
                <a:ea typeface="+mn-lt"/>
                <a:cs typeface="+mn-lt"/>
              </a:rPr>
              <a:t>The Eat Shop Play program continues supporting local businesses as construction progresses by promoting them through regular social media posts and newsletters.</a:t>
            </a:r>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25EF10C4-FD4C-4DAA-AF8F-72AF29B43F98}"/>
                  </a:ext>
                </a:extLst>
              </p14:cNvPr>
              <p14:cNvContentPartPr/>
              <p14:nvPr/>
            </p14:nvContentPartPr>
            <p14:xfrm>
              <a:off x="9718732" y="2110205"/>
              <a:ext cx="360" cy="360"/>
            </p14:xfrm>
          </p:contentPart>
        </mc:Choice>
        <mc:Fallback xmlns="">
          <p:pic>
            <p:nvPicPr>
              <p:cNvPr id="6" name="Ink 5">
                <a:extLst>
                  <a:ext uri="{FF2B5EF4-FFF2-40B4-BE49-F238E27FC236}">
                    <a16:creationId xmlns:a16="http://schemas.microsoft.com/office/drawing/2014/main" id="{25EF10C4-FD4C-4DAA-AF8F-72AF29B43F98}"/>
                  </a:ext>
                </a:extLst>
              </p:cNvPr>
              <p:cNvPicPr/>
              <p:nvPr/>
            </p:nvPicPr>
            <p:blipFill>
              <a:blip r:embed="rId3"/>
              <a:stretch>
                <a:fillRect/>
              </a:stretch>
            </p:blipFill>
            <p:spPr>
              <a:xfrm>
                <a:off x="9664732" y="200220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46673DCE-4123-454F-B551-19B29097218B}"/>
                  </a:ext>
                </a:extLst>
              </p14:cNvPr>
              <p14:cNvContentPartPr/>
              <p14:nvPr/>
            </p14:nvContentPartPr>
            <p14:xfrm>
              <a:off x="9695692" y="2092925"/>
              <a:ext cx="360" cy="360"/>
            </p14:xfrm>
          </p:contentPart>
        </mc:Choice>
        <mc:Fallback xmlns="">
          <p:pic>
            <p:nvPicPr>
              <p:cNvPr id="7" name="Ink 6">
                <a:extLst>
                  <a:ext uri="{FF2B5EF4-FFF2-40B4-BE49-F238E27FC236}">
                    <a16:creationId xmlns:a16="http://schemas.microsoft.com/office/drawing/2014/main" id="{46673DCE-4123-454F-B551-19B29097218B}"/>
                  </a:ext>
                </a:extLst>
              </p:cNvPr>
              <p:cNvPicPr/>
              <p:nvPr/>
            </p:nvPicPr>
            <p:blipFill>
              <a:blip r:embed="rId3"/>
              <a:stretch>
                <a:fillRect/>
              </a:stretch>
            </p:blipFill>
            <p:spPr>
              <a:xfrm>
                <a:off x="9641692" y="198492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773AF438-08F2-4558-85AD-65E6FFDBB8F4}"/>
                  </a:ext>
                </a:extLst>
              </p14:cNvPr>
              <p14:cNvContentPartPr/>
              <p14:nvPr/>
            </p14:nvContentPartPr>
            <p14:xfrm>
              <a:off x="9747532" y="2012645"/>
              <a:ext cx="360" cy="360"/>
            </p14:xfrm>
          </p:contentPart>
        </mc:Choice>
        <mc:Fallback xmlns="">
          <p:pic>
            <p:nvPicPr>
              <p:cNvPr id="8" name="Ink 7">
                <a:extLst>
                  <a:ext uri="{FF2B5EF4-FFF2-40B4-BE49-F238E27FC236}">
                    <a16:creationId xmlns:a16="http://schemas.microsoft.com/office/drawing/2014/main" id="{773AF438-08F2-4558-85AD-65E6FFDBB8F4}"/>
                  </a:ext>
                </a:extLst>
              </p:cNvPr>
              <p:cNvPicPr/>
              <p:nvPr/>
            </p:nvPicPr>
            <p:blipFill>
              <a:blip r:embed="rId3"/>
              <a:stretch>
                <a:fillRect/>
              </a:stretch>
            </p:blipFill>
            <p:spPr>
              <a:xfrm>
                <a:off x="9693532" y="190464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66D6226D-1C91-446D-AB84-4A1ED7FC1B06}"/>
                  </a:ext>
                </a:extLst>
              </p14:cNvPr>
              <p14:cNvContentPartPr/>
              <p14:nvPr/>
            </p14:nvContentPartPr>
            <p14:xfrm>
              <a:off x="9718732" y="2127125"/>
              <a:ext cx="360" cy="360"/>
            </p14:xfrm>
          </p:contentPart>
        </mc:Choice>
        <mc:Fallback xmlns="">
          <p:pic>
            <p:nvPicPr>
              <p:cNvPr id="9" name="Ink 8">
                <a:extLst>
                  <a:ext uri="{FF2B5EF4-FFF2-40B4-BE49-F238E27FC236}">
                    <a16:creationId xmlns:a16="http://schemas.microsoft.com/office/drawing/2014/main" id="{66D6226D-1C91-446D-AB84-4A1ED7FC1B06}"/>
                  </a:ext>
                </a:extLst>
              </p:cNvPr>
              <p:cNvPicPr/>
              <p:nvPr/>
            </p:nvPicPr>
            <p:blipFill>
              <a:blip r:embed="rId7"/>
              <a:stretch>
                <a:fillRect/>
              </a:stretch>
            </p:blipFill>
            <p:spPr>
              <a:xfrm>
                <a:off x="9655732" y="2064125"/>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99EDB09F-D7CE-44FA-AA1C-1F256AA2B7A2}"/>
                  </a:ext>
                </a:extLst>
              </p14:cNvPr>
              <p14:cNvContentPartPr/>
              <p14:nvPr/>
            </p14:nvContentPartPr>
            <p14:xfrm>
              <a:off x="9700372" y="1891325"/>
              <a:ext cx="126360" cy="329760"/>
            </p14:xfrm>
          </p:contentPart>
        </mc:Choice>
        <mc:Fallback xmlns="">
          <p:pic>
            <p:nvPicPr>
              <p:cNvPr id="12" name="Ink 11">
                <a:extLst>
                  <a:ext uri="{FF2B5EF4-FFF2-40B4-BE49-F238E27FC236}">
                    <a16:creationId xmlns:a16="http://schemas.microsoft.com/office/drawing/2014/main" id="{99EDB09F-D7CE-44FA-AA1C-1F256AA2B7A2}"/>
                  </a:ext>
                </a:extLst>
              </p:cNvPr>
              <p:cNvPicPr/>
              <p:nvPr/>
            </p:nvPicPr>
            <p:blipFill>
              <a:blip r:embed="rId9"/>
              <a:stretch>
                <a:fillRect/>
              </a:stretch>
            </p:blipFill>
            <p:spPr>
              <a:xfrm>
                <a:off x="9637192" y="1828325"/>
                <a:ext cx="252359" cy="455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FC5A4DB3-E9C5-469B-BE36-9B8E2A99A81F}"/>
                  </a:ext>
                </a:extLst>
              </p14:cNvPr>
              <p14:cNvContentPartPr/>
              <p14:nvPr/>
            </p14:nvContentPartPr>
            <p14:xfrm>
              <a:off x="6820012" y="1856045"/>
              <a:ext cx="105480" cy="243000"/>
            </p14:xfrm>
          </p:contentPart>
        </mc:Choice>
        <mc:Fallback xmlns="">
          <p:pic>
            <p:nvPicPr>
              <p:cNvPr id="14" name="Ink 13">
                <a:extLst>
                  <a:ext uri="{FF2B5EF4-FFF2-40B4-BE49-F238E27FC236}">
                    <a16:creationId xmlns:a16="http://schemas.microsoft.com/office/drawing/2014/main" id="{FC5A4DB3-E9C5-469B-BE36-9B8E2A99A81F}"/>
                  </a:ext>
                </a:extLst>
              </p:cNvPr>
              <p:cNvPicPr/>
              <p:nvPr/>
            </p:nvPicPr>
            <p:blipFill>
              <a:blip r:embed="rId11"/>
              <a:stretch>
                <a:fillRect/>
              </a:stretch>
            </p:blipFill>
            <p:spPr>
              <a:xfrm>
                <a:off x="6757012" y="1793045"/>
                <a:ext cx="231120" cy="368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78F27DF4-C507-4D36-BEE6-FC56D475CA9B}"/>
                  </a:ext>
                </a:extLst>
              </p14:cNvPr>
              <p14:cNvContentPartPr/>
              <p14:nvPr/>
            </p14:nvContentPartPr>
            <p14:xfrm>
              <a:off x="4065652" y="7734485"/>
              <a:ext cx="360" cy="360"/>
            </p14:xfrm>
          </p:contentPart>
        </mc:Choice>
        <mc:Fallback xmlns="">
          <p:pic>
            <p:nvPicPr>
              <p:cNvPr id="15" name="Ink 14">
                <a:extLst>
                  <a:ext uri="{FF2B5EF4-FFF2-40B4-BE49-F238E27FC236}">
                    <a16:creationId xmlns:a16="http://schemas.microsoft.com/office/drawing/2014/main" id="{78F27DF4-C507-4D36-BEE6-FC56D475CA9B}"/>
                  </a:ext>
                </a:extLst>
              </p:cNvPr>
              <p:cNvPicPr/>
              <p:nvPr/>
            </p:nvPicPr>
            <p:blipFill>
              <a:blip r:embed="rId7"/>
              <a:stretch>
                <a:fillRect/>
              </a:stretch>
            </p:blipFill>
            <p:spPr>
              <a:xfrm>
                <a:off x="4002652" y="7671485"/>
                <a:ext cx="126000" cy="126000"/>
              </a:xfrm>
              <a:prstGeom prst="rect">
                <a:avLst/>
              </a:prstGeom>
            </p:spPr>
          </p:pic>
        </mc:Fallback>
      </mc:AlternateContent>
      <p:pic>
        <p:nvPicPr>
          <p:cNvPr id="20" name="Picture 20">
            <a:extLst>
              <a:ext uri="{FF2B5EF4-FFF2-40B4-BE49-F238E27FC236}">
                <a16:creationId xmlns:a16="http://schemas.microsoft.com/office/drawing/2014/main" id="{CA4F9478-55BE-4065-BCF9-52A49D4FC91F}"/>
              </a:ext>
            </a:extLst>
          </p:cNvPr>
          <p:cNvPicPr>
            <a:picLocks noChangeAspect="1"/>
          </p:cNvPicPr>
          <p:nvPr/>
        </p:nvPicPr>
        <p:blipFill>
          <a:blip r:embed="rId13"/>
          <a:stretch>
            <a:fillRect/>
          </a:stretch>
        </p:blipFill>
        <p:spPr>
          <a:xfrm>
            <a:off x="6519541" y="1577206"/>
            <a:ext cx="5211519" cy="4783477"/>
          </a:xfrm>
          <a:prstGeom prst="rect">
            <a:avLst/>
          </a:prstGeom>
        </p:spPr>
      </p:pic>
      <p:sp>
        <p:nvSpPr>
          <p:cNvPr id="17" name="Rectangle 16">
            <a:extLst>
              <a:ext uri="{FF2B5EF4-FFF2-40B4-BE49-F238E27FC236}">
                <a16:creationId xmlns:a16="http://schemas.microsoft.com/office/drawing/2014/main" id="{D8CD77C2-2753-4BA9-ABD8-E87A9B47AE50}"/>
              </a:ext>
            </a:extLst>
          </p:cNvPr>
          <p:cNvSpPr/>
          <p:nvPr/>
        </p:nvSpPr>
        <p:spPr>
          <a:xfrm>
            <a:off x="2805" y="3266"/>
            <a:ext cx="12219243" cy="14438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677F4289-1BB4-4B48-ADD9-6D563803AC09}"/>
              </a:ext>
            </a:extLst>
          </p:cNvPr>
          <p:cNvPicPr>
            <a:picLocks noChangeAspect="1"/>
          </p:cNvPicPr>
          <p:nvPr/>
        </p:nvPicPr>
        <p:blipFill rotWithShape="1">
          <a:blip r:embed="rId14"/>
          <a:srcRect r="992"/>
          <a:stretch/>
        </p:blipFill>
        <p:spPr>
          <a:xfrm>
            <a:off x="433897" y="106283"/>
            <a:ext cx="7086235" cy="1342331"/>
          </a:xfrm>
          <a:prstGeom prst="rect">
            <a:avLst/>
          </a:prstGeom>
        </p:spPr>
      </p:pic>
      <p:pic>
        <p:nvPicPr>
          <p:cNvPr id="27" name="Picture 26" descr="Logo&#10;&#10;Description automatically generated">
            <a:extLst>
              <a:ext uri="{FF2B5EF4-FFF2-40B4-BE49-F238E27FC236}">
                <a16:creationId xmlns:a16="http://schemas.microsoft.com/office/drawing/2014/main" id="{372771AC-C62E-4CCC-8923-CDC49865CDF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56" y="-13466"/>
            <a:ext cx="6348077" cy="1451220"/>
          </a:xfrm>
          <a:prstGeom prst="rect">
            <a:avLst/>
          </a:prstGeom>
        </p:spPr>
      </p:pic>
    </p:spTree>
    <p:extLst>
      <p:ext uri="{BB962C8B-B14F-4D97-AF65-F5344CB8AC3E}">
        <p14:creationId xmlns:p14="http://schemas.microsoft.com/office/powerpoint/2010/main" val="570012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Stay in touch</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009AFE8-8DEB-4415-8154-D032773192A4}"/>
              </a:ext>
            </a:extLst>
          </p:cNvPr>
          <p:cNvSpPr/>
          <p:nvPr/>
        </p:nvSpPr>
        <p:spPr>
          <a:xfrm>
            <a:off x="0" y="-8889"/>
            <a:ext cx="12219243" cy="14438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AE99CF9-909B-4998-B89E-85D0F254790B}"/>
              </a:ext>
            </a:extLst>
          </p:cNvPr>
          <p:cNvPicPr>
            <a:picLocks noChangeAspect="1"/>
          </p:cNvPicPr>
          <p:nvPr/>
        </p:nvPicPr>
        <p:blipFill rotWithShape="1">
          <a:blip r:embed="rId4">
            <a:extLst>
              <a:ext uri="{28A0092B-C50C-407E-A947-70E740481C1C}">
                <a14:useLocalDpi xmlns:a14="http://schemas.microsoft.com/office/drawing/2010/main" val="0"/>
              </a:ext>
            </a:extLst>
          </a:blip>
          <a:srcRect l="2254" t="13506" r="1984" b="21660"/>
          <a:stretch/>
        </p:blipFill>
        <p:spPr>
          <a:xfrm>
            <a:off x="680484" y="0"/>
            <a:ext cx="6836735" cy="1427851"/>
          </a:xfrm>
          <a:prstGeom prst="rect">
            <a:avLst/>
          </a:prstGeom>
        </p:spPr>
      </p:pic>
      <p:sp>
        <p:nvSpPr>
          <p:cNvPr id="5" name="TextBox 4">
            <a:extLst>
              <a:ext uri="{FF2B5EF4-FFF2-40B4-BE49-F238E27FC236}">
                <a16:creationId xmlns:a16="http://schemas.microsoft.com/office/drawing/2014/main" id="{D74A926D-3A68-4A9D-96A7-7DA044222F83}"/>
              </a:ext>
            </a:extLst>
          </p:cNvPr>
          <p:cNvSpPr txBox="1"/>
          <p:nvPr/>
        </p:nvSpPr>
        <p:spPr>
          <a:xfrm>
            <a:off x="1200455" y="2001985"/>
            <a:ext cx="401573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Segoe UI"/>
              </a:rPr>
              <a:t>Hot 8 Yoga</a:t>
            </a:r>
            <a:endParaRPr lang="en-US"/>
          </a:p>
          <a:p>
            <a:r>
              <a:rPr lang="en-US" sz="2000">
                <a:ea typeface="+mn-lt"/>
                <a:cs typeface="+mn-lt"/>
              </a:rPr>
              <a:t>8383 Wilshire Bl #75</a:t>
            </a:r>
            <a:endParaRPr lang="en-US"/>
          </a:p>
          <a:p>
            <a:r>
              <a:rPr lang="en-US" sz="2000">
                <a:cs typeface="Segoe UI"/>
              </a:rPr>
              <a:t>​</a:t>
            </a:r>
            <a:br>
              <a:rPr lang="en-US" sz="2000">
                <a:cs typeface="Segoe UI"/>
              </a:rPr>
            </a:br>
            <a:r>
              <a:rPr lang="en-US" sz="2000">
                <a:cs typeface="Segoe UI"/>
              </a:rPr>
              <a:t>Hot Yoga classes and teacher training in Beverly Hills.</a:t>
            </a:r>
          </a:p>
          <a:p>
            <a:r>
              <a:rPr lang="en-US" sz="2000">
                <a:cs typeface="Segoe UI"/>
              </a:rPr>
              <a:t>Business hours​</a:t>
            </a:r>
            <a:br>
              <a:rPr lang="en-US" sz="2000">
                <a:cs typeface="Segoe UI"/>
              </a:rPr>
            </a:br>
            <a:r>
              <a:rPr lang="en-US" sz="2000">
                <a:ea typeface="+mn-lt"/>
                <a:cs typeface="+mn-lt"/>
              </a:rPr>
              <a:t>Mon - Thu: 6am – 10pm</a:t>
            </a:r>
          </a:p>
          <a:p>
            <a:r>
              <a:rPr lang="en-US" sz="2000">
                <a:ea typeface="+mn-lt"/>
                <a:cs typeface="+mn-lt"/>
              </a:rPr>
              <a:t>Fri: 6am – 8pm</a:t>
            </a:r>
          </a:p>
          <a:p>
            <a:r>
              <a:rPr lang="en-US" sz="2000">
                <a:cs typeface="Calibri"/>
              </a:rPr>
              <a:t>Sat – Sun: 7:30am – 7pm</a:t>
            </a:r>
          </a:p>
          <a:p>
            <a:endParaRPr lang="en-US" sz="2000">
              <a:ea typeface="+mn-lt"/>
              <a:cs typeface="+mn-lt"/>
            </a:endParaRPr>
          </a:p>
          <a:p>
            <a:r>
              <a:rPr lang="en-US" sz="2000">
                <a:ea typeface="+mn-lt"/>
                <a:cs typeface="+mn-lt"/>
              </a:rPr>
              <a:t>(310) 986-6420</a:t>
            </a:r>
            <a:endParaRPr lang="en-US"/>
          </a:p>
          <a:p>
            <a:r>
              <a:rPr lang="en-US" sz="2000">
                <a:ea typeface="+mn-lt"/>
                <a:cs typeface="+mn-lt"/>
                <a:hlinkClick r:id="rId5"/>
              </a:rPr>
              <a:t>www.hot8yoga.com</a:t>
            </a:r>
          </a:p>
        </p:txBody>
      </p:sp>
      <p:pic>
        <p:nvPicPr>
          <p:cNvPr id="6" name="Picture 5">
            <a:extLst>
              <a:ext uri="{FF2B5EF4-FFF2-40B4-BE49-F238E27FC236}">
                <a16:creationId xmlns:a16="http://schemas.microsoft.com/office/drawing/2014/main" id="{99EB049D-6AF9-44D2-9E19-92B8ED3FE3EE}"/>
              </a:ext>
            </a:extLst>
          </p:cNvPr>
          <p:cNvPicPr>
            <a:picLocks noChangeAspect="1"/>
          </p:cNvPicPr>
          <p:nvPr/>
        </p:nvPicPr>
        <p:blipFill rotWithShape="1">
          <a:blip r:embed="rId6"/>
          <a:srcRect r="992"/>
          <a:stretch/>
        </p:blipFill>
        <p:spPr>
          <a:xfrm>
            <a:off x="546093" y="-1239"/>
            <a:ext cx="7086235" cy="1428595"/>
          </a:xfrm>
          <a:prstGeom prst="rect">
            <a:avLst/>
          </a:prstGeom>
        </p:spPr>
      </p:pic>
      <p:pic>
        <p:nvPicPr>
          <p:cNvPr id="3" name="Picture 7" descr="CW_160829_1257_Final.jpg">
            <a:extLst>
              <a:ext uri="{FF2B5EF4-FFF2-40B4-BE49-F238E27FC236}">
                <a16:creationId xmlns:a16="http://schemas.microsoft.com/office/drawing/2014/main" id="{1D7E7D73-5684-4F25-88E3-D1C6F0CF9F54}"/>
              </a:ext>
            </a:extLst>
          </p:cNvPr>
          <p:cNvPicPr>
            <a:picLocks noChangeAspect="1"/>
          </p:cNvPicPr>
          <p:nvPr/>
        </p:nvPicPr>
        <p:blipFill rotWithShape="1">
          <a:blip r:embed="rId7"/>
          <a:srcRect l="14317" t="5690" r="11931" b="5195"/>
          <a:stretch/>
        </p:blipFill>
        <p:spPr>
          <a:xfrm>
            <a:off x="6109985" y="1792445"/>
            <a:ext cx="5588150" cy="4534672"/>
          </a:xfrm>
          <a:prstGeom prst="rect">
            <a:avLst/>
          </a:prstGeom>
        </p:spPr>
      </p:pic>
    </p:spTree>
    <p:extLst>
      <p:ext uri="{BB962C8B-B14F-4D97-AF65-F5344CB8AC3E}">
        <p14:creationId xmlns:p14="http://schemas.microsoft.com/office/powerpoint/2010/main" val="637686"/>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Stay in touch</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009AFE8-8DEB-4415-8154-D032773192A4}"/>
              </a:ext>
            </a:extLst>
          </p:cNvPr>
          <p:cNvSpPr/>
          <p:nvPr/>
        </p:nvSpPr>
        <p:spPr>
          <a:xfrm>
            <a:off x="0" y="-8889"/>
            <a:ext cx="12219243" cy="14438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AE99CF9-909B-4998-B89E-85D0F254790B}"/>
              </a:ext>
            </a:extLst>
          </p:cNvPr>
          <p:cNvPicPr>
            <a:picLocks noChangeAspect="1"/>
          </p:cNvPicPr>
          <p:nvPr/>
        </p:nvPicPr>
        <p:blipFill rotWithShape="1">
          <a:blip r:embed="rId3">
            <a:extLst>
              <a:ext uri="{28A0092B-C50C-407E-A947-70E740481C1C}">
                <a14:useLocalDpi xmlns:a14="http://schemas.microsoft.com/office/drawing/2010/main" val="0"/>
              </a:ext>
            </a:extLst>
          </a:blip>
          <a:srcRect l="2254" t="13506" r="1984" b="21660"/>
          <a:stretch/>
        </p:blipFill>
        <p:spPr>
          <a:xfrm>
            <a:off x="680484" y="0"/>
            <a:ext cx="6836735" cy="1427851"/>
          </a:xfrm>
          <a:prstGeom prst="rect">
            <a:avLst/>
          </a:prstGeom>
        </p:spPr>
      </p:pic>
      <p:sp>
        <p:nvSpPr>
          <p:cNvPr id="5" name="TextBox 4">
            <a:extLst>
              <a:ext uri="{FF2B5EF4-FFF2-40B4-BE49-F238E27FC236}">
                <a16:creationId xmlns:a16="http://schemas.microsoft.com/office/drawing/2014/main" id="{D74A926D-3A68-4A9D-96A7-7DA044222F83}"/>
              </a:ext>
            </a:extLst>
          </p:cNvPr>
          <p:cNvSpPr txBox="1"/>
          <p:nvPr/>
        </p:nvSpPr>
        <p:spPr>
          <a:xfrm>
            <a:off x="1082214" y="2146502"/>
            <a:ext cx="4015732"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err="1">
                <a:cs typeface="Segoe UI"/>
              </a:rPr>
              <a:t>Fatamorgana</a:t>
            </a:r>
            <a:r>
              <a:rPr lang="en-US" sz="2000" b="1" dirty="0">
                <a:cs typeface="Segoe UI"/>
              </a:rPr>
              <a:t> Gelato</a:t>
            </a:r>
            <a:endParaRPr lang="en-US" dirty="0"/>
          </a:p>
          <a:p>
            <a:r>
              <a:rPr lang="en-US" sz="2000" dirty="0">
                <a:ea typeface="+mn-lt"/>
                <a:cs typeface="+mn-lt"/>
              </a:rPr>
              <a:t>162 S Beverly Dr</a:t>
            </a:r>
            <a:endParaRPr lang="en-US" dirty="0"/>
          </a:p>
          <a:p>
            <a:r>
              <a:rPr lang="en-US" sz="2000" dirty="0">
                <a:cs typeface="Segoe UI"/>
              </a:rPr>
              <a:t>​</a:t>
            </a:r>
            <a:br>
              <a:rPr lang="en-US" sz="2000" dirty="0">
                <a:cs typeface="Segoe UI"/>
              </a:rPr>
            </a:br>
            <a:r>
              <a:rPr lang="en-US" sz="2000" dirty="0">
                <a:cs typeface="Segoe UI"/>
              </a:rPr>
              <a:t>Keep Cool with Frozen Italian delights in Beverly Hills</a:t>
            </a:r>
          </a:p>
          <a:p>
            <a:r>
              <a:rPr lang="en-US" sz="2000" dirty="0">
                <a:cs typeface="Segoe UI"/>
              </a:rPr>
              <a:t>Business hours​</a:t>
            </a:r>
            <a:br>
              <a:rPr lang="en-US" sz="2000" dirty="0">
                <a:cs typeface="Segoe UI"/>
              </a:rPr>
            </a:br>
            <a:r>
              <a:rPr lang="en-US" sz="2000" dirty="0">
                <a:ea typeface="+mn-lt"/>
                <a:cs typeface="+mn-lt"/>
              </a:rPr>
              <a:t>Mon - Sun: 12pm - 10:30pm</a:t>
            </a:r>
          </a:p>
          <a:p>
            <a:endParaRPr lang="en-US" sz="2000">
              <a:cs typeface="Calibri"/>
            </a:endParaRPr>
          </a:p>
          <a:p>
            <a:r>
              <a:rPr lang="en-US" sz="2000" dirty="0">
                <a:cs typeface="Segoe UI"/>
              </a:rPr>
              <a:t>​</a:t>
            </a:r>
          </a:p>
          <a:p>
            <a:r>
              <a:rPr lang="en-US" sz="2000" dirty="0">
                <a:ea typeface="+mn-lt"/>
                <a:cs typeface="+mn-lt"/>
              </a:rPr>
              <a:t>(424) 278-1629</a:t>
            </a:r>
            <a:endParaRPr lang="en-US" dirty="0">
              <a:ea typeface="+mn-lt"/>
              <a:cs typeface="+mn-lt"/>
            </a:endParaRPr>
          </a:p>
          <a:p>
            <a:r>
              <a:rPr lang="en-US" sz="2000" dirty="0">
                <a:ea typeface="+mn-lt"/>
                <a:cs typeface="+mn-lt"/>
                <a:hlinkClick r:id="rId4"/>
              </a:rPr>
              <a:t>https://fmgelato.com/</a:t>
            </a:r>
            <a:endParaRPr lang="en-US" dirty="0">
              <a:ea typeface="+mn-lt"/>
              <a:cs typeface="+mn-lt"/>
            </a:endParaRPr>
          </a:p>
        </p:txBody>
      </p:sp>
      <p:pic>
        <p:nvPicPr>
          <p:cNvPr id="6" name="Picture 5">
            <a:extLst>
              <a:ext uri="{FF2B5EF4-FFF2-40B4-BE49-F238E27FC236}">
                <a16:creationId xmlns:a16="http://schemas.microsoft.com/office/drawing/2014/main" id="{99EB049D-6AF9-44D2-9E19-92B8ED3FE3EE}"/>
              </a:ext>
            </a:extLst>
          </p:cNvPr>
          <p:cNvPicPr>
            <a:picLocks noChangeAspect="1"/>
          </p:cNvPicPr>
          <p:nvPr/>
        </p:nvPicPr>
        <p:blipFill rotWithShape="1">
          <a:blip r:embed="rId5"/>
          <a:srcRect r="992"/>
          <a:stretch/>
        </p:blipFill>
        <p:spPr>
          <a:xfrm>
            <a:off x="546093" y="-1239"/>
            <a:ext cx="7086235" cy="1428595"/>
          </a:xfrm>
          <a:prstGeom prst="rect">
            <a:avLst/>
          </a:prstGeom>
        </p:spPr>
      </p:pic>
      <p:pic>
        <p:nvPicPr>
          <p:cNvPr id="3" name="Picture 7" descr="Multi Pint.jpg">
            <a:extLst>
              <a:ext uri="{FF2B5EF4-FFF2-40B4-BE49-F238E27FC236}">
                <a16:creationId xmlns:a16="http://schemas.microsoft.com/office/drawing/2014/main" id="{1D7E7D73-5684-4F25-88E3-D1C6F0CF9F54}"/>
              </a:ext>
            </a:extLst>
          </p:cNvPr>
          <p:cNvPicPr>
            <a:picLocks noChangeAspect="1"/>
          </p:cNvPicPr>
          <p:nvPr/>
        </p:nvPicPr>
        <p:blipFill>
          <a:blip r:embed="rId6"/>
          <a:stretch>
            <a:fillRect/>
          </a:stretch>
        </p:blipFill>
        <p:spPr>
          <a:xfrm>
            <a:off x="6697535" y="1611484"/>
            <a:ext cx="4295621" cy="4897560"/>
          </a:xfrm>
          <a:prstGeom prst="rect">
            <a:avLst/>
          </a:prstGeom>
        </p:spPr>
      </p:pic>
    </p:spTree>
    <p:extLst>
      <p:ext uri="{BB962C8B-B14F-4D97-AF65-F5344CB8AC3E}">
        <p14:creationId xmlns:p14="http://schemas.microsoft.com/office/powerpoint/2010/main" val="1094521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3"/>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Stay in touch</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009AFE8-8DEB-4415-8154-D032773192A4}"/>
              </a:ext>
            </a:extLst>
          </p:cNvPr>
          <p:cNvSpPr/>
          <p:nvPr/>
        </p:nvSpPr>
        <p:spPr>
          <a:xfrm>
            <a:off x="-18472" y="-8889"/>
            <a:ext cx="12219243" cy="14438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12C552C-B445-4330-8FBD-6592EF493E37}"/>
              </a:ext>
            </a:extLst>
          </p:cNvPr>
          <p:cNvPicPr>
            <a:picLocks noChangeAspect="1"/>
          </p:cNvPicPr>
          <p:nvPr/>
        </p:nvPicPr>
        <p:blipFill rotWithShape="1">
          <a:blip r:embed="rId4"/>
          <a:srcRect r="992"/>
          <a:stretch/>
        </p:blipFill>
        <p:spPr>
          <a:xfrm>
            <a:off x="546093" y="-1239"/>
            <a:ext cx="7086235" cy="1342331"/>
          </a:xfrm>
          <a:prstGeom prst="rect">
            <a:avLst/>
          </a:prstGeom>
        </p:spPr>
      </p:pic>
      <p:sp>
        <p:nvSpPr>
          <p:cNvPr id="19" name="Rectangle 18">
            <a:extLst>
              <a:ext uri="{FF2B5EF4-FFF2-40B4-BE49-F238E27FC236}">
                <a16:creationId xmlns:a16="http://schemas.microsoft.com/office/drawing/2014/main" id="{A5378AD7-AADA-4FE8-B93B-12A4F886760F}"/>
              </a:ext>
            </a:extLst>
          </p:cNvPr>
          <p:cNvSpPr/>
          <p:nvPr/>
        </p:nvSpPr>
        <p:spPr>
          <a:xfrm>
            <a:off x="229066" y="2337483"/>
            <a:ext cx="6096000" cy="2923877"/>
          </a:xfrm>
          <a:prstGeom prst="rect">
            <a:avLst/>
          </a:prstGeom>
        </p:spPr>
        <p:txBody>
          <a:bodyPr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Calibri" panose="020F0502020204030204"/>
                <a:ea typeface="+mn-ea"/>
                <a:cs typeface="Arial"/>
              </a:rPr>
              <a:t>Contact 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a:ea typeface="+mn-ea"/>
                <a:cs typeface="Arial"/>
              </a:rPr>
              <a:t>&gt; For more information on Eat Shop Play visit​</a:t>
            </a:r>
            <a:endParaRPr lang="en-US" sz="2000" b="0" i="0" u="none" strike="noStrike" kern="1200" cap="none" spc="0" normalizeH="0" baseline="0" noProof="0">
              <a:ln>
                <a:noFill/>
              </a:ln>
              <a:effectLst/>
              <a:uLnTx/>
              <a:uFillTx/>
              <a:latin typeface="Calibri" panose="020F0502020204030204"/>
              <a:cs typeface="Arial"/>
            </a:endParaRPr>
          </a:p>
          <a:p>
            <a:pPr>
              <a:defRPr/>
            </a:pPr>
            <a:r>
              <a:rPr lang="en-US" sz="2000" b="1">
                <a:latin typeface="Calibri" panose="020F0502020204030204"/>
                <a:cs typeface="Arial"/>
              </a:rPr>
              <a:t>  </a:t>
            </a:r>
            <a:r>
              <a:rPr kumimoji="0" lang="en-US" sz="2000" b="1" i="1" u="none" strike="noStrike" kern="1200" cap="none" spc="0" normalizeH="0" baseline="0" noProof="0">
                <a:ln>
                  <a:noFill/>
                </a:ln>
                <a:effectLst/>
                <a:uLnTx/>
                <a:uFillTx/>
                <a:latin typeface="Calibri" panose="020F0502020204030204"/>
                <a:ea typeface="+mn-ea"/>
                <a:cs typeface="Arial"/>
              </a:rPr>
              <a:t> metro.net/</a:t>
            </a:r>
            <a:r>
              <a:rPr kumimoji="0" lang="en-US" sz="2000" b="1" i="1" u="none" strike="noStrike" kern="1200" cap="none" spc="0" normalizeH="0" baseline="0" noProof="0" err="1">
                <a:ln>
                  <a:noFill/>
                </a:ln>
                <a:effectLst/>
                <a:uLnTx/>
                <a:uFillTx/>
                <a:latin typeface="Calibri" panose="020F0502020204030204"/>
                <a:ea typeface="+mn-ea"/>
                <a:cs typeface="Arial"/>
              </a:rPr>
              <a:t>eatshopplay</a:t>
            </a:r>
            <a:r>
              <a:rPr kumimoji="0" lang="en-US" sz="2000" b="1" i="0" u="none" strike="noStrike" kern="1200" cap="none" spc="0" normalizeH="0" baseline="0" noProof="0">
                <a:ln>
                  <a:noFill/>
                </a:ln>
                <a:effectLst/>
                <a:uLnTx/>
                <a:uFillTx/>
                <a:latin typeface="Calibri" panose="020F0502020204030204"/>
                <a:ea typeface="+mn-ea"/>
                <a:cs typeface="Arial"/>
              </a:rPr>
              <a:t> ​</a:t>
            </a:r>
            <a:endParaRPr lang="en-US" sz="2000" b="1" i="0" u="none" strike="noStrike" kern="1200" cap="none" spc="0" normalizeH="0" baseline="0" noProof="0">
              <a:ln>
                <a:noFill/>
              </a:ln>
              <a:effectLst/>
              <a:uLnTx/>
              <a:uFillTx/>
              <a:latin typeface="Calibri" panose="020F050202020403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a:ea typeface="+mn-ea"/>
                <a:cs typeface="Arial"/>
              </a:rPr>
              <a:t>&gt; Send an email to </a:t>
            </a:r>
            <a:r>
              <a:rPr kumimoji="0" lang="en-US" sz="2000" b="1" u="none" strike="noStrike" kern="1200" cap="none" spc="0" normalizeH="0" baseline="0" noProof="0">
                <a:ln>
                  <a:noFill/>
                </a:ln>
                <a:effectLst/>
                <a:uLnTx/>
                <a:uFillTx/>
                <a:latin typeface="Calibri" panose="020F0502020204030204"/>
                <a:ea typeface="+mn-ea"/>
                <a:cs typeface="Arial"/>
              </a:rPr>
              <a:t>eatshopplay@metro.net</a:t>
            </a:r>
            <a:endParaRPr lang="en-US" sz="2000" b="1" u="none" strike="noStrike" kern="1200" cap="none" spc="0" normalizeH="0" baseline="0" noProof="0">
              <a:ln>
                <a:noFill/>
              </a:ln>
              <a:effectLst/>
              <a:uLnTx/>
              <a:uFillTx/>
              <a:latin typeface="Calibri" panose="020F0502020204030204"/>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Arial"/>
            </a:endParaRPr>
          </a:p>
          <a:p>
            <a:pPr marL="800100" marR="0" lvl="1" indent="-342900" algn="l" defTabSz="914400" rtl="0" eaLnBrk="1" fontAlgn="auto" latinLnBrk="0" hangingPunct="1">
              <a:lnSpc>
                <a:spcPct val="100000"/>
              </a:lnSpc>
              <a:spcBef>
                <a:spcPts val="0"/>
              </a:spcBef>
              <a:spcAft>
                <a:spcPts val="0"/>
              </a:spcAft>
              <a:buClrTx/>
              <a:buSzTx/>
              <a:buFont typeface="ScalaSansLF-Regular" panose="02000503060000020004" pitchFamily="2" charset="0"/>
              <a:buChar char="&gt;"/>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E533F35F-42A7-4F62-B32E-17BB56B267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708" y="2572375"/>
            <a:ext cx="5759243" cy="26889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Logo&#10;&#10;Description automatically generated">
            <a:extLst>
              <a:ext uri="{FF2B5EF4-FFF2-40B4-BE49-F238E27FC236}">
                <a16:creationId xmlns:a16="http://schemas.microsoft.com/office/drawing/2014/main" id="{29E268A4-51C0-2247-AE6E-4893BFE483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2638" y="-9293"/>
            <a:ext cx="5326065" cy="1428616"/>
          </a:xfrm>
          <a:prstGeom prst="rect">
            <a:avLst/>
          </a:prstGeom>
        </p:spPr>
      </p:pic>
      <p:pic>
        <p:nvPicPr>
          <p:cNvPr id="5" name="Picture 4" descr="Logo&#10;&#10;Description automatically generated">
            <a:extLst>
              <a:ext uri="{FF2B5EF4-FFF2-40B4-BE49-F238E27FC236}">
                <a16:creationId xmlns:a16="http://schemas.microsoft.com/office/drawing/2014/main" id="{8C888C50-2A45-4877-B71E-27F2CD27CF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6" y="-13466"/>
            <a:ext cx="6348077" cy="1451220"/>
          </a:xfrm>
          <a:prstGeom prst="rect">
            <a:avLst/>
          </a:prstGeom>
        </p:spPr>
      </p:pic>
    </p:spTree>
    <p:extLst>
      <p:ext uri="{BB962C8B-B14F-4D97-AF65-F5344CB8AC3E}">
        <p14:creationId xmlns:p14="http://schemas.microsoft.com/office/powerpoint/2010/main" val="3909352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96C589-4F78-4D3D-92CB-7C83EFA4D331}"/>
              </a:ext>
            </a:extLst>
          </p:cNvPr>
          <p:cNvPicPr>
            <a:picLocks noChangeAspect="1"/>
          </p:cNvPicPr>
          <p:nvPr/>
        </p:nvPicPr>
        <p:blipFill rotWithShape="1">
          <a:blip r:embed="rId2"/>
          <a:srcRect l="2839" r="1607" b="1"/>
          <a:stretch/>
        </p:blipFill>
        <p:spPr>
          <a:xfrm>
            <a:off x="20" y="10"/>
            <a:ext cx="12191980" cy="6857990"/>
          </a:xfrm>
          <a:prstGeom prst="rect">
            <a:avLst/>
          </a:prstGeom>
        </p:spPr>
      </p:pic>
      <p:sp>
        <p:nvSpPr>
          <p:cNvPr id="17" name="Freeform 24">
            <a:extLst>
              <a:ext uri="{FF2B5EF4-FFF2-40B4-BE49-F238E27FC236}">
                <a16:creationId xmlns:a16="http://schemas.microsoft.com/office/drawing/2014/main" id="{A414F261-E931-45CB-8605-20FFD6826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75200"/>
            <a:ext cx="4838700"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9C42750-E90D-4593-A720-75027EA1B2EB}"/>
              </a:ext>
            </a:extLst>
          </p:cNvPr>
          <p:cNvSpPr txBox="1"/>
          <p:nvPr/>
        </p:nvSpPr>
        <p:spPr>
          <a:xfrm>
            <a:off x="1276350" y="4981575"/>
            <a:ext cx="3228976" cy="860426"/>
          </a:xfrm>
          <a:prstGeom prst="rect">
            <a:avLst/>
          </a:prstGeom>
          <a:noFill/>
          <a:ln w="174625" cap="sq" cmpd="thinThick">
            <a:noFill/>
            <a:miter lim="800000"/>
          </a:ln>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r">
              <a:lnSpc>
                <a:spcPct val="90000"/>
              </a:lnSpc>
              <a:spcBef>
                <a:spcPct val="0"/>
              </a:spcBef>
              <a:spcAft>
                <a:spcPts val="600"/>
              </a:spcAft>
            </a:pPr>
            <a:r>
              <a:rPr lang="en-US" sz="2400" b="1">
                <a:solidFill>
                  <a:srgbClr val="FFFFFF"/>
                </a:solidFill>
                <a:latin typeface="+mj-lt"/>
                <a:ea typeface="+mj-ea"/>
                <a:cs typeface="+mj-cs"/>
              </a:rPr>
              <a:t>Purple Line Extension Alignment</a:t>
            </a:r>
          </a:p>
        </p:txBody>
      </p:sp>
      <p:cxnSp>
        <p:nvCxnSpPr>
          <p:cNvPr id="18" name="Straight Connector 13">
            <a:extLst>
              <a:ext uri="{FF2B5EF4-FFF2-40B4-BE49-F238E27FC236}">
                <a16:creationId xmlns:a16="http://schemas.microsoft.com/office/drawing/2014/main" id="{B63CF8AD-BB19-4F90-BDE5-B3B3F56F4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48768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24E62CA-FAA3-4628-AEF3-5033C77149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5969000"/>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Slide Number Placeholder 4">
            <a:extLst>
              <a:ext uri="{FF2B5EF4-FFF2-40B4-BE49-F238E27FC236}">
                <a16:creationId xmlns:a16="http://schemas.microsoft.com/office/drawing/2014/main" id="{92B7624D-2D9F-4296-B468-2A357B096B3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48F63A3B-78C7-47BE-AE5E-E10140E04643}" type="slidenum">
              <a:rPr lang="en-US">
                <a:solidFill>
                  <a:srgbClr val="FFFFFF"/>
                </a:solidFill>
              </a:rPr>
              <a:pPr defTabSz="457200">
                <a:spcAft>
                  <a:spcPts val="600"/>
                </a:spcAft>
              </a:pPr>
              <a:t>4</a:t>
            </a:fld>
            <a:endParaRPr lang="en-US">
              <a:solidFill>
                <a:srgbClr val="FFFFFF"/>
              </a:solidFill>
            </a:endParaRPr>
          </a:p>
        </p:txBody>
      </p:sp>
    </p:spTree>
    <p:extLst>
      <p:ext uri="{BB962C8B-B14F-4D97-AF65-F5344CB8AC3E}">
        <p14:creationId xmlns:p14="http://schemas.microsoft.com/office/powerpoint/2010/main" val="1450027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Business Interruption Fund (BIF) </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algn="r"/>
            <a:endParaRPr lang="en-US" sz="1200" i="1"/>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40</a:t>
            </a:fld>
            <a:endParaRPr lang="en-US"/>
          </a:p>
        </p:txBody>
      </p:sp>
      <p:pic>
        <p:nvPicPr>
          <p:cNvPr id="5" name="Picture 4">
            <a:extLst>
              <a:ext uri="{FF2B5EF4-FFF2-40B4-BE49-F238E27FC236}">
                <a16:creationId xmlns:a16="http://schemas.microsoft.com/office/drawing/2014/main" id="{2120C635-EAA4-44AF-8519-33E61B4AB5AC}"/>
              </a:ext>
            </a:extLst>
          </p:cNvPr>
          <p:cNvPicPr>
            <a:picLocks noChangeAspect="1"/>
          </p:cNvPicPr>
          <p:nvPr/>
        </p:nvPicPr>
        <p:blipFill rotWithShape="1">
          <a:blip r:embed="rId2"/>
          <a:srcRect t="17795"/>
          <a:stretch/>
        </p:blipFill>
        <p:spPr>
          <a:xfrm>
            <a:off x="1" y="898358"/>
            <a:ext cx="12192000" cy="5959642"/>
          </a:xfrm>
          <a:prstGeom prst="rect">
            <a:avLst/>
          </a:prstGeom>
        </p:spPr>
      </p:pic>
    </p:spTree>
    <p:extLst>
      <p:ext uri="{BB962C8B-B14F-4D97-AF65-F5344CB8AC3E}">
        <p14:creationId xmlns:p14="http://schemas.microsoft.com/office/powerpoint/2010/main" val="3266069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D986D-6627-5A4E-8B12-382F8AA9DC26}"/>
              </a:ext>
            </a:extLst>
          </p:cNvPr>
          <p:cNvSpPr>
            <a:spLocks noGrp="1"/>
          </p:cNvSpPr>
          <p:nvPr>
            <p:ph type="title"/>
          </p:nvPr>
        </p:nvSpPr>
        <p:spPr/>
        <p:txBody>
          <a:bodyPr/>
          <a:lstStyle/>
          <a:p>
            <a:r>
              <a:rPr lang="en-US"/>
              <a:t>Metro’s Business Interruption Fund</a:t>
            </a:r>
          </a:p>
        </p:txBody>
      </p:sp>
      <p:sp>
        <p:nvSpPr>
          <p:cNvPr id="3" name="Content Placeholder 2">
            <a:extLst>
              <a:ext uri="{FF2B5EF4-FFF2-40B4-BE49-F238E27FC236}">
                <a16:creationId xmlns:a16="http://schemas.microsoft.com/office/drawing/2014/main" id="{457B22F0-AB67-834F-93D8-583D6BA11C15}"/>
              </a:ext>
            </a:extLst>
          </p:cNvPr>
          <p:cNvSpPr>
            <a:spLocks noGrp="1"/>
          </p:cNvSpPr>
          <p:nvPr>
            <p:ph sz="half" idx="2"/>
          </p:nvPr>
        </p:nvSpPr>
        <p:spPr>
          <a:xfrm>
            <a:off x="838200" y="1287186"/>
            <a:ext cx="10903226" cy="4539456"/>
          </a:xfrm>
        </p:spPr>
        <p:txBody>
          <a:bodyPr>
            <a:normAutofit fontScale="25000" lnSpcReduction="20000"/>
          </a:bodyPr>
          <a:lstStyle/>
          <a:p>
            <a:pPr marL="0" indent="0" fontAlgn="base">
              <a:buNone/>
            </a:pPr>
            <a:r>
              <a:rPr lang="en-US" sz="10400" b="1"/>
              <a:t>BIF Information and Eligibility </a:t>
            </a:r>
          </a:p>
          <a:p>
            <a:pPr fontAlgn="base"/>
            <a:r>
              <a:rPr lang="en-US" sz="10400"/>
              <a:t>Financial assistance to small “mom &amp; pop” businesses with 25 or fewer full-time employees directly impacted by Metro Rail construction along three project areas​:</a:t>
            </a:r>
          </a:p>
          <a:p>
            <a:pPr lvl="1" fontAlgn="base"/>
            <a:r>
              <a:rPr lang="en-US" sz="10400"/>
              <a:t>Crenshaw/LAX Transit Project​</a:t>
            </a:r>
          </a:p>
          <a:p>
            <a:pPr lvl="1" fontAlgn="base"/>
            <a:r>
              <a:rPr lang="en-US" sz="10400"/>
              <a:t>Purple Line Extension, Sections 1, 2 &amp; 3​</a:t>
            </a:r>
          </a:p>
          <a:p>
            <a:pPr lvl="1" fontAlgn="base"/>
            <a:r>
              <a:rPr lang="en-US" sz="10400"/>
              <a:t>Regional Connector Project, Little Tokyo area &amp; 2nd/Broadway Segment*</a:t>
            </a:r>
          </a:p>
          <a:p>
            <a:pPr lvl="1" fontAlgn="base"/>
            <a:endParaRPr lang="en-US" sz="10400"/>
          </a:p>
          <a:p>
            <a:pPr fontAlgn="base"/>
            <a:r>
              <a:rPr lang="en-US" sz="10400"/>
              <a:t>Businesses must be located immediately adjacent to the rail corridor and meet other eligibility requirements​</a:t>
            </a:r>
          </a:p>
          <a:p>
            <a:pPr fontAlgn="base"/>
            <a:r>
              <a:rPr lang="en-US" sz="10400"/>
              <a:t>Grant amounts are determined by business revenue loss directly related to period of Metro construction disruption​</a:t>
            </a:r>
          </a:p>
          <a:p>
            <a:pPr fontAlgn="base"/>
            <a:r>
              <a:rPr lang="en-US" sz="10400"/>
              <a:t>Businesses may receive up to $50,000 per impact year</a:t>
            </a:r>
          </a:p>
          <a:p>
            <a:endParaRPr lang="en-US"/>
          </a:p>
        </p:txBody>
      </p:sp>
      <p:sp>
        <p:nvSpPr>
          <p:cNvPr id="6" name="TextBox 5">
            <a:extLst>
              <a:ext uri="{FF2B5EF4-FFF2-40B4-BE49-F238E27FC236}">
                <a16:creationId xmlns:a16="http://schemas.microsoft.com/office/drawing/2014/main" id="{936FEC96-2D6A-3B4B-BCED-C34C67DCABC5}"/>
              </a:ext>
            </a:extLst>
          </p:cNvPr>
          <p:cNvSpPr txBox="1"/>
          <p:nvPr/>
        </p:nvSpPr>
        <p:spPr>
          <a:xfrm>
            <a:off x="5522843" y="6067124"/>
            <a:ext cx="5830957" cy="584775"/>
          </a:xfrm>
          <a:prstGeom prst="rect">
            <a:avLst/>
          </a:prstGeom>
          <a:noFill/>
        </p:spPr>
        <p:txBody>
          <a:bodyPr wrap="square" rtlCol="0">
            <a:spAutoFit/>
          </a:bodyPr>
          <a:lstStyle/>
          <a:p>
            <a:r>
              <a:rPr lang="en-US" sz="1600"/>
              <a:t>*Segment eligibility based on full street closure with duration greater than six continuous months. Eligibility ended 6/30/17.​</a:t>
            </a:r>
          </a:p>
        </p:txBody>
      </p:sp>
    </p:spTree>
    <p:extLst>
      <p:ext uri="{BB962C8B-B14F-4D97-AF65-F5344CB8AC3E}">
        <p14:creationId xmlns:p14="http://schemas.microsoft.com/office/powerpoint/2010/main" val="319681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Metro’s Business Interruption Fund</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algn="r"/>
            <a:endParaRPr lang="en-US" sz="1200" i="1"/>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42</a:t>
            </a:fld>
            <a:endParaRPr lang="en-US"/>
          </a:p>
        </p:txBody>
      </p:sp>
      <p:sp>
        <p:nvSpPr>
          <p:cNvPr id="11" name="Rectangle 10">
            <a:extLst>
              <a:ext uri="{FF2B5EF4-FFF2-40B4-BE49-F238E27FC236}">
                <a16:creationId xmlns:a16="http://schemas.microsoft.com/office/drawing/2014/main" id="{D827CFED-B96D-4665-BA70-72EB8AAB8B14}"/>
              </a:ext>
            </a:extLst>
          </p:cNvPr>
          <p:cNvSpPr/>
          <p:nvPr/>
        </p:nvSpPr>
        <p:spPr>
          <a:xfrm>
            <a:off x="879078" y="1243586"/>
            <a:ext cx="10294639" cy="4024692"/>
          </a:xfrm>
          <a:prstGeom prst="rect">
            <a:avLst/>
          </a:prstGeom>
        </p:spPr>
        <p:txBody>
          <a:bodyPr vert="horz" lIns="91440" tIns="45720" rIns="91440" bIns="45720" rtlCol="0">
            <a:noAutofit/>
          </a:bodyPr>
          <a:lstStyle/>
          <a:p>
            <a:pPr fontAlgn="base"/>
            <a:r>
              <a:rPr lang="en-US" sz="2600"/>
              <a:t>Metro’s Business Interruption Fund (BIF) </a:t>
            </a:r>
            <a:r>
              <a:rPr lang="en-US" sz="2600" b="1"/>
              <a:t>is accepting applications</a:t>
            </a:r>
            <a:r>
              <a:rPr lang="en-US" sz="2600"/>
              <a:t> for transit rail </a:t>
            </a:r>
            <a:r>
              <a:rPr lang="en-US" sz="2600" b="1"/>
              <a:t>construction impact</a:t>
            </a:r>
            <a:r>
              <a:rPr lang="en-US" sz="2600"/>
              <a:t> along the Crenshaw/LAX Transit Project, the Little Tokyo area of the Regional Connector and Sections 1, 2 and 3 of the Purple Line Extension </a:t>
            </a:r>
            <a:r>
              <a:rPr lang="en-US" sz="2600" b="1"/>
              <a:t>sustained from March 20, 2020, forward </a:t>
            </a:r>
            <a:r>
              <a:rPr lang="en-US" sz="2600"/>
              <a:t>(during the COVID-19 pandemic). </a:t>
            </a:r>
          </a:p>
          <a:p>
            <a:pPr fontAlgn="base"/>
            <a:r>
              <a:rPr lang="en-US"/>
              <a:t> </a:t>
            </a:r>
            <a:endParaRPr lang="en-US" sz="2600"/>
          </a:p>
          <a:p>
            <a:pPr marL="285750" indent="-285750" fontAlgn="base">
              <a:buFont typeface="Arial" panose="020B0604020202020204" pitchFamily="34" charset="0"/>
              <a:buChar char="•"/>
            </a:pPr>
            <a:r>
              <a:rPr lang="en-US" sz="2600" b="1"/>
              <a:t>Small</a:t>
            </a:r>
            <a:r>
              <a:rPr lang="en-US" sz="2600"/>
              <a:t> “mom and pop” </a:t>
            </a:r>
            <a:r>
              <a:rPr lang="en-US" sz="2600" b="1"/>
              <a:t>businesses</a:t>
            </a:r>
            <a:r>
              <a:rPr lang="en-US" sz="2600"/>
              <a:t> that experienced transit rail construction impact during the COVID-19 pandemic </a:t>
            </a:r>
            <a:r>
              <a:rPr lang="en-US" sz="2600" b="1"/>
              <a:t>may be eligible</a:t>
            </a:r>
            <a:r>
              <a:rPr lang="en-US" sz="2600"/>
              <a:t>.</a:t>
            </a:r>
          </a:p>
          <a:p>
            <a:pPr marL="285750" indent="-285750" fontAlgn="base">
              <a:buFont typeface="Arial" panose="020B0604020202020204" pitchFamily="34" charset="0"/>
              <a:buChar char="•"/>
            </a:pPr>
            <a:r>
              <a:rPr lang="en-US" sz="2600"/>
              <a:t>Potentially eligible small business owners may </a:t>
            </a:r>
            <a:r>
              <a:rPr lang="en-US" sz="2600" i="1"/>
              <a:t>contact BIF Fund Administrator Pacific Coast Regional at 213.739.2999 x223 or Metro at </a:t>
            </a:r>
            <a:r>
              <a:rPr lang="en-US" sz="2600" i="1">
                <a:hlinkClick r:id="rId3"/>
              </a:rPr>
              <a:t>bif@metro.net</a:t>
            </a:r>
            <a:r>
              <a:rPr lang="en-US" sz="2600" i="1"/>
              <a:t>.</a:t>
            </a:r>
            <a:r>
              <a:rPr lang="en-US" sz="2600"/>
              <a:t> </a:t>
            </a:r>
          </a:p>
          <a:p>
            <a:pPr algn="ctr" fontAlgn="base"/>
            <a:r>
              <a:rPr lang="en-US"/>
              <a:t> </a:t>
            </a:r>
          </a:p>
          <a:p>
            <a:pPr marL="0" lvl="1">
              <a:spcBef>
                <a:spcPct val="20000"/>
              </a:spcBef>
              <a:defRPr/>
            </a:pPr>
            <a:endParaRPr lang="en-US" altLang="en-US" sz="1400">
              <a:solidFill>
                <a:prstClr val="black"/>
              </a:solidFill>
              <a:latin typeface="ScalaSansLF-Regular" pitchFamily="2" charset="0"/>
              <a:ea typeface="ＭＳ Ｐゴシック" panose="020B0600070205080204" pitchFamily="34" charset="-128"/>
              <a:cs typeface="ScalaSansLF-Regular" pitchFamily="2" charset="0"/>
            </a:endParaRPr>
          </a:p>
        </p:txBody>
      </p:sp>
      <p:sp>
        <p:nvSpPr>
          <p:cNvPr id="6" name="Rectangle 5">
            <a:extLst>
              <a:ext uri="{FF2B5EF4-FFF2-40B4-BE49-F238E27FC236}">
                <a16:creationId xmlns:a16="http://schemas.microsoft.com/office/drawing/2014/main" id="{851EBB04-9743-B845-955E-E71046B75DFA}"/>
              </a:ext>
            </a:extLst>
          </p:cNvPr>
          <p:cNvSpPr/>
          <p:nvPr/>
        </p:nvSpPr>
        <p:spPr>
          <a:xfrm>
            <a:off x="2978397" y="5969007"/>
            <a:ext cx="6096000" cy="646331"/>
          </a:xfrm>
          <a:prstGeom prst="rect">
            <a:avLst/>
          </a:prstGeom>
        </p:spPr>
        <p:txBody>
          <a:bodyPr lIns="91440" tIns="45720" rIns="91440" bIns="45720" anchor="t">
            <a:spAutoFit/>
          </a:bodyPr>
          <a:lstStyle/>
          <a:p>
            <a:pPr algn="ctr" fontAlgn="base"/>
            <a:r>
              <a:rPr lang="en-US" b="1" u="sng">
                <a:solidFill>
                  <a:srgbClr val="FF0000"/>
                </a:solidFill>
              </a:rPr>
              <a:t>Metro does not </a:t>
            </a:r>
            <a:r>
              <a:rPr lang="en-US" b="1">
                <a:solidFill>
                  <a:srgbClr val="FF0000"/>
                </a:solidFill>
              </a:rPr>
              <a:t>cover revenue loss or fixed operating expenses related to COVID-19 impacts.</a:t>
            </a:r>
            <a:r>
              <a:rPr lang="en-US">
                <a:solidFill>
                  <a:srgbClr val="FF0000"/>
                </a:solidFill>
              </a:rPr>
              <a:t> </a:t>
            </a:r>
          </a:p>
        </p:txBody>
      </p:sp>
    </p:spTree>
    <p:extLst>
      <p:ext uri="{BB962C8B-B14F-4D97-AF65-F5344CB8AC3E}">
        <p14:creationId xmlns:p14="http://schemas.microsoft.com/office/powerpoint/2010/main" val="3575554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8" y="170225"/>
            <a:ext cx="46198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Stay in Touch</a:t>
            </a:r>
          </a:p>
        </p:txBody>
      </p:sp>
      <p:sp>
        <p:nvSpPr>
          <p:cNvPr id="2" name="Rectangle 1">
            <a:extLst>
              <a:ext uri="{FF2B5EF4-FFF2-40B4-BE49-F238E27FC236}">
                <a16:creationId xmlns:a16="http://schemas.microsoft.com/office/drawing/2014/main" id="{4A428CAF-256B-46FD-8865-0CD15F40803E}"/>
              </a:ext>
            </a:extLst>
          </p:cNvPr>
          <p:cNvSpPr/>
          <p:nvPr/>
        </p:nvSpPr>
        <p:spPr>
          <a:xfrm>
            <a:off x="5190387" y="6530099"/>
            <a:ext cx="6096000" cy="276999"/>
          </a:xfrm>
          <a:prstGeom prst="rect">
            <a:avLst/>
          </a:prstGeom>
        </p:spPr>
        <p:txBody>
          <a:bodyPr>
            <a:spAutoFit/>
          </a:bodyPr>
          <a:lstStyle/>
          <a:p>
            <a:pPr algn="r"/>
            <a:endParaRPr lang="en-US" sz="1200" i="1"/>
          </a:p>
        </p:txBody>
      </p:sp>
      <p:sp>
        <p:nvSpPr>
          <p:cNvPr id="11" name="Rectangle 10">
            <a:extLst>
              <a:ext uri="{FF2B5EF4-FFF2-40B4-BE49-F238E27FC236}">
                <a16:creationId xmlns:a16="http://schemas.microsoft.com/office/drawing/2014/main" id="{BB1E4A8D-9756-4F31-89D9-C2403F251744}"/>
              </a:ext>
            </a:extLst>
          </p:cNvPr>
          <p:cNvSpPr/>
          <p:nvPr/>
        </p:nvSpPr>
        <p:spPr>
          <a:xfrm>
            <a:off x="252134" y="1254293"/>
            <a:ext cx="5083954" cy="2031325"/>
          </a:xfrm>
          <a:prstGeom prst="rect">
            <a:avLst/>
          </a:prstGeom>
          <a:solidFill>
            <a:schemeClr val="bg1">
              <a:lumMod val="85000"/>
            </a:schemeClr>
          </a:solidFill>
        </p:spPr>
        <p:txBody>
          <a:bodyPr wrap="square" lIns="91440" tIns="45720" rIns="91440" bIns="45720" anchor="t">
            <a:spAutoFit/>
          </a:bodyPr>
          <a:lstStyle/>
          <a:p>
            <a:r>
              <a:rPr lang="en-US" b="1"/>
              <a:t>Upcoming Meeting Dates</a:t>
            </a:r>
          </a:p>
          <a:p>
            <a:r>
              <a:rPr lang="en-US"/>
              <a:t>October 12, 2022, 12 Noon: COBH Sections 1&amp;2 </a:t>
            </a:r>
            <a:endParaRPr lang="en-US">
              <a:cs typeface="Calibri" panose="020F0502020204030204"/>
            </a:endParaRPr>
          </a:p>
          <a:p>
            <a:endParaRPr lang="en-US"/>
          </a:p>
          <a:p>
            <a:r>
              <a:rPr lang="en-US"/>
              <a:t>All meetings use: https://zoom.us/j/96626476708</a:t>
            </a:r>
            <a:endParaRPr lang="en-US">
              <a:cs typeface="Calibri"/>
            </a:endParaRPr>
          </a:p>
          <a:p>
            <a:endParaRPr lang="en-US"/>
          </a:p>
          <a:p>
            <a:pPr>
              <a:buSzPct val="90000"/>
            </a:pPr>
            <a:r>
              <a:rPr lang="en-US" altLang="en-US">
                <a:solidFill>
                  <a:srgbClr val="000000"/>
                </a:solidFill>
              </a:rPr>
              <a:t>Link to webinars available at </a:t>
            </a:r>
            <a:r>
              <a:rPr lang="en-US" altLang="en-US" i="1">
                <a:solidFill>
                  <a:srgbClr val="000000"/>
                </a:solidFill>
              </a:rPr>
              <a:t>metro.net/purple</a:t>
            </a:r>
            <a:endParaRPr lang="en-US" altLang="en-US" i="1">
              <a:solidFill>
                <a:srgbClr val="000000"/>
              </a:solidFill>
              <a:cs typeface="Calibri"/>
            </a:endParaRPr>
          </a:p>
          <a:p>
            <a:endParaRPr lang="en-US"/>
          </a:p>
        </p:txBody>
      </p:sp>
      <p:sp>
        <p:nvSpPr>
          <p:cNvPr id="10" name="Slide Number Placeholder 4">
            <a:extLst>
              <a:ext uri="{FF2B5EF4-FFF2-40B4-BE49-F238E27FC236}">
                <a16:creationId xmlns:a16="http://schemas.microsoft.com/office/drawing/2014/main" id="{0360F67E-87E5-41FD-8D75-246541651EB5}"/>
              </a:ext>
            </a:extLst>
          </p:cNvPr>
          <p:cNvSpPr>
            <a:spLocks noGrp="1"/>
          </p:cNvSpPr>
          <p:nvPr>
            <p:ph type="sldNum" sz="quarter" idx="12"/>
          </p:nvPr>
        </p:nvSpPr>
        <p:spPr>
          <a:xfrm>
            <a:off x="11196083" y="6330361"/>
            <a:ext cx="858475" cy="365125"/>
          </a:xfrm>
        </p:spPr>
        <p:txBody>
          <a:bodyPr/>
          <a:lstStyle/>
          <a:p>
            <a:fld id="{48F63A3B-78C7-47BE-AE5E-E10140E04643}" type="slidenum">
              <a:rPr lang="en-US" dirty="0" smtClean="0"/>
              <a:t>43</a:t>
            </a:fld>
            <a:endParaRPr lang="en-US"/>
          </a:p>
        </p:txBody>
      </p:sp>
      <p:grpSp>
        <p:nvGrpSpPr>
          <p:cNvPr id="13" name="Group 12">
            <a:extLst>
              <a:ext uri="{FF2B5EF4-FFF2-40B4-BE49-F238E27FC236}">
                <a16:creationId xmlns:a16="http://schemas.microsoft.com/office/drawing/2014/main" id="{82E423E4-BEA3-CA40-A667-D9F447A9F32E}"/>
              </a:ext>
            </a:extLst>
          </p:cNvPr>
          <p:cNvGrpSpPr/>
          <p:nvPr/>
        </p:nvGrpSpPr>
        <p:grpSpPr>
          <a:xfrm>
            <a:off x="5958558" y="1254293"/>
            <a:ext cx="6096000" cy="3738562"/>
            <a:chOff x="757090" y="1338262"/>
            <a:chExt cx="7206696" cy="4181475"/>
          </a:xfrm>
          <a:noFill/>
        </p:grpSpPr>
        <p:pic>
          <p:nvPicPr>
            <p:cNvPr id="14" name="Picture 30">
              <a:extLst>
                <a:ext uri="{FF2B5EF4-FFF2-40B4-BE49-F238E27FC236}">
                  <a16:creationId xmlns:a16="http://schemas.microsoft.com/office/drawing/2014/main" id="{5664F152-3684-1846-B21C-58CDD0885D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5696"/>
            <a:stretch/>
          </p:blipFill>
          <p:spPr bwMode="auto">
            <a:xfrm>
              <a:off x="757090" y="1338262"/>
              <a:ext cx="933488" cy="418147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a:extLst>
                <a:ext uri="{FF2B5EF4-FFF2-40B4-BE49-F238E27FC236}">
                  <a16:creationId xmlns:a16="http://schemas.microsoft.com/office/drawing/2014/main" id="{27E4CC4C-1877-864E-B84B-5FC32868C841}"/>
                </a:ext>
              </a:extLst>
            </p:cNvPr>
            <p:cNvSpPr/>
            <p:nvPr/>
          </p:nvSpPr>
          <p:spPr>
            <a:xfrm>
              <a:off x="1867786" y="1563837"/>
              <a:ext cx="6096000" cy="1077218"/>
            </a:xfrm>
            <a:prstGeom prst="rect">
              <a:avLst/>
            </a:prstGeom>
            <a:grpFill/>
          </p:spPr>
          <p:txBody>
            <a:bodyPr>
              <a:spAutoFit/>
            </a:bodyPr>
            <a:lstStyle/>
            <a:p>
              <a:r>
                <a:rPr lang="en-US" sz="3200"/>
                <a:t>213.922.6934</a:t>
              </a:r>
            </a:p>
            <a:p>
              <a:endParaRPr lang="en-US" sz="3200">
                <a:hlinkClick r:id="rId3"/>
              </a:endParaRPr>
            </a:p>
          </p:txBody>
        </p:sp>
        <p:sp>
          <p:nvSpPr>
            <p:cNvPr id="16" name="Rectangle 15">
              <a:extLst>
                <a:ext uri="{FF2B5EF4-FFF2-40B4-BE49-F238E27FC236}">
                  <a16:creationId xmlns:a16="http://schemas.microsoft.com/office/drawing/2014/main" id="{2B4281F4-7BF0-5A4B-A6D7-9696DF4E37C6}"/>
                </a:ext>
              </a:extLst>
            </p:cNvPr>
            <p:cNvSpPr/>
            <p:nvPr/>
          </p:nvSpPr>
          <p:spPr>
            <a:xfrm>
              <a:off x="1867786" y="2361034"/>
              <a:ext cx="6096000" cy="1077218"/>
            </a:xfrm>
            <a:prstGeom prst="rect">
              <a:avLst/>
            </a:prstGeom>
            <a:grpFill/>
          </p:spPr>
          <p:txBody>
            <a:bodyPr>
              <a:spAutoFit/>
            </a:bodyPr>
            <a:lstStyle/>
            <a:p>
              <a:pPr lvl="0"/>
              <a:r>
                <a:rPr lang="en-US" sz="3200">
                  <a:solidFill>
                    <a:prstClr val="black"/>
                  </a:solidFill>
                </a:rPr>
                <a:t>purplelineext@metro.net</a:t>
              </a:r>
            </a:p>
            <a:p>
              <a:pPr lvl="0"/>
              <a:endParaRPr lang="en-US" sz="3200">
                <a:solidFill>
                  <a:prstClr val="black"/>
                </a:solidFill>
              </a:endParaRPr>
            </a:p>
          </p:txBody>
        </p:sp>
        <p:sp>
          <p:nvSpPr>
            <p:cNvPr id="17" name="Rectangle 16">
              <a:extLst>
                <a:ext uri="{FF2B5EF4-FFF2-40B4-BE49-F238E27FC236}">
                  <a16:creationId xmlns:a16="http://schemas.microsoft.com/office/drawing/2014/main" id="{856EBC6D-54D8-1449-B644-0F295CD7F502}"/>
                </a:ext>
              </a:extLst>
            </p:cNvPr>
            <p:cNvSpPr/>
            <p:nvPr/>
          </p:nvSpPr>
          <p:spPr>
            <a:xfrm>
              <a:off x="1867787" y="3161360"/>
              <a:ext cx="6095999" cy="1204838"/>
            </a:xfrm>
            <a:prstGeom prst="rect">
              <a:avLst/>
            </a:prstGeom>
            <a:grpFill/>
          </p:spPr>
          <p:txBody>
            <a:bodyPr lIns="91440" tIns="45720" rIns="91440" bIns="45720" anchor="t">
              <a:spAutoFit/>
            </a:bodyPr>
            <a:lstStyle/>
            <a:p>
              <a:pPr lvl="0"/>
              <a:r>
                <a:rPr lang="en-US" sz="3200" i="1"/>
                <a:t>metro.net/purple</a:t>
              </a:r>
            </a:p>
            <a:p>
              <a:pPr lvl="0"/>
              <a:endParaRPr lang="en-US" sz="3200">
                <a:solidFill>
                  <a:prstClr val="black"/>
                </a:solidFill>
              </a:endParaRPr>
            </a:p>
          </p:txBody>
        </p:sp>
        <p:sp>
          <p:nvSpPr>
            <p:cNvPr id="18" name="Rectangle 17">
              <a:extLst>
                <a:ext uri="{FF2B5EF4-FFF2-40B4-BE49-F238E27FC236}">
                  <a16:creationId xmlns:a16="http://schemas.microsoft.com/office/drawing/2014/main" id="{73E6A8A4-AC0B-4A4B-A2D1-F0F63DACD287}"/>
                </a:ext>
              </a:extLst>
            </p:cNvPr>
            <p:cNvSpPr/>
            <p:nvPr/>
          </p:nvSpPr>
          <p:spPr>
            <a:xfrm>
              <a:off x="1867786" y="3931523"/>
              <a:ext cx="6096000" cy="584775"/>
            </a:xfrm>
            <a:prstGeom prst="rect">
              <a:avLst/>
            </a:prstGeom>
            <a:grpFill/>
          </p:spPr>
          <p:txBody>
            <a:bodyPr>
              <a:spAutoFit/>
            </a:bodyPr>
            <a:lstStyle/>
            <a:p>
              <a:pPr lvl="0"/>
              <a:r>
                <a:rPr lang="en-US" sz="3200">
                  <a:solidFill>
                    <a:prstClr val="black"/>
                  </a:solidFill>
                </a:rPr>
                <a:t>@purplelineext</a:t>
              </a:r>
            </a:p>
          </p:txBody>
        </p:sp>
        <p:sp>
          <p:nvSpPr>
            <p:cNvPr id="19" name="Rectangle 18">
              <a:extLst>
                <a:ext uri="{FF2B5EF4-FFF2-40B4-BE49-F238E27FC236}">
                  <a16:creationId xmlns:a16="http://schemas.microsoft.com/office/drawing/2014/main" id="{2A630CAB-2FDB-FE45-918F-CF68ABEF59EE}"/>
                </a:ext>
              </a:extLst>
            </p:cNvPr>
            <p:cNvSpPr/>
            <p:nvPr/>
          </p:nvSpPr>
          <p:spPr>
            <a:xfrm>
              <a:off x="1867786" y="4704556"/>
              <a:ext cx="4901919" cy="584775"/>
            </a:xfrm>
            <a:prstGeom prst="rect">
              <a:avLst/>
            </a:prstGeom>
            <a:grpFill/>
          </p:spPr>
          <p:txBody>
            <a:bodyPr wrap="none">
              <a:spAutoFit/>
            </a:bodyPr>
            <a:lstStyle/>
            <a:p>
              <a:pPr lvl="0"/>
              <a:r>
                <a:rPr lang="en-US" sz="3200">
                  <a:solidFill>
                    <a:prstClr val="black"/>
                  </a:solidFill>
                </a:rPr>
                <a:t>facebook.com/</a:t>
              </a:r>
              <a:r>
                <a:rPr lang="en-US" sz="3200" err="1">
                  <a:solidFill>
                    <a:prstClr val="black"/>
                  </a:solidFill>
                </a:rPr>
                <a:t>purplelineext</a:t>
              </a:r>
              <a:endParaRPr lang="en-US" sz="3200">
                <a:solidFill>
                  <a:prstClr val="black"/>
                </a:solidFill>
              </a:endParaRPr>
            </a:p>
          </p:txBody>
        </p:sp>
      </p:grpSp>
    </p:spTree>
    <p:extLst>
      <p:ext uri="{BB962C8B-B14F-4D97-AF65-F5344CB8AC3E}">
        <p14:creationId xmlns:p14="http://schemas.microsoft.com/office/powerpoint/2010/main" val="4188083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Metro’s Business Interruption Fund</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algn="r"/>
            <a:endParaRPr lang="en-US" sz="1200" i="1"/>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44</a:t>
            </a:fld>
            <a:endParaRPr lang="en-US"/>
          </a:p>
        </p:txBody>
      </p:sp>
      <p:graphicFrame>
        <p:nvGraphicFramePr>
          <p:cNvPr id="11" name="Chart 10">
            <a:extLst>
              <a:ext uri="{FF2B5EF4-FFF2-40B4-BE49-F238E27FC236}">
                <a16:creationId xmlns:a16="http://schemas.microsoft.com/office/drawing/2014/main" id="{3ECF948A-9FF2-4283-B89F-C32D389C7D1E}"/>
              </a:ext>
            </a:extLst>
          </p:cNvPr>
          <p:cNvGraphicFramePr>
            <a:graphicFrameLocks/>
          </p:cNvGraphicFramePr>
          <p:nvPr>
            <p:extLst>
              <p:ext uri="{D42A27DB-BD31-4B8C-83A1-F6EECF244321}">
                <p14:modId xmlns:p14="http://schemas.microsoft.com/office/powerpoint/2010/main" val="3702520367"/>
              </p:ext>
            </p:extLst>
          </p:nvPr>
        </p:nvGraphicFramePr>
        <p:xfrm>
          <a:off x="1197917" y="698353"/>
          <a:ext cx="9796166" cy="5115159"/>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7D0C484A-D05D-4204-941F-C121FA0AA67C}"/>
              </a:ext>
            </a:extLst>
          </p:cNvPr>
          <p:cNvSpPr/>
          <p:nvPr/>
        </p:nvSpPr>
        <p:spPr>
          <a:xfrm>
            <a:off x="4220854" y="5819135"/>
            <a:ext cx="4392549" cy="297517"/>
          </a:xfrm>
          <a:prstGeom prst="rect">
            <a:avLst/>
          </a:prstGeom>
        </p:spPr>
        <p:txBody>
          <a:bodyPr wrap="none">
            <a:spAutoFit/>
          </a:bodyPr>
          <a:lstStyle/>
          <a:p>
            <a:pPr marL="0" lvl="1" indent="3175" algn="ctr" eaLnBrk="0" fontAlgn="base" hangingPunct="0">
              <a:spcBef>
                <a:spcPct val="0"/>
              </a:spcBef>
              <a:spcAft>
                <a:spcPct val="0"/>
              </a:spcAft>
            </a:pPr>
            <a:r>
              <a:rPr lang="en-US" sz="2000" b="1" baseline="-25000">
                <a:solidFill>
                  <a:srgbClr val="FF0000"/>
                </a:solidFill>
                <a:latin typeface="Arial" panose="020B0604020202020204" pitchFamily="34" charset="0"/>
                <a:ea typeface="ＭＳ Ｐゴシック" panose="020B0600070205080204" pitchFamily="34" charset="-128"/>
              </a:rPr>
              <a:t>*BIF Grants </a:t>
            </a:r>
            <a:r>
              <a:rPr lang="en-US" sz="2000" b="1" u="sng" baseline="-25000">
                <a:solidFill>
                  <a:srgbClr val="FF0000"/>
                </a:solidFill>
                <a:latin typeface="Arial" panose="020B0604020202020204" pitchFamily="34" charset="0"/>
                <a:ea typeface="ＭＳ Ｐゴシック" panose="020B0600070205080204" pitchFamily="34" charset="-128"/>
              </a:rPr>
              <a:t>do not cover</a:t>
            </a:r>
            <a:r>
              <a:rPr lang="en-US" sz="2000" b="1" baseline="-25000">
                <a:solidFill>
                  <a:srgbClr val="FF0000"/>
                </a:solidFill>
                <a:latin typeface="Arial" panose="020B0604020202020204" pitchFamily="34" charset="0"/>
                <a:ea typeface="ＭＳ Ｐゴシック" panose="020B0600070205080204" pitchFamily="34" charset="-128"/>
              </a:rPr>
              <a:t> COVID-19 related impacts.</a:t>
            </a:r>
          </a:p>
        </p:txBody>
      </p:sp>
      <p:sp>
        <p:nvSpPr>
          <p:cNvPr id="13" name="TextBox 12">
            <a:extLst>
              <a:ext uri="{FF2B5EF4-FFF2-40B4-BE49-F238E27FC236}">
                <a16:creationId xmlns:a16="http://schemas.microsoft.com/office/drawing/2014/main" id="{B380F0D4-271A-426A-A53D-3A0CAFFB5C9C}"/>
              </a:ext>
            </a:extLst>
          </p:cNvPr>
          <p:cNvSpPr txBox="1"/>
          <p:nvPr/>
        </p:nvSpPr>
        <p:spPr>
          <a:xfrm>
            <a:off x="4211389" y="1024700"/>
            <a:ext cx="4431406" cy="954107"/>
          </a:xfrm>
          <a:prstGeom prst="rect">
            <a:avLst/>
          </a:prstGeom>
          <a:noFill/>
        </p:spPr>
        <p:txBody>
          <a:bodyPr wrap="none" rtlCol="0">
            <a:spAutoFit/>
          </a:bodyPr>
          <a:lstStyle/>
          <a:p>
            <a:pPr algn="ctr"/>
            <a:r>
              <a:rPr lang="en-US" sz="2800" b="0"/>
              <a:t>Value of BIF Grants Awarded:</a:t>
            </a:r>
          </a:p>
          <a:p>
            <a:pPr algn="ctr"/>
            <a:r>
              <a:rPr lang="en-US" sz="2800" b="0"/>
              <a:t>$34,810,759.78*</a:t>
            </a:r>
          </a:p>
        </p:txBody>
      </p:sp>
    </p:spTree>
    <p:extLst>
      <p:ext uri="{BB962C8B-B14F-4D97-AF65-F5344CB8AC3E}">
        <p14:creationId xmlns:p14="http://schemas.microsoft.com/office/powerpoint/2010/main" val="3972806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C42750-E90D-4593-A720-75027EA1B2EB}"/>
              </a:ext>
            </a:extLst>
          </p:cNvPr>
          <p:cNvSpPr txBox="1"/>
          <p:nvPr/>
        </p:nvSpPr>
        <p:spPr>
          <a:xfrm>
            <a:off x="762467" y="175888"/>
            <a:ext cx="70949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Sections 1, 2, &amp; 3 Status</a:t>
            </a:r>
          </a:p>
        </p:txBody>
      </p:sp>
      <p:sp>
        <p:nvSpPr>
          <p:cNvPr id="6" name="TextBox 2">
            <a:extLst>
              <a:ext uri="{FF2B5EF4-FFF2-40B4-BE49-F238E27FC236}">
                <a16:creationId xmlns:a16="http://schemas.microsoft.com/office/drawing/2014/main" id="{4E6C1FE7-22E2-4260-8F91-FA0603BEFA1B}"/>
              </a:ext>
            </a:extLst>
          </p:cNvPr>
          <p:cNvSpPr txBox="1">
            <a:spLocks noChangeArrowheads="1"/>
          </p:cNvSpPr>
          <p:nvPr/>
        </p:nvSpPr>
        <p:spPr bwMode="auto">
          <a:xfrm>
            <a:off x="5734132" y="6079725"/>
            <a:ext cx="8878187" cy="27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67" tIns="45536" rIns="91067" bIns="45536">
            <a:spAutoFit/>
          </a:bodyPr>
          <a:lstStyle>
            <a:lvl1pPr>
              <a:defRPr sz="2400" b="1" baseline="-25000">
                <a:solidFill>
                  <a:schemeClr val="tx1"/>
                </a:solidFill>
                <a:latin typeface="Arial" charset="0"/>
                <a:ea typeface="ＭＳ Ｐゴシック" pitchFamily="34" charset="-128"/>
              </a:defRPr>
            </a:lvl1pPr>
            <a:lvl2pPr marL="742950" indent="-285750">
              <a:defRPr sz="2400" b="1" baseline="-25000">
                <a:solidFill>
                  <a:schemeClr val="tx1"/>
                </a:solidFill>
                <a:latin typeface="Arial" charset="0"/>
                <a:ea typeface="ＭＳ Ｐゴシック" pitchFamily="34" charset="-128"/>
              </a:defRPr>
            </a:lvl2pPr>
            <a:lvl3pPr marL="1143000" indent="-228600">
              <a:defRPr sz="2400" b="1" baseline="-25000">
                <a:solidFill>
                  <a:schemeClr val="tx1"/>
                </a:solidFill>
                <a:latin typeface="Arial" charset="0"/>
                <a:ea typeface="ＭＳ Ｐゴシック" pitchFamily="34" charset="-128"/>
              </a:defRPr>
            </a:lvl3pPr>
            <a:lvl4pPr marL="1600200" indent="-228600">
              <a:defRPr sz="2400" b="1" baseline="-25000">
                <a:solidFill>
                  <a:schemeClr val="tx1"/>
                </a:solidFill>
                <a:latin typeface="Arial" charset="0"/>
                <a:ea typeface="ＭＳ Ｐゴシック" pitchFamily="34" charset="-128"/>
              </a:defRPr>
            </a:lvl4pPr>
            <a:lvl5pPr marL="2057400" indent="-228600">
              <a:defRPr sz="2400" b="1" baseline="-25000">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sz="2400" b="1" baseline="-25000">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sz="2400" b="1" baseline="-25000">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sz="2400" b="1" baseline="-25000">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sz="2400" b="1" baseline="-250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a:ln>
                  <a:noFill/>
                </a:ln>
                <a:effectLst/>
                <a:uLnTx/>
                <a:uFillTx/>
                <a:latin typeface="+mn-lt"/>
                <a:ea typeface="ＭＳ Ｐゴシック" pitchFamily="34" charset="-128"/>
                <a:cs typeface="+mn-cs"/>
              </a:rPr>
              <a:t>*Subject to change. The PLE project team is working to deliver the project consistent with Measure M.</a:t>
            </a:r>
          </a:p>
        </p:txBody>
      </p:sp>
      <p:graphicFrame>
        <p:nvGraphicFramePr>
          <p:cNvPr id="10" name="Table 9">
            <a:extLst>
              <a:ext uri="{FF2B5EF4-FFF2-40B4-BE49-F238E27FC236}">
                <a16:creationId xmlns:a16="http://schemas.microsoft.com/office/drawing/2014/main" id="{51B2CFC6-F303-4540-B606-18D8A465E1BD}"/>
              </a:ext>
            </a:extLst>
          </p:cNvPr>
          <p:cNvGraphicFramePr>
            <a:graphicFrameLocks noGrp="1"/>
          </p:cNvGraphicFramePr>
          <p:nvPr>
            <p:extLst>
              <p:ext uri="{D42A27DB-BD31-4B8C-83A1-F6EECF244321}">
                <p14:modId xmlns:p14="http://schemas.microsoft.com/office/powerpoint/2010/main" val="2987193437"/>
              </p:ext>
            </p:extLst>
          </p:nvPr>
        </p:nvGraphicFramePr>
        <p:xfrm>
          <a:off x="0" y="957941"/>
          <a:ext cx="12214817" cy="5064169"/>
        </p:xfrm>
        <a:graphic>
          <a:graphicData uri="http://schemas.openxmlformats.org/drawingml/2006/table">
            <a:tbl>
              <a:tblPr firstRow="1" firstCol="1" bandRow="1"/>
              <a:tblGrid>
                <a:gridCol w="3740115">
                  <a:extLst>
                    <a:ext uri="{9D8B030D-6E8A-4147-A177-3AD203B41FA5}">
                      <a16:colId xmlns:a16="http://schemas.microsoft.com/office/drawing/2014/main" val="20000"/>
                    </a:ext>
                  </a:extLst>
                </a:gridCol>
                <a:gridCol w="2335213">
                  <a:extLst>
                    <a:ext uri="{9D8B030D-6E8A-4147-A177-3AD203B41FA5}">
                      <a16:colId xmlns:a16="http://schemas.microsoft.com/office/drawing/2014/main" val="20001"/>
                    </a:ext>
                  </a:extLst>
                </a:gridCol>
                <a:gridCol w="3377699">
                  <a:extLst>
                    <a:ext uri="{9D8B030D-6E8A-4147-A177-3AD203B41FA5}">
                      <a16:colId xmlns:a16="http://schemas.microsoft.com/office/drawing/2014/main" val="20002"/>
                    </a:ext>
                  </a:extLst>
                </a:gridCol>
                <a:gridCol w="2761790">
                  <a:extLst>
                    <a:ext uri="{9D8B030D-6E8A-4147-A177-3AD203B41FA5}">
                      <a16:colId xmlns:a16="http://schemas.microsoft.com/office/drawing/2014/main" val="20003"/>
                    </a:ext>
                  </a:extLst>
                </a:gridCol>
              </a:tblGrid>
              <a:tr h="67193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15000"/>
                        </a:lnSpc>
                      </a:pPr>
                      <a:endParaRPr lang="en-US" sz="1100">
                        <a:effectLst/>
                        <a:latin typeface="+mn-lt"/>
                      </a:endParaRPr>
                    </a:p>
                  </a:txBody>
                  <a:tcPr marL="64225" marR="64225" marT="891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solidFill>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fontAlgn="base">
                        <a:lnSpc>
                          <a:spcPct val="115000"/>
                        </a:lnSpc>
                        <a:spcBef>
                          <a:spcPts val="0"/>
                        </a:spcBef>
                        <a:spcAft>
                          <a:spcPts val="0"/>
                        </a:spcAft>
                      </a:pPr>
                      <a:r>
                        <a:rPr lang="en-US" sz="2000">
                          <a:effectLst/>
                          <a:latin typeface="+mn-lt"/>
                        </a:rPr>
                        <a:t>Forecasted Schedule</a:t>
                      </a:r>
                      <a:endParaRPr lang="en-US" sz="2000">
                        <a:effectLst/>
                        <a:latin typeface="+mn-lt"/>
                        <a:ea typeface="Calibri"/>
                        <a:cs typeface="Times New Roman"/>
                      </a:endParaRPr>
                    </a:p>
                  </a:txBody>
                  <a:tcPr marL="64225" marR="64225" marT="891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solidFill>
                  </a:tcPr>
                </a:tc>
                <a:tc hMerge="1">
                  <a:txBody>
                    <a:bodyPr/>
                    <a:lstStyle/>
                    <a:p>
                      <a:pPr marL="0" marR="0" fontAlgn="base">
                        <a:lnSpc>
                          <a:spcPct val="115000"/>
                        </a:lnSpc>
                        <a:spcBef>
                          <a:spcPts val="0"/>
                        </a:spcBef>
                        <a:spcAft>
                          <a:spcPts val="0"/>
                        </a:spcAft>
                      </a:pPr>
                      <a:endParaRPr lang="en-US" sz="2000">
                        <a:effectLst/>
                        <a:latin typeface="ScalaSansLF-Regular" pitchFamily="2" charset="0"/>
                        <a:ea typeface="Calibri"/>
                        <a:cs typeface="Times New Roman"/>
                      </a:endParaRPr>
                    </a:p>
                  </a:txBody>
                  <a:tcPr marL="64225" marR="64225" marT="8919" marB="0" anchor="b"/>
                </a:tc>
                <a:tc hMerge="1">
                  <a:txBody>
                    <a:bodyPr/>
                    <a:lstStyle/>
                    <a:p>
                      <a:endParaRPr lang="en-US"/>
                    </a:p>
                  </a:txBody>
                  <a:tcPr/>
                </a:tc>
                <a:extLst>
                  <a:ext uri="{0D108BD9-81ED-4DB2-BD59-A6C34878D82A}">
                    <a16:rowId xmlns:a16="http://schemas.microsoft.com/office/drawing/2014/main" val="10000"/>
                  </a:ext>
                </a:extLst>
              </a:tr>
              <a:tr h="55248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1" algn="l" defTabSz="914400" rtl="0" eaLnBrk="1" fontAlgn="base" latinLnBrk="0" hangingPunct="1">
                        <a:lnSpc>
                          <a:spcPct val="115000"/>
                        </a:lnSpc>
                        <a:spcBef>
                          <a:spcPts val="0"/>
                        </a:spcBef>
                        <a:spcAft>
                          <a:spcPts val="0"/>
                        </a:spcAft>
                      </a:pPr>
                      <a:r>
                        <a:rPr lang="en-US" sz="2000" b="1" kern="1200">
                          <a:solidFill>
                            <a:schemeClr val="lt1"/>
                          </a:solidFill>
                          <a:effectLst/>
                          <a:latin typeface="+mn-lt"/>
                          <a:ea typeface="+mn-ea"/>
                          <a:cs typeface="+mn-cs"/>
                        </a:rPr>
                        <a:t>Section</a:t>
                      </a:r>
                    </a:p>
                  </a:txBody>
                  <a:tcPr marL="64225" marR="64225" marT="8919"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Section 1</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Section 2</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Section 3</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1"/>
                  </a:ext>
                </a:extLst>
              </a:tr>
              <a:tr h="55248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1" fontAlgn="base">
                        <a:lnSpc>
                          <a:spcPct val="115000"/>
                        </a:lnSpc>
                        <a:spcBef>
                          <a:spcPts val="0"/>
                        </a:spcBef>
                        <a:spcAft>
                          <a:spcPts val="0"/>
                        </a:spcAft>
                      </a:pPr>
                      <a:r>
                        <a:rPr lang="en-US" sz="2000">
                          <a:effectLst/>
                          <a:latin typeface="+mn-lt"/>
                        </a:rPr>
                        <a:t>Length</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3.92 Miles</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2.59 Miles</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2.56 Miles</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2"/>
                  </a:ext>
                </a:extLst>
              </a:tr>
              <a:tr h="141436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1" fontAlgn="base">
                        <a:lnSpc>
                          <a:spcPct val="115000"/>
                        </a:lnSpc>
                        <a:spcBef>
                          <a:spcPts val="0"/>
                        </a:spcBef>
                        <a:spcAft>
                          <a:spcPts val="0"/>
                        </a:spcAft>
                      </a:pPr>
                      <a:r>
                        <a:rPr lang="en-US" sz="2000">
                          <a:effectLst/>
                          <a:latin typeface="+mn-lt"/>
                        </a:rPr>
                        <a:t>New Stations</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it-IT" sz="1700" err="1">
                          <a:effectLst/>
                          <a:latin typeface="+mn-lt"/>
                        </a:rPr>
                        <a:t>Wilshire</a:t>
                      </a:r>
                      <a:r>
                        <a:rPr lang="it-IT" sz="1700">
                          <a:effectLst/>
                          <a:latin typeface="+mn-lt"/>
                        </a:rPr>
                        <a:t>/La </a:t>
                      </a:r>
                      <a:r>
                        <a:rPr lang="it-IT" sz="1700" err="1">
                          <a:effectLst/>
                          <a:latin typeface="+mn-lt"/>
                        </a:rPr>
                        <a:t>Brea</a:t>
                      </a:r>
                      <a:endParaRPr lang="en-US" sz="1100" err="1">
                        <a:effectLst/>
                        <a:latin typeface="+mn-lt"/>
                      </a:endParaRPr>
                    </a:p>
                    <a:p>
                      <a:pPr marL="0" marR="0" fontAlgn="base">
                        <a:lnSpc>
                          <a:spcPct val="115000"/>
                        </a:lnSpc>
                        <a:spcBef>
                          <a:spcPts val="0"/>
                        </a:spcBef>
                        <a:spcAft>
                          <a:spcPts val="0"/>
                        </a:spcAft>
                      </a:pPr>
                      <a:r>
                        <a:rPr lang="it-IT" sz="1700" err="1">
                          <a:effectLst/>
                          <a:latin typeface="+mn-lt"/>
                        </a:rPr>
                        <a:t>Wilshire</a:t>
                      </a:r>
                      <a:r>
                        <a:rPr lang="it-IT" sz="1700">
                          <a:effectLst/>
                          <a:latin typeface="+mn-lt"/>
                        </a:rPr>
                        <a:t>/Fairfax</a:t>
                      </a:r>
                      <a:endParaRPr lang="en-US" sz="1100">
                        <a:effectLst/>
                        <a:latin typeface="+mn-lt"/>
                      </a:endParaRPr>
                    </a:p>
                    <a:p>
                      <a:pPr marL="0" marR="0" fontAlgn="base">
                        <a:lnSpc>
                          <a:spcPct val="115000"/>
                        </a:lnSpc>
                        <a:spcBef>
                          <a:spcPts val="0"/>
                        </a:spcBef>
                        <a:spcAft>
                          <a:spcPts val="0"/>
                        </a:spcAft>
                      </a:pPr>
                      <a:r>
                        <a:rPr lang="it-IT" sz="1700" err="1">
                          <a:effectLst/>
                          <a:latin typeface="+mn-lt"/>
                        </a:rPr>
                        <a:t>Wilshire</a:t>
                      </a:r>
                      <a:r>
                        <a:rPr lang="it-IT" sz="1700">
                          <a:effectLst/>
                          <a:latin typeface="+mn-lt"/>
                        </a:rPr>
                        <a:t>/La </a:t>
                      </a:r>
                      <a:r>
                        <a:rPr lang="it-IT" sz="1700" err="1">
                          <a:effectLst/>
                          <a:latin typeface="+mn-lt"/>
                        </a:rPr>
                        <a:t>Cienega</a:t>
                      </a:r>
                      <a:endParaRPr lang="en-US" sz="1100" err="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it-IT" sz="1700" err="1">
                          <a:effectLst/>
                          <a:latin typeface="+mn-lt"/>
                        </a:rPr>
                        <a:t>Wilshire</a:t>
                      </a:r>
                      <a:r>
                        <a:rPr lang="it-IT" sz="1700">
                          <a:effectLst/>
                          <a:latin typeface="+mn-lt"/>
                        </a:rPr>
                        <a:t>/Rodeo</a:t>
                      </a:r>
                      <a:endParaRPr lang="en-US" sz="1100">
                        <a:effectLst/>
                        <a:latin typeface="+mn-lt"/>
                      </a:endParaRPr>
                    </a:p>
                    <a:p>
                      <a:pPr marL="0" marR="0" fontAlgn="base">
                        <a:lnSpc>
                          <a:spcPct val="115000"/>
                        </a:lnSpc>
                        <a:spcBef>
                          <a:spcPts val="0"/>
                        </a:spcBef>
                        <a:spcAft>
                          <a:spcPts val="0"/>
                        </a:spcAft>
                      </a:pPr>
                      <a:r>
                        <a:rPr lang="it-IT" sz="1700">
                          <a:effectLst/>
                          <a:latin typeface="+mn-lt"/>
                        </a:rPr>
                        <a:t>Century City/</a:t>
                      </a:r>
                      <a:r>
                        <a:rPr lang="it-IT" sz="1700" err="1">
                          <a:effectLst/>
                          <a:latin typeface="+mn-lt"/>
                        </a:rPr>
                        <a:t>Constellation</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Westwood/UCLA</a:t>
                      </a:r>
                      <a:endParaRPr lang="en-US" sz="1100">
                        <a:effectLst/>
                        <a:latin typeface="+mn-lt"/>
                      </a:endParaRPr>
                    </a:p>
                    <a:p>
                      <a:pPr marL="0" marR="0" fontAlgn="base">
                        <a:lnSpc>
                          <a:spcPct val="115000"/>
                        </a:lnSpc>
                        <a:spcBef>
                          <a:spcPts val="0"/>
                        </a:spcBef>
                        <a:spcAft>
                          <a:spcPts val="0"/>
                        </a:spcAft>
                      </a:pPr>
                      <a:r>
                        <a:rPr lang="en-US" sz="1700">
                          <a:effectLst/>
                          <a:latin typeface="+mn-lt"/>
                        </a:rPr>
                        <a:t>Westwood/VA Hospital</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3"/>
                  </a:ext>
                </a:extLst>
              </a:tr>
              <a:tr h="55248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1" fontAlgn="base">
                        <a:lnSpc>
                          <a:spcPct val="115000"/>
                        </a:lnSpc>
                        <a:spcBef>
                          <a:spcPts val="0"/>
                        </a:spcBef>
                        <a:spcAft>
                          <a:spcPts val="0"/>
                        </a:spcAft>
                      </a:pPr>
                      <a:r>
                        <a:rPr lang="en-US" sz="2000">
                          <a:effectLst/>
                          <a:latin typeface="+mn-lt"/>
                        </a:rPr>
                        <a:t>Pre-Construction Activities</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ea typeface="Calibri"/>
                          <a:cs typeface="Times New Roman"/>
                        </a:rPr>
                        <a:t>2014 </a:t>
                      </a:r>
                      <a:r>
                        <a:rPr lang="en-US" sz="1700">
                          <a:effectLst/>
                          <a:latin typeface="+mn-lt"/>
                        </a:rPr>
                        <a:t>– </a:t>
                      </a:r>
                      <a:r>
                        <a:rPr lang="en-US" sz="1700">
                          <a:effectLst/>
                          <a:latin typeface="+mn-lt"/>
                          <a:ea typeface="Calibri"/>
                          <a:cs typeface="Times New Roman"/>
                        </a:rPr>
                        <a:t>2015</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2016 – 2018</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2018 – 2019</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4"/>
                  </a:ext>
                </a:extLst>
              </a:tr>
              <a:tr h="55248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1" fontAlgn="base">
                        <a:lnSpc>
                          <a:spcPct val="115000"/>
                        </a:lnSpc>
                        <a:spcBef>
                          <a:spcPts val="0"/>
                        </a:spcBef>
                        <a:spcAft>
                          <a:spcPts val="0"/>
                        </a:spcAft>
                      </a:pPr>
                      <a:r>
                        <a:rPr lang="en-US" sz="2000">
                          <a:effectLst/>
                          <a:latin typeface="+mn-lt"/>
                        </a:rPr>
                        <a:t>Construction</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2015 – 2024</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2018 – 2025</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2019 – 2027</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5"/>
                  </a:ext>
                </a:extLst>
              </a:tr>
              <a:tr h="76792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457200" marR="0" lvl="1" fontAlgn="base">
                        <a:lnSpc>
                          <a:spcPct val="115000"/>
                        </a:lnSpc>
                        <a:spcBef>
                          <a:spcPts val="0"/>
                        </a:spcBef>
                        <a:spcAft>
                          <a:spcPts val="0"/>
                        </a:spcAft>
                      </a:pPr>
                      <a:r>
                        <a:rPr lang="en-US" sz="2000">
                          <a:effectLst/>
                          <a:latin typeface="+mn-lt"/>
                        </a:rPr>
                        <a:t>Operations</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b="1">
                          <a:effectLst/>
                          <a:latin typeface="+mn-lt"/>
                        </a:rPr>
                        <a:t>2024</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b="1">
                          <a:effectLst/>
                          <a:latin typeface="+mn-lt"/>
                        </a:rPr>
                        <a:t>2025</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b="1">
                          <a:effectLst/>
                          <a:latin typeface="+mn-lt"/>
                        </a:rPr>
                        <a:t>2027</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6"/>
                  </a:ext>
                </a:extLst>
              </a:tr>
            </a:tbl>
          </a:graphicData>
        </a:graphic>
      </p:graphicFrame>
      <p:sp>
        <p:nvSpPr>
          <p:cNvPr id="7" name="Slide Number Placeholder 4">
            <a:extLst>
              <a:ext uri="{FF2B5EF4-FFF2-40B4-BE49-F238E27FC236}">
                <a16:creationId xmlns:a16="http://schemas.microsoft.com/office/drawing/2014/main" id="{AE020D12-A521-4628-945A-09D813CA3814}"/>
              </a:ext>
            </a:extLst>
          </p:cNvPr>
          <p:cNvSpPr>
            <a:spLocks noGrp="1"/>
          </p:cNvSpPr>
          <p:nvPr>
            <p:ph type="sldNum" sz="quarter" idx="12"/>
          </p:nvPr>
        </p:nvSpPr>
        <p:spPr>
          <a:xfrm>
            <a:off x="8610600" y="6356352"/>
            <a:ext cx="2743200" cy="365125"/>
          </a:xfrm>
        </p:spPr>
        <p:txBody>
          <a:bodyPr/>
          <a:lstStyle/>
          <a:p>
            <a:fld id="{48F63A3B-78C7-47BE-AE5E-E10140E04643}" type="slidenum">
              <a:rPr lang="en-US" smtClean="0"/>
              <a:pPr/>
              <a:t>5</a:t>
            </a:fld>
            <a:endParaRPr lang="en-US"/>
          </a:p>
        </p:txBody>
      </p:sp>
    </p:spTree>
    <p:extLst>
      <p:ext uri="{BB962C8B-B14F-4D97-AF65-F5344CB8AC3E}">
        <p14:creationId xmlns:p14="http://schemas.microsoft.com/office/powerpoint/2010/main" val="1212935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6CDAE5-E56C-4065-B884-B4F9FA178178}"/>
              </a:ext>
            </a:extLst>
          </p:cNvPr>
          <p:cNvSpPr txBox="1"/>
          <p:nvPr/>
        </p:nvSpPr>
        <p:spPr>
          <a:xfrm>
            <a:off x="8602335" y="6009272"/>
            <a:ext cx="2743199"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500">
              <a:cs typeface="Calibri"/>
            </a:endParaRPr>
          </a:p>
        </p:txBody>
      </p:sp>
      <p:sp>
        <p:nvSpPr>
          <p:cNvPr id="3" name="TextBox 2">
            <a:extLst>
              <a:ext uri="{FF2B5EF4-FFF2-40B4-BE49-F238E27FC236}">
                <a16:creationId xmlns:a16="http://schemas.microsoft.com/office/drawing/2014/main" id="{07CB0CDC-B5EB-4D8F-A658-40B83AAE1F81}"/>
              </a:ext>
            </a:extLst>
          </p:cNvPr>
          <p:cNvSpPr txBox="1"/>
          <p:nvPr/>
        </p:nvSpPr>
        <p:spPr>
          <a:xfrm>
            <a:off x="8600344" y="5698577"/>
            <a:ext cx="37535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a:cs typeface="Calibri"/>
            </a:endParaRPr>
          </a:p>
        </p:txBody>
      </p:sp>
    </p:spTree>
    <p:extLst>
      <p:ext uri="{BB962C8B-B14F-4D97-AF65-F5344CB8AC3E}">
        <p14:creationId xmlns:p14="http://schemas.microsoft.com/office/powerpoint/2010/main" val="1481630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64701864-098D-484D-89CB-171AC1D9C3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97" b="4197"/>
          <a:stretch/>
        </p:blipFill>
        <p:spPr bwMode="auto">
          <a:xfrm>
            <a:off x="-3047" y="10"/>
            <a:ext cx="12191999"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167B54F2-19CE-42E3-9409-3622E8831986}"/>
              </a:ext>
            </a:extLst>
          </p:cNvPr>
          <p:cNvSpPr txBox="1"/>
          <p:nvPr/>
        </p:nvSpPr>
        <p:spPr>
          <a:xfrm>
            <a:off x="1097280" y="325550"/>
            <a:ext cx="10058400" cy="1514825"/>
          </a:xfrm>
          <a:prstGeom prst="rect">
            <a:avLst/>
          </a:prstGeom>
          <a:effectLst>
            <a:outerShdw blurRad="50800" dist="38100" dir="2700000" algn="tl" rotWithShape="0">
              <a:prstClr val="black">
                <a:alpha val="40000"/>
              </a:prstClr>
            </a:outerShdw>
          </a:effectLst>
        </p:spPr>
        <p:txBody>
          <a:bodyPr rot="0" spcFirstLastPara="0" vertOverflow="overflow" horzOverflow="overflow" vert="horz" lIns="91440" tIns="45720" rIns="91440" bIns="45720" numCol="1" spcCol="0" rtlCol="0" fromWordArt="0" anchor="b" anchorCtr="0" forceAA="0" compatLnSpc="1">
            <a:prstTxWarp prst="textNoShape">
              <a:avLst/>
            </a:prstTxWarp>
            <a:normAutofit lnSpcReduction="10000"/>
          </a:bodyPr>
          <a:lstStyle/>
          <a:p>
            <a:pPr marL="0" marR="0" lvl="0" indent="0" algn="ctr" fontAlgn="auto">
              <a:lnSpc>
                <a:spcPct val="90000"/>
              </a:lnSpc>
              <a:spcBef>
                <a:spcPct val="0"/>
              </a:spcBef>
              <a:spcAft>
                <a:spcPts val="600"/>
              </a:spcAft>
              <a:buClrTx/>
              <a:buSzTx/>
              <a:tabLst/>
              <a:defRPr/>
            </a:pPr>
            <a:r>
              <a:rPr kumimoji="0" lang="en-US" sz="5200" b="1" i="0" u="none" strike="noStrike" cap="none" spc="0" normalizeH="0" baseline="0" noProof="0">
                <a:ln>
                  <a:noFill/>
                </a:ln>
                <a:solidFill>
                  <a:srgbClr val="FFFFFF"/>
                </a:solidFill>
                <a:effectLst/>
                <a:uLnTx/>
                <a:uFillTx/>
                <a:latin typeface="+mj-lt"/>
                <a:ea typeface="+mj-ea"/>
                <a:cs typeface="+mj-cs"/>
              </a:rPr>
              <a:t>Wilshire/La Cienega Station Rendering</a:t>
            </a:r>
          </a:p>
        </p:txBody>
      </p:sp>
      <p:sp>
        <p:nvSpPr>
          <p:cNvPr id="5" name="Slide Number Placeholder 4">
            <a:extLst>
              <a:ext uri="{FF2B5EF4-FFF2-40B4-BE49-F238E27FC236}">
                <a16:creationId xmlns:a16="http://schemas.microsoft.com/office/drawing/2014/main" id="{5BF577C9-D065-40CC-8922-91A4CAD8D5F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48F63A3B-78C7-47BE-AE5E-E10140E04643}" type="slidenum">
              <a:rPr lang="en-US">
                <a:solidFill>
                  <a:srgbClr val="FFFFFF"/>
                </a:solidFill>
                <a:latin typeface="Calibri" panose="020F0502020204030204"/>
              </a:rPr>
              <a:pPr>
                <a:spcAft>
                  <a:spcPts val="600"/>
                </a:spcAft>
                <a:defRPr/>
              </a:pPr>
              <a:t>7</a:t>
            </a:fld>
            <a:endParaRPr lang="en-US">
              <a:solidFill>
                <a:srgbClr val="FFFFFF"/>
              </a:solidFill>
              <a:latin typeface="Calibri" panose="020F0502020204030204"/>
            </a:endParaRPr>
          </a:p>
        </p:txBody>
      </p:sp>
    </p:spTree>
    <p:extLst>
      <p:ext uri="{BB962C8B-B14F-4D97-AF65-F5344CB8AC3E}">
        <p14:creationId xmlns:p14="http://schemas.microsoft.com/office/powerpoint/2010/main" val="88613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677994" y="64392"/>
            <a:ext cx="78289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3200" b="1">
                <a:solidFill>
                  <a:schemeClr val="bg1"/>
                </a:solidFill>
                <a:latin typeface="Calibri" panose="020F0502020204030204"/>
              </a:rPr>
              <a:t>La Cienega Station Backfilling</a:t>
            </a:r>
            <a:endParaRPr lang="en-US"/>
          </a:p>
        </p:txBody>
      </p:sp>
      <p:sp>
        <p:nvSpPr>
          <p:cNvPr id="6" name="Slide Number Placeholder 4">
            <a:extLst>
              <a:ext uri="{FF2B5EF4-FFF2-40B4-BE49-F238E27FC236}">
                <a16:creationId xmlns:a16="http://schemas.microsoft.com/office/drawing/2014/main" id="{371FE4C3-6A4E-4684-8E5B-731BDCB9C9C3}"/>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9C6B5E-A64A-400E-BE12-DFB3807EF6AC}"/>
              </a:ext>
            </a:extLst>
          </p:cNvPr>
          <p:cNvSpPr txBox="1"/>
          <p:nvPr/>
        </p:nvSpPr>
        <p:spPr>
          <a:xfrm>
            <a:off x="9762067" y="533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to Approval</a:t>
            </a:r>
          </a:p>
        </p:txBody>
      </p:sp>
      <p:pic>
        <p:nvPicPr>
          <p:cNvPr id="7" name="Picture 7" descr="Before.jpg">
            <a:extLst>
              <a:ext uri="{FF2B5EF4-FFF2-40B4-BE49-F238E27FC236}">
                <a16:creationId xmlns:a16="http://schemas.microsoft.com/office/drawing/2014/main" id="{01F685FA-136D-45CF-8C0B-50065A69CFB0}"/>
              </a:ext>
            </a:extLst>
          </p:cNvPr>
          <p:cNvPicPr>
            <a:picLocks noChangeAspect="1"/>
          </p:cNvPicPr>
          <p:nvPr/>
        </p:nvPicPr>
        <p:blipFill>
          <a:blip r:embed="rId2"/>
          <a:stretch>
            <a:fillRect/>
          </a:stretch>
        </p:blipFill>
        <p:spPr>
          <a:xfrm>
            <a:off x="5525814" y="902576"/>
            <a:ext cx="6671441" cy="5000296"/>
          </a:xfrm>
          <a:prstGeom prst="rect">
            <a:avLst/>
          </a:prstGeom>
        </p:spPr>
      </p:pic>
      <p:sp>
        <p:nvSpPr>
          <p:cNvPr id="10" name="Rectangle 9">
            <a:extLst>
              <a:ext uri="{FF2B5EF4-FFF2-40B4-BE49-F238E27FC236}">
                <a16:creationId xmlns:a16="http://schemas.microsoft.com/office/drawing/2014/main" id="{27BFEF47-E3AD-B588-1330-76FA23A50190}"/>
              </a:ext>
            </a:extLst>
          </p:cNvPr>
          <p:cNvSpPr/>
          <p:nvPr/>
        </p:nvSpPr>
        <p:spPr>
          <a:xfrm>
            <a:off x="115791" y="1017535"/>
            <a:ext cx="4795959" cy="6093976"/>
          </a:xfrm>
          <a:prstGeom prst="rect">
            <a:avLst/>
          </a:prstGeom>
        </p:spPr>
        <p:txBody>
          <a:bodyPr wrap="square" lIns="91440" tIns="45720" rIns="91440" bIns="45720" anchor="t">
            <a:spAutoFit/>
          </a:bodyPr>
          <a:lstStyle/>
          <a:p>
            <a:pPr marL="285750" indent="-285750">
              <a:buSzPts val="1600"/>
              <a:buFont typeface="Symbol" panose="05050102010706020507" pitchFamily="18" charset="2"/>
              <a:buChar char=""/>
              <a:defRPr/>
            </a:pPr>
            <a:r>
              <a:rPr lang="en-US" sz="1600" b="1">
                <a:latin typeface="Calibri" panose="020F0502020204030204"/>
                <a:cs typeface="Arial"/>
              </a:rPr>
              <a:t>What: </a:t>
            </a:r>
            <a:r>
              <a:rPr lang="en-US" sz="1600">
                <a:latin typeface="Calibri" panose="020F0502020204030204"/>
                <a:cs typeface="Arial"/>
              </a:rPr>
              <a:t>Beginning in September 2022, STS will begin Station Backfilling at La Cienega.</a:t>
            </a:r>
          </a:p>
          <a:p>
            <a:pPr marL="742950" lvl="1" indent="-285750">
              <a:buSzPts val="1600"/>
              <a:buFont typeface="Symbol" panose="05050102010706020507" pitchFamily="18" charset="2"/>
              <a:buChar char=""/>
              <a:defRPr/>
            </a:pPr>
            <a:r>
              <a:rPr lang="en-US" sz="1600">
                <a:latin typeface="Calibri" panose="020F0502020204030204"/>
                <a:cs typeface="Arial"/>
              </a:rPr>
              <a:t>This is the first of multiple construction activities in advance of decking removal and street restoration.</a:t>
            </a:r>
          </a:p>
          <a:p>
            <a:pPr marL="285750" indent="-285750">
              <a:buSzPts val="1600"/>
              <a:buFont typeface="Symbol" panose="05050102010706020507" pitchFamily="18" charset="2"/>
              <a:buChar char=""/>
              <a:defRPr/>
            </a:pPr>
            <a:endParaRPr lang="en-US" sz="1600">
              <a:latin typeface="Calibri" panose="020F0502020204030204"/>
              <a:cs typeface="Arial"/>
            </a:endParaRPr>
          </a:p>
          <a:p>
            <a:pPr marL="285750" indent="-285750">
              <a:buSzPts val="1600"/>
              <a:buFont typeface="Symbol" panose="05050102010706020507" pitchFamily="18" charset="2"/>
              <a:buChar char=""/>
              <a:defRPr/>
            </a:pPr>
            <a:r>
              <a:rPr lang="en-US" sz="1600" b="1">
                <a:latin typeface="Calibri" panose="020F0502020204030204"/>
                <a:cs typeface="Arial"/>
              </a:rPr>
              <a:t>Why: </a:t>
            </a:r>
            <a:r>
              <a:rPr lang="en-US" sz="1600">
                <a:latin typeface="Calibri" panose="020F0502020204030204"/>
                <a:cs typeface="Arial"/>
              </a:rPr>
              <a:t>The Station Roof is approximately 20ft below the street surface. That area will need to be filled with slurry, soil, and utilities.</a:t>
            </a:r>
          </a:p>
          <a:p>
            <a:pPr marL="742950" lvl="1" indent="-285750">
              <a:buSzPts val="1600"/>
              <a:buFont typeface="Symbol" panose="05050102010706020507" pitchFamily="18" charset="2"/>
              <a:buChar char=""/>
              <a:defRPr/>
            </a:pPr>
            <a:r>
              <a:rPr lang="en-US" sz="1600">
                <a:latin typeface="Calibri" panose="020F0502020204030204"/>
                <a:cs typeface="Arial"/>
              </a:rPr>
              <a:t>STS will need to restore utilities in the street, including sewer, storm drains, and other utilities.</a:t>
            </a:r>
          </a:p>
          <a:p>
            <a:pPr marL="285750" indent="-285750">
              <a:buSzPts val="1600"/>
              <a:buFont typeface="Symbol" panose="05050102010706020507" pitchFamily="18" charset="2"/>
              <a:buChar char=""/>
              <a:defRPr/>
            </a:pPr>
            <a:endParaRPr lang="en-US" sz="1600">
              <a:latin typeface="Calibri" panose="020F0502020204030204"/>
              <a:cs typeface="Arial"/>
            </a:endParaRPr>
          </a:p>
          <a:p>
            <a:pPr marL="285750" indent="-285750">
              <a:buSzPts val="1600"/>
              <a:buFont typeface="Symbol" panose="05050102010706020507" pitchFamily="18" charset="2"/>
              <a:buChar char=""/>
              <a:defRPr/>
            </a:pPr>
            <a:r>
              <a:rPr lang="en-US" sz="1600" b="1">
                <a:latin typeface="Calibri" panose="020F0502020204030204"/>
                <a:cs typeface="Arial"/>
              </a:rPr>
              <a:t>Traffic Control and Work Hours: </a:t>
            </a:r>
            <a:r>
              <a:rPr lang="en-US" sz="1600">
                <a:latin typeface="Calibri" panose="020F0502020204030204"/>
                <a:cs typeface="Arial"/>
              </a:rPr>
              <a:t>Intermittent weeknights and weekend days. </a:t>
            </a:r>
          </a:p>
          <a:p>
            <a:pPr marL="742950" lvl="1" indent="-285750">
              <a:buSzPts val="1600"/>
              <a:buFont typeface="Symbol" panose="05050102010706020507" pitchFamily="18" charset="2"/>
              <a:buChar char=""/>
              <a:defRPr/>
            </a:pPr>
            <a:r>
              <a:rPr lang="en-US" sz="1600">
                <a:latin typeface="Calibri" panose="020F0502020204030204"/>
                <a:cs typeface="Arial"/>
              </a:rPr>
              <a:t>Hours: 8pm to 6am (the following morning) on weeknights</a:t>
            </a:r>
          </a:p>
          <a:p>
            <a:pPr marL="742950" lvl="1" indent="-285750">
              <a:buSzPts val="1600"/>
              <a:buFont typeface="Symbol" panose="05050102010706020507" pitchFamily="18" charset="2"/>
              <a:buChar char=""/>
              <a:defRPr/>
            </a:pPr>
            <a:r>
              <a:rPr lang="en-US" sz="1600">
                <a:latin typeface="Calibri" panose="020F0502020204030204"/>
                <a:cs typeface="Arial"/>
              </a:rPr>
              <a:t>Hours: 6am to 6pm on Saturdays</a:t>
            </a:r>
          </a:p>
          <a:p>
            <a:pPr marL="742950" lvl="1" indent="-285750">
              <a:buSzPts val="1600"/>
              <a:buFont typeface="Symbol" panose="05050102010706020507" pitchFamily="18" charset="2"/>
              <a:buChar char=""/>
              <a:defRPr/>
            </a:pPr>
            <a:r>
              <a:rPr lang="en-US" sz="1600">
                <a:latin typeface="Calibri" panose="020F0502020204030204"/>
                <a:cs typeface="Arial"/>
              </a:rPr>
              <a:t>Traffic Control: Wilshire Bl reduced to a single lane in each direction between San Vicente Bl and Le Doux Rd</a:t>
            </a:r>
            <a:br>
              <a:rPr lang="en-US" sz="1700">
                <a:latin typeface="Calibri" panose="020F0502020204030204"/>
                <a:cs typeface="Arial"/>
              </a:rPr>
            </a:br>
            <a:endParaRPr lang="en-US" sz="1700" b="0" i="0" u="none" strike="noStrike" kern="1200" cap="none" spc="0" normalizeH="0" baseline="0" noProof="0">
              <a:ln>
                <a:noFill/>
              </a:ln>
              <a:effectLst/>
              <a:uLnTx/>
              <a:uFillTx/>
              <a:latin typeface="Calibri" panose="020F0502020204030204"/>
              <a:cs typeface="Arial"/>
            </a:endParaRPr>
          </a:p>
          <a:p>
            <a:pPr marL="285750" marR="0" lvl="0" indent="-285750" algn="l" defTabSz="914400" rtl="0" eaLnBrk="1" fontAlgn="auto" latinLnBrk="0" hangingPunct="1">
              <a:lnSpc>
                <a:spcPct val="100000"/>
              </a:lnSpc>
              <a:spcBef>
                <a:spcPts val="0"/>
              </a:spcBef>
              <a:spcAft>
                <a:spcPts val="0"/>
              </a:spcAft>
              <a:buClrTx/>
              <a:buSzPts val="1600"/>
              <a:buFont typeface="Symbol" panose="05050102010706020507" pitchFamily="18" charset="2"/>
              <a:buChar char="&gt;"/>
              <a:tabLst/>
              <a:defRPr/>
            </a:pPr>
            <a:endParaRPr lang="en-US" sz="1800" b="0" i="0" u="none" strike="noStrike" kern="1200" cap="none" spc="0" normalizeH="0" baseline="0" noProof="0">
              <a:ln>
                <a:noFill/>
              </a:ln>
              <a:effectLst/>
              <a:uLnTx/>
              <a:uFillTx/>
              <a:latin typeface="Calibri" panose="020F0502020204030204"/>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a:cs typeface="Arial"/>
            </a:endParaRPr>
          </a:p>
        </p:txBody>
      </p:sp>
      <p:sp>
        <p:nvSpPr>
          <p:cNvPr id="12" name="Rectangle 11">
            <a:extLst>
              <a:ext uri="{FF2B5EF4-FFF2-40B4-BE49-F238E27FC236}">
                <a16:creationId xmlns:a16="http://schemas.microsoft.com/office/drawing/2014/main" id="{BEB9BB14-5AE8-EB68-7424-11E9984D3FF5}"/>
              </a:ext>
            </a:extLst>
          </p:cNvPr>
          <p:cNvSpPr/>
          <p:nvPr/>
        </p:nvSpPr>
        <p:spPr>
          <a:xfrm>
            <a:off x="4905470" y="6001527"/>
            <a:ext cx="6943946" cy="276999"/>
          </a:xfrm>
          <a:prstGeom prst="rect">
            <a:avLst/>
          </a:prstGeom>
        </p:spPr>
        <p:txBody>
          <a:bodyPr wrap="square" lIns="91440" tIns="45720" rIns="91440" bIns="45720" anchor="t">
            <a:spAutoFit/>
          </a:bodyPr>
          <a:lstStyle/>
          <a:p>
            <a:pPr algn="r">
              <a:defRPr/>
            </a:pPr>
            <a:r>
              <a:rPr lang="en-US" sz="1200" i="1">
                <a:latin typeface="Calibri" panose="020F0502020204030204"/>
              </a:rPr>
              <a:t>Backfilling operations at Wilshire Bl and Orange Dr, within the City of Los Angeles</a:t>
            </a:r>
            <a:endParaRPr lang="en-US">
              <a:ea typeface="+mn-ea"/>
              <a:cs typeface="+mn-cs"/>
            </a:endParaRPr>
          </a:p>
        </p:txBody>
      </p:sp>
    </p:spTree>
    <p:extLst>
      <p:ext uri="{BB962C8B-B14F-4D97-AF65-F5344CB8AC3E}">
        <p14:creationId xmlns:p14="http://schemas.microsoft.com/office/powerpoint/2010/main" val="893640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7" y="170225"/>
            <a:ext cx="103170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Wilshire/La Cienega Station Appendage Work </a:t>
            </a:r>
          </a:p>
        </p:txBody>
      </p:sp>
      <p:sp>
        <p:nvSpPr>
          <p:cNvPr id="2" name="Rectangle 1">
            <a:extLst>
              <a:ext uri="{FF2B5EF4-FFF2-40B4-BE49-F238E27FC236}">
                <a16:creationId xmlns:a16="http://schemas.microsoft.com/office/drawing/2014/main" id="{8ECF11E5-A260-451C-8FF2-98B39C45C384}"/>
              </a:ext>
            </a:extLst>
          </p:cNvPr>
          <p:cNvSpPr/>
          <p:nvPr/>
        </p:nvSpPr>
        <p:spPr>
          <a:xfrm>
            <a:off x="549343" y="1148914"/>
            <a:ext cx="11483165" cy="4247317"/>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Pts val="1600"/>
              <a:buFont typeface="Symbol" panose="05050102010706020507" pitchFamily="18" charset="2"/>
              <a:buChar char=""/>
              <a:tabLst/>
              <a:defRPr/>
            </a:pPr>
            <a:r>
              <a:rPr kumimoji="0" lang="en-US" sz="1800" b="1" i="0" u="none" strike="noStrike" kern="1200" cap="none" spc="0" normalizeH="0" baseline="0" noProof="0">
                <a:ln>
                  <a:noFill/>
                </a:ln>
                <a:effectLst/>
                <a:uLnTx/>
                <a:uFillTx/>
                <a:latin typeface="Calibri" panose="020F0502020204030204"/>
                <a:ea typeface="+mn-ea"/>
                <a:cs typeface="Arial"/>
                <a:sym typeface="Arial"/>
              </a:rPr>
              <a:t>Why: </a:t>
            </a:r>
            <a:r>
              <a:rPr kumimoji="0" lang="en-US" sz="1800" b="0" i="0" u="none" strike="noStrike" kern="1200" cap="none" spc="0" normalizeH="0" baseline="0" noProof="0">
                <a:ln>
                  <a:noFill/>
                </a:ln>
                <a:effectLst/>
                <a:uLnTx/>
                <a:uFillTx/>
                <a:latin typeface="Calibri" panose="020F0502020204030204"/>
                <a:ea typeface="+mn-ea"/>
                <a:cs typeface="Arial"/>
                <a:sym typeface="Arial"/>
              </a:rPr>
              <a:t>Multiple appendages will be required for each station on the Purple Line Extension</a:t>
            </a:r>
            <a:br>
              <a:rPr lang="en-US" sz="1800" b="0" i="0" u="none" strike="noStrike" kern="1200" cap="none" spc="0" normalizeH="0" baseline="0" noProof="0">
                <a:ln>
                  <a:noFill/>
                </a:ln>
                <a:effectLst/>
                <a:uLnTx/>
                <a:uFillTx/>
                <a:latin typeface="Calibri" panose="020F0502020204030204"/>
                <a:cs typeface="Arial"/>
              </a:rPr>
            </a:b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Pts val="1600"/>
              <a:buFont typeface="Symbol" panose="05050102010706020507" pitchFamily="18" charset="2"/>
              <a:buChar char="&gt;"/>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Each appendage structure houses a vital function for the stations:</a:t>
            </a:r>
            <a:endParaRPr lang="en-US" sz="1800" b="0" i="0" u="none" strike="noStrike" kern="1200" cap="none" spc="0" normalizeH="0" baseline="0" noProof="0">
              <a:ln>
                <a:noFill/>
              </a:ln>
              <a:effectLst/>
              <a:uLnTx/>
              <a:uFillTx/>
              <a:latin typeface="Calibri" panose="020F0502020204030204"/>
              <a:cs typeface="Arial"/>
            </a:endParaRPr>
          </a:p>
          <a:p>
            <a:pPr marL="742950" marR="0" lvl="1" indent="-285750" algn="l" defTabSz="914400" rtl="0" eaLnBrk="1" fontAlgn="auto" latinLnBrk="0" hangingPunct="1">
              <a:lnSpc>
                <a:spcPct val="100000"/>
              </a:lnSpc>
              <a:spcBef>
                <a:spcPts val="0"/>
              </a:spcBef>
              <a:spcAft>
                <a:spcPts val="0"/>
              </a:spcAft>
              <a:buClrTx/>
              <a:buSzPts val="1600"/>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Emergency exits</a:t>
            </a:r>
            <a:endParaRPr lang="en-US" sz="1800" b="0" i="0" u="none" strike="noStrike" kern="1200" cap="none" spc="0" normalizeH="0" baseline="0" noProof="0">
              <a:ln>
                <a:noFill/>
              </a:ln>
              <a:effectLst/>
              <a:uLnTx/>
              <a:uFillTx/>
              <a:latin typeface="Calibri" panose="020F0502020204030204"/>
              <a:cs typeface="Arial"/>
            </a:endParaRPr>
          </a:p>
          <a:p>
            <a:pPr marL="742950" marR="0" lvl="1" indent="-285750" algn="l" defTabSz="914400" rtl="0" eaLnBrk="1" fontAlgn="auto" latinLnBrk="0" hangingPunct="1">
              <a:lnSpc>
                <a:spcPct val="100000"/>
              </a:lnSpc>
              <a:spcBef>
                <a:spcPts val="0"/>
              </a:spcBef>
              <a:spcAft>
                <a:spcPts val="0"/>
              </a:spcAft>
              <a:buClrTx/>
              <a:buSzPts val="1600"/>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Utility rooms</a:t>
            </a:r>
            <a:endParaRPr lang="en-US" sz="1800" b="0" i="0" u="none" strike="noStrike" kern="1200" cap="none" spc="0" normalizeH="0" baseline="0" noProof="0">
              <a:ln>
                <a:noFill/>
              </a:ln>
              <a:effectLst/>
              <a:uLnTx/>
              <a:uFillTx/>
              <a:latin typeface="Calibri" panose="020F0502020204030204"/>
              <a:cs typeface="Arial"/>
            </a:endParaRPr>
          </a:p>
          <a:p>
            <a:pPr marL="742950" marR="0" lvl="1" indent="-285750" algn="l" defTabSz="914400" rtl="0" eaLnBrk="1" fontAlgn="auto" latinLnBrk="0" hangingPunct="1">
              <a:lnSpc>
                <a:spcPct val="100000"/>
              </a:lnSpc>
              <a:spcBef>
                <a:spcPts val="0"/>
              </a:spcBef>
              <a:spcAft>
                <a:spcPts val="0"/>
              </a:spcAft>
              <a:buClrTx/>
              <a:buSzPts val="1600"/>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Ventilation rooms</a:t>
            </a:r>
            <a:endParaRPr lang="en-US" sz="1800" b="0" i="0" u="none" strike="noStrike" kern="1200" cap="none" spc="0" normalizeH="0" baseline="0" noProof="0">
              <a:ln>
                <a:noFill/>
              </a:ln>
              <a:effectLst/>
              <a:uLnTx/>
              <a:uFillTx/>
              <a:latin typeface="Calibri" panose="020F0502020204030204"/>
              <a:cs typeface="Arial"/>
            </a:endParaRPr>
          </a:p>
          <a:p>
            <a:pPr marL="742950" marR="0" lvl="1" indent="-285750" algn="l" defTabSz="914400" rtl="0" eaLnBrk="1" fontAlgn="auto" latinLnBrk="0" hangingPunct="1">
              <a:lnSpc>
                <a:spcPct val="100000"/>
              </a:lnSpc>
              <a:spcBef>
                <a:spcPts val="0"/>
              </a:spcBef>
              <a:spcAft>
                <a:spcPts val="0"/>
              </a:spcAft>
              <a:buClrTx/>
              <a:buSzPts val="1600"/>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Entrance and exit structures</a:t>
            </a:r>
            <a:br>
              <a:rPr lang="en-US" sz="1800" b="0" i="0" u="none" strike="noStrike" kern="1200" cap="none" spc="0" normalizeH="0" baseline="0" noProof="0">
                <a:ln>
                  <a:noFill/>
                </a:ln>
                <a:effectLst/>
                <a:uLnTx/>
                <a:uFillTx/>
                <a:latin typeface="Calibri" panose="020F0502020204030204"/>
                <a:cs typeface="Arial"/>
              </a:rPr>
            </a:b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285750" indent="-285750">
              <a:buSzPts val="1600"/>
              <a:buFont typeface="Symbol" panose="05050102010706020507" pitchFamily="18" charset="2"/>
              <a:buChar char=""/>
              <a:defRPr/>
            </a:pPr>
            <a:r>
              <a:rPr kumimoji="0" lang="en-US" sz="1800" b="1" i="0" u="none" strike="noStrike" kern="1200" cap="none" spc="0" normalizeH="0" baseline="0" noProof="0">
                <a:ln>
                  <a:noFill/>
                </a:ln>
                <a:effectLst/>
                <a:uLnTx/>
                <a:uFillTx/>
                <a:latin typeface="Calibri" panose="020F0502020204030204"/>
                <a:ea typeface="+mn-ea"/>
                <a:cs typeface="Arial"/>
                <a:sym typeface="Arial"/>
              </a:rPr>
              <a:t>When: </a:t>
            </a:r>
            <a:r>
              <a:rPr kumimoji="0" lang="en-US" sz="1800" b="0" i="0" u="none" strike="noStrike" kern="1200" cap="none" spc="0" normalizeH="0" baseline="0" noProof="0">
                <a:ln>
                  <a:noFill/>
                </a:ln>
                <a:effectLst/>
                <a:uLnTx/>
                <a:uFillTx/>
                <a:latin typeface="Calibri" panose="020F0502020204030204"/>
                <a:ea typeface="+mn-ea"/>
                <a:cs typeface="Arial"/>
                <a:sym typeface="Arial"/>
              </a:rPr>
              <a:t>Began in March</a:t>
            </a:r>
            <a:r>
              <a:rPr kumimoji="0" lang="en-US" sz="1800" b="0" i="0" u="none" strike="noStrike" kern="1200" cap="none" spc="0" normalizeH="0" noProof="0">
                <a:ln>
                  <a:noFill/>
                </a:ln>
                <a:effectLst/>
                <a:uLnTx/>
                <a:uFillTx/>
                <a:latin typeface="Calibri" panose="020F0502020204030204"/>
                <a:ea typeface="+mn-ea"/>
                <a:cs typeface="Arial"/>
                <a:sym typeface="Arial"/>
              </a:rPr>
              <a:t> 2021</a:t>
            </a:r>
            <a:r>
              <a:rPr lang="en-US">
                <a:latin typeface="Calibri" panose="020F0502020204030204"/>
                <a:cs typeface="Arial"/>
                <a:sym typeface="Arial"/>
              </a:rPr>
              <a:t> through 2023*</a:t>
            </a:r>
            <a:br>
              <a:rPr lang="en-US" sz="1800" b="0" i="0" u="none" strike="noStrike" kern="1200" cap="none" spc="0" normalizeH="0" baseline="0" noProof="0">
                <a:ln>
                  <a:noFill/>
                </a:ln>
                <a:effectLst/>
                <a:uLnTx/>
                <a:uFillTx/>
                <a:latin typeface="Calibri" panose="020F0502020204030204"/>
                <a:cs typeface="Arial"/>
              </a:rPr>
            </a:b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Pts val="1600"/>
              <a:buFont typeface="Symbol" panose="05050102010706020507" pitchFamily="18" charset="2"/>
              <a:buChar char="&gt;"/>
              <a:tabLst/>
              <a:defRPr/>
            </a:pPr>
            <a:r>
              <a:rPr kumimoji="0" lang="en-US" sz="1800" b="1" i="0" u="none" strike="noStrike" kern="1200" cap="none" spc="0" normalizeH="0" baseline="0" noProof="0">
                <a:ln>
                  <a:noFill/>
                </a:ln>
                <a:effectLst/>
                <a:uLnTx/>
                <a:uFillTx/>
                <a:latin typeface="Calibri" panose="020F0502020204030204"/>
                <a:ea typeface="+mn-ea"/>
                <a:cs typeface="Arial"/>
                <a:sym typeface="Arial"/>
              </a:rPr>
              <a:t>Where: </a:t>
            </a:r>
            <a:r>
              <a:rPr kumimoji="0" lang="en-US" sz="1800" b="0" i="0" u="none" strike="noStrike" kern="1200" cap="none" spc="0" normalizeH="0" baseline="0" noProof="0">
                <a:ln>
                  <a:noFill/>
                </a:ln>
                <a:effectLst/>
                <a:uLnTx/>
                <a:uFillTx/>
                <a:latin typeface="Calibri" panose="020F0502020204030204"/>
                <a:ea typeface="+mn-ea"/>
                <a:cs typeface="Arial"/>
                <a:sym typeface="Arial"/>
              </a:rPr>
              <a:t>Information about specific traffic control and work hours will be available in future community meetings and construction notices</a:t>
            </a:r>
            <a:endParaRPr lang="en-US" sz="1800" b="0" i="0" u="none" strike="noStrike" kern="1200" cap="none" spc="0" normalizeH="0" baseline="0" noProof="0">
              <a:ln>
                <a:noFill/>
              </a:ln>
              <a:effectLst/>
              <a:uLnTx/>
              <a:uFillTx/>
              <a:latin typeface="Calibri" panose="020F0502020204030204"/>
              <a:cs typeface="Arial"/>
            </a:endParaRPr>
          </a:p>
          <a:p>
            <a:pPr marL="285750" marR="0" lvl="0" indent="-285750" algn="l" defTabSz="914400" rtl="0" eaLnBrk="1" fontAlgn="auto" latinLnBrk="0" hangingPunct="1">
              <a:lnSpc>
                <a:spcPct val="100000"/>
              </a:lnSpc>
              <a:spcBef>
                <a:spcPts val="0"/>
              </a:spcBef>
              <a:spcAft>
                <a:spcPts val="0"/>
              </a:spcAft>
              <a:buClrTx/>
              <a:buSzPts val="1600"/>
              <a:buFont typeface="Symbol" panose="05050102010706020507" pitchFamily="18" charset="2"/>
              <a:buChar char="&gt;"/>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285750" indent="-285750">
              <a:buSzPts val="1600"/>
              <a:buFont typeface="Symbol" panose="05050102010706020507" pitchFamily="18" charset="2"/>
              <a:buChar char="&g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Coordination with impacted businesses will be</a:t>
            </a:r>
            <a:r>
              <a:rPr lang="en-US">
                <a:latin typeface="Calibri" panose="020F0502020204030204"/>
                <a:cs typeface="Arial"/>
                <a:sym typeface="Arial"/>
              </a:rPr>
              <a:t> conducted prior to</a:t>
            </a:r>
            <a:r>
              <a:rPr kumimoji="0" lang="en-US" sz="1800" b="0" i="0" u="none" strike="noStrike" kern="1200" cap="none" spc="0" normalizeH="0" baseline="0" noProof="0">
                <a:ln>
                  <a:noFill/>
                </a:ln>
                <a:effectLst/>
                <a:uLnTx/>
                <a:uFillTx/>
                <a:latin typeface="Calibri" panose="020F0502020204030204"/>
                <a:ea typeface="+mn-ea"/>
                <a:cs typeface="Arial"/>
                <a:sym typeface="Arial"/>
              </a:rPr>
              <a:t> the start of</a:t>
            </a:r>
            <a:r>
              <a:rPr lang="en-US">
                <a:latin typeface="Calibri" panose="020F0502020204030204"/>
                <a:cs typeface="Arial"/>
                <a:sym typeface="Arial"/>
              </a:rPr>
              <a:t> the next phase of  appendage</a:t>
            </a:r>
            <a:r>
              <a:rPr kumimoji="0" lang="en-US" sz="1800" b="0" i="0" u="none" strike="noStrike" kern="1200" cap="none" spc="0" normalizeH="0" baseline="0" noProof="0">
                <a:ln>
                  <a:noFill/>
                </a:ln>
                <a:effectLst/>
                <a:uLnTx/>
                <a:uFillTx/>
                <a:latin typeface="Calibri" panose="020F0502020204030204"/>
                <a:ea typeface="+mn-ea"/>
                <a:cs typeface="Arial"/>
                <a:sym typeface="Arial"/>
              </a:rPr>
              <a:t> work</a:t>
            </a:r>
            <a:endParaRPr lang="en-US" sz="1800" b="0" i="0" u="none" strike="noStrike" kern="1200" cap="none" spc="0" normalizeH="0" baseline="0" noProof="0">
              <a:ln>
                <a:noFill/>
              </a:ln>
              <a:effectLst/>
              <a:uLnTx/>
              <a:uFillTx/>
              <a:latin typeface="Calibri" panose="020F0502020204030204"/>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a:cs typeface="Arial"/>
            </a:endParaRPr>
          </a:p>
        </p:txBody>
      </p:sp>
      <p:sp>
        <p:nvSpPr>
          <p:cNvPr id="6" name="Slide Number Placeholder 4">
            <a:extLst>
              <a:ext uri="{FF2B5EF4-FFF2-40B4-BE49-F238E27FC236}">
                <a16:creationId xmlns:a16="http://schemas.microsoft.com/office/drawing/2014/main" id="{371FE4C3-6A4E-4684-8E5B-731BDCB9C9C3}"/>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1115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0c60430-0dd4-4006-93b5-6da6d70616b9">
      <UserInfo>
        <DisplayName>Lake, Mindy</DisplayName>
        <AccountId>15</AccountId>
        <AccountType/>
      </UserInfo>
      <UserInfo>
        <DisplayName>Benoit, Daniele</DisplayName>
        <AccountId>76</AccountId>
        <AccountType/>
      </UserInfo>
      <UserInfo>
        <DisplayName>Shuda, Kasey</DisplayName>
        <AccountId>23</AccountId>
        <AccountType/>
      </UserInfo>
      <UserInfo>
        <DisplayName>Walker, Marlon (James)</DisplayName>
        <AccountId>17</AccountId>
        <AccountType/>
      </UserInfo>
    </SharedWithUsers>
    <TaxCatchAll xmlns="70c60430-0dd4-4006-93b5-6da6d70616b9" xsi:nil="true"/>
    <lcf76f155ced4ddcb4097134ff3c332f xmlns="98b294ce-7b62-48e7-b0a9-c2723dab5c1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92F349BBC7704A920CB9010D591E7B" ma:contentTypeVersion="14" ma:contentTypeDescription="Create a new document." ma:contentTypeScope="" ma:versionID="107fb440c3983353c83e391262307235">
  <xsd:schema xmlns:xsd="http://www.w3.org/2001/XMLSchema" xmlns:xs="http://www.w3.org/2001/XMLSchema" xmlns:p="http://schemas.microsoft.com/office/2006/metadata/properties" xmlns:ns2="98b294ce-7b62-48e7-b0a9-c2723dab5c1c" xmlns:ns3="70c60430-0dd4-4006-93b5-6da6d70616b9" targetNamespace="http://schemas.microsoft.com/office/2006/metadata/properties" ma:root="true" ma:fieldsID="4ec6565594d2e64faea3fc0b7179d303" ns2:_="" ns3:_="">
    <xsd:import namespace="98b294ce-7b62-48e7-b0a9-c2723dab5c1c"/>
    <xsd:import namespace="70c60430-0dd4-4006-93b5-6da6d70616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b294ce-7b62-48e7-b0a9-c2723dab5c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b35d8d6-c495-4997-a5c0-b3dbc42d7f5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0c60430-0dd4-4006-93b5-6da6d70616b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ec893cb-14c2-4445-9c98-a7ad50769923}" ma:internalName="TaxCatchAll" ma:showField="CatchAllData" ma:web="70c60430-0dd4-4006-93b5-6da6d70616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424957-B8B9-4AEF-940F-7CA13707CE5B}">
  <ds:schemaRefs>
    <ds:schemaRef ds:uri="70c60430-0dd4-4006-93b5-6da6d70616b9"/>
    <ds:schemaRef ds:uri="98b294ce-7b62-48e7-b0a9-c2723dab5c1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EFD8890-31A5-42F8-B0FC-61C94795C462}">
  <ds:schemaRefs>
    <ds:schemaRef ds:uri="70c60430-0dd4-4006-93b5-6da6d70616b9"/>
    <ds:schemaRef ds:uri="98b294ce-7b62-48e7-b0a9-c2723dab5c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169639F-E1B8-4A27-B6AA-038F56A3F7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2702</Words>
  <Application>Microsoft Office PowerPoint</Application>
  <PresentationFormat>Widescreen</PresentationFormat>
  <Paragraphs>344</Paragraphs>
  <Slides>44</Slides>
  <Notes>3</Notes>
  <HiddenSlides>0</HiddenSlides>
  <MMClips>0</MMClips>
  <ScaleCrop>false</ScaleCrop>
  <HeadingPairs>
    <vt:vector size="4" baseType="variant">
      <vt:variant>
        <vt:lpstr>Theme</vt:lpstr>
      </vt:variant>
      <vt:variant>
        <vt:i4>5</vt:i4>
      </vt:variant>
      <vt:variant>
        <vt:lpstr>Slide Titles</vt:lpstr>
      </vt:variant>
      <vt:variant>
        <vt:i4>44</vt:i4>
      </vt:variant>
    </vt:vector>
  </HeadingPairs>
  <TitlesOfParts>
    <vt:vector size="49" baseType="lpstr">
      <vt:lpstr>Office Theme</vt:lpstr>
      <vt:lpstr>1_Office Theme</vt:lpstr>
      <vt:lpstr>4_Office Theme</vt:lpstr>
      <vt:lpstr>3_Office Theme</vt:lpstr>
      <vt:lpstr>5_Office Theme</vt:lpstr>
      <vt:lpstr> Purple (D Line) Extension Project</vt:lpstr>
      <vt:lpstr>Presentation Panelists</vt:lpstr>
      <vt:lpstr>Today's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Replacement Parking</vt:lpstr>
      <vt:lpstr>PowerPoint Presentation</vt:lpstr>
      <vt:lpstr>PowerPoint Presentation</vt:lpstr>
      <vt:lpstr>La Cienega Station Progress</vt:lpstr>
      <vt:lpstr>La Cienega Station Progress</vt:lpstr>
      <vt:lpstr>PowerPoint Presentation</vt:lpstr>
      <vt:lpstr>PowerPoint Presentation</vt:lpstr>
      <vt:lpstr>PowerPoint Presentation</vt:lpstr>
      <vt:lpstr>PowerPoint Presentation</vt:lpstr>
      <vt:lpstr> Wilshire/Rodeo Station: Structure Construction through 2024 </vt:lpstr>
      <vt:lpstr>Wilshire/Rodeo Tunneling Progress</vt:lpstr>
      <vt:lpstr> Wilshire/Rodeo Station: Concourse Level Activity</vt:lpstr>
      <vt:lpstr> Wilshire/Rodeo Station: Construction Progress</vt:lpstr>
      <vt:lpstr>PowerPoint Presentation</vt:lpstr>
      <vt:lpstr>PowerPoint Presentation</vt:lpstr>
      <vt:lpstr>PowerPoint Presentation</vt:lpstr>
      <vt:lpstr>PowerPoint Presentation</vt:lpstr>
      <vt:lpstr>Tunnel Boring Machine (TBM) Update </vt:lpstr>
      <vt:lpstr>PowerPoint Presentation</vt:lpstr>
      <vt:lpstr>Section 2 Station Naming</vt:lpstr>
      <vt:lpstr>Section 2 Station Naming</vt:lpstr>
      <vt:lpstr>Station Naming Policy</vt:lpstr>
      <vt:lpstr>PowerPoint Presentation</vt:lpstr>
      <vt:lpstr>PowerPoint Presentation</vt:lpstr>
      <vt:lpstr>PowerPoint Presentation</vt:lpstr>
      <vt:lpstr>PowerPoint Presentation</vt:lpstr>
      <vt:lpstr>PowerPoint Presentation</vt:lpstr>
      <vt:lpstr>Metro’s Business Interruption Fund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Phanl</dc:creator>
  <cp:lastModifiedBy>Brideau, Ginny</cp:lastModifiedBy>
  <cp:revision>22</cp:revision>
  <dcterms:created xsi:type="dcterms:W3CDTF">2020-06-09T00:09:57Z</dcterms:created>
  <dcterms:modified xsi:type="dcterms:W3CDTF">2022-12-05T21:01:36Z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0x0101001F92F349BBC7704A920CB9010D591E7B</vt:lpwstr>
  </property>
  <property fmtid="{D5CDD505-2E9C-101B-9397-08002B2CF9AE}" pid="3" name="MediaServiceImageTags">
    <vt:lpwstr/>
  </property>
</Properties>
</file>