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0" r:id="rId5"/>
    <p:sldMasterId id="2147483708" r:id="rId6"/>
    <p:sldMasterId id="2147483760" r:id="rId7"/>
    <p:sldMasterId id="2147483813" r:id="rId8"/>
    <p:sldMasterId id="2147483792" r:id="rId9"/>
  </p:sldMasterIdLst>
  <p:notesMasterIdLst>
    <p:notesMasterId r:id="rId52"/>
  </p:notesMasterIdLst>
  <p:sldIdLst>
    <p:sldId id="1719" r:id="rId10"/>
    <p:sldId id="1837" r:id="rId11"/>
    <p:sldId id="1838" r:id="rId12"/>
    <p:sldId id="1520" r:id="rId13"/>
    <p:sldId id="1780" r:id="rId14"/>
    <p:sldId id="257" r:id="rId15"/>
    <p:sldId id="265" r:id="rId16"/>
    <p:sldId id="1459" r:id="rId17"/>
    <p:sldId id="1828" r:id="rId18"/>
    <p:sldId id="1806" r:id="rId19"/>
    <p:sldId id="1805" r:id="rId20"/>
    <p:sldId id="1824" r:id="rId21"/>
    <p:sldId id="1584" r:id="rId22"/>
    <p:sldId id="1720" r:id="rId23"/>
    <p:sldId id="1826" r:id="rId24"/>
    <p:sldId id="1639" r:id="rId25"/>
    <p:sldId id="1814" r:id="rId26"/>
    <p:sldId id="1813" r:id="rId27"/>
    <p:sldId id="1810" r:id="rId28"/>
    <p:sldId id="256" r:id="rId29"/>
    <p:sldId id="1773" r:id="rId30"/>
    <p:sldId id="269" r:id="rId31"/>
    <p:sldId id="1825" r:id="rId32"/>
    <p:sldId id="1571" r:id="rId33"/>
    <p:sldId id="1725" r:id="rId34"/>
    <p:sldId id="1827" r:id="rId35"/>
    <p:sldId id="1815" r:id="rId36"/>
    <p:sldId id="1883" r:id="rId37"/>
    <p:sldId id="1829" r:id="rId38"/>
    <p:sldId id="1884" r:id="rId39"/>
    <p:sldId id="1885" r:id="rId40"/>
    <p:sldId id="1886" r:id="rId41"/>
    <p:sldId id="1816" r:id="rId42"/>
    <p:sldId id="1822" r:id="rId43"/>
    <p:sldId id="1880" r:id="rId44"/>
    <p:sldId id="1878" r:id="rId45"/>
    <p:sldId id="1874" r:id="rId46"/>
    <p:sldId id="1429" r:id="rId47"/>
    <p:sldId id="1803" r:id="rId48"/>
    <p:sldId id="1525" r:id="rId49"/>
    <p:sldId id="1649" r:id="rId50"/>
    <p:sldId id="28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laceholder" id="{AE3FD417-D5CF-2248-98DC-BD972D401FEE}">
          <p14:sldIdLst>
            <p14:sldId id="1719"/>
            <p14:sldId id="1837"/>
            <p14:sldId id="1838"/>
          </p14:sldIdLst>
        </p14:section>
        <p14:section name="Overview" id="{6CA5494B-E198-A243-B505-7457FA18F01B}">
          <p14:sldIdLst>
            <p14:sldId id="1520"/>
            <p14:sldId id="1780"/>
            <p14:sldId id="257"/>
            <p14:sldId id="265"/>
          </p14:sldIdLst>
        </p14:section>
        <p14:section name="PLE1" id="{3C467818-68E3-7C49-AF48-DFC7D45B1D9F}">
          <p14:sldIdLst>
            <p14:sldId id="1459"/>
            <p14:sldId id="1828"/>
            <p14:sldId id="1806"/>
            <p14:sldId id="1805"/>
            <p14:sldId id="1824"/>
            <p14:sldId id="1584"/>
            <p14:sldId id="1720"/>
            <p14:sldId id="1826"/>
            <p14:sldId id="1639"/>
            <p14:sldId id="1814"/>
            <p14:sldId id="1813"/>
            <p14:sldId id="1810"/>
          </p14:sldIdLst>
        </p14:section>
        <p14:section name="PLE2" id="{6C128767-5C77-D344-99D3-A56CD03DB46A}">
          <p14:sldIdLst>
            <p14:sldId id="256"/>
            <p14:sldId id="1773"/>
            <p14:sldId id="269"/>
            <p14:sldId id="1825"/>
            <p14:sldId id="1571"/>
            <p14:sldId id="1725"/>
            <p14:sldId id="1827"/>
            <p14:sldId id="1815"/>
            <p14:sldId id="1883"/>
            <p14:sldId id="1829"/>
            <p14:sldId id="1884"/>
            <p14:sldId id="1885"/>
            <p14:sldId id="1886"/>
            <p14:sldId id="1816"/>
            <p14:sldId id="1822"/>
          </p14:sldIdLst>
        </p14:section>
        <p14:section name="ESP" id="{80A041C8-CA7D-BF4F-9C52-4099EFD87E0A}">
          <p14:sldIdLst>
            <p14:sldId id="1880"/>
            <p14:sldId id="1878"/>
            <p14:sldId id="1874"/>
          </p14:sldIdLst>
        </p14:section>
        <p14:section name="BIF" id="{5BBB30BC-E9FE-8B4F-BBCD-530D2C955898}">
          <p14:sldIdLst>
            <p14:sldId id="1429"/>
            <p14:sldId id="1803"/>
            <p14:sldId id="1525"/>
            <p14:sldId id="1649"/>
          </p14:sldIdLst>
        </p14:section>
        <p14:section name="Close" id="{F57C85E2-367B-AE46-9B2F-D0AA65A3D64D}">
          <p14:sldIdLst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A35E8D-4A0F-C8EA-C12E-5751428F1DE9}" name="Racine, Ned" initials="RN" userId="S::racinen@metro.net::2ec01d4a-6b99-4ff7-8eb5-8f0f647a6e1c" providerId="AD"/>
  <p188:author id="{11A11BBE-4F4A-ABBD-E5F2-B9EAAD9A101F}" name="Ginny Brideau" initials="GMB" userId="Ginny Brideau" providerId="None"/>
  <p188:author id="{3E32BFBE-B6C0-1B46-DE2E-F03546139ABD}" name="Lake, Mindy" initials="LM" userId="S::lakem@metro.net::2f1ee363-b198-4082-8283-d77a29bbaeb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Yvette Ximenez" initials="YX" lastIdx="3" clrIdx="6">
    <p:extLst>
      <p:ext uri="{19B8F6BF-5375-455C-9EA6-DF929625EA0E}">
        <p15:presenceInfo xmlns:p15="http://schemas.microsoft.com/office/powerpoint/2012/main" userId="S::yximenez_arellanoassociates.com#ext#@lacmta.onmicrosoft.com::811a97d1-86a5-46ff-aff8-5714eea3c3d4" providerId="AD"/>
      </p:ext>
    </p:extLst>
  </p:cmAuthor>
  <p:cmAuthor id="1" name="Donohue, Scott" initials="DS" lastIdx="2" clrIdx="0">
    <p:extLst>
      <p:ext uri="{19B8F6BF-5375-455C-9EA6-DF929625EA0E}">
        <p15:presenceInfo xmlns:p15="http://schemas.microsoft.com/office/powerpoint/2012/main" userId="S-1-5-21-181418603-413491667-474620416-475118" providerId="AD"/>
      </p:ext>
    </p:extLst>
  </p:cmAuthor>
  <p:cmAuthor id="8" name="Walker, Marlon (James)" initials="W(" lastIdx="2" clrIdx="7">
    <p:extLst>
      <p:ext uri="{19B8F6BF-5375-455C-9EA6-DF929625EA0E}">
        <p15:presenceInfo xmlns:p15="http://schemas.microsoft.com/office/powerpoint/2012/main" userId="S::walkermj@metro.net::1621923d-0471-43ba-b9e3-c7b293a86122" providerId="AD"/>
      </p:ext>
    </p:extLst>
  </p:cmAuthor>
  <p:cmAuthor id="2" name="Lake, Mindy" initials="LM" lastIdx="24" clrIdx="1">
    <p:extLst>
      <p:ext uri="{19B8F6BF-5375-455C-9EA6-DF929625EA0E}">
        <p15:presenceInfo xmlns:p15="http://schemas.microsoft.com/office/powerpoint/2012/main" userId="S::lakem@metro.net::2f1ee363-b198-4082-8283-d77a29bbaebf" providerId="AD"/>
      </p:ext>
    </p:extLst>
  </p:cmAuthor>
  <p:cmAuthor id="9" name="Molen, Stephanie" initials="MS" lastIdx="4" clrIdx="8">
    <p:extLst>
      <p:ext uri="{19B8F6BF-5375-455C-9EA6-DF929625EA0E}">
        <p15:presenceInfo xmlns:p15="http://schemas.microsoft.com/office/powerpoint/2012/main" userId="S::molens@metro.net::beca5967-3356-4b89-89b8-be57f19797ee" providerId="AD"/>
      </p:ext>
    </p:extLst>
  </p:cmAuthor>
  <p:cmAuthor id="3" name="Brideau, Ginny" initials="BG" lastIdx="2" clrIdx="2">
    <p:extLst>
      <p:ext uri="{19B8F6BF-5375-455C-9EA6-DF929625EA0E}">
        <p15:presenceInfo xmlns:p15="http://schemas.microsoft.com/office/powerpoint/2012/main" userId="S::brideaug@metro.net::53b741d5-1e22-4075-96c4-808ce15eaad7" providerId="AD"/>
      </p:ext>
    </p:extLst>
  </p:cmAuthor>
  <p:cmAuthor id="10" name="Lopez, Robyn" initials="LR [2]" lastIdx="1" clrIdx="9">
    <p:extLst>
      <p:ext uri="{19B8F6BF-5375-455C-9EA6-DF929625EA0E}">
        <p15:presenceInfo xmlns:p15="http://schemas.microsoft.com/office/powerpoint/2012/main" userId="Lopez, Robyn" providerId="None"/>
      </p:ext>
    </p:extLst>
  </p:cmAuthor>
  <p:cmAuthor id="4" name="Lopez, Robyn" initials="LR" lastIdx="1" clrIdx="3">
    <p:extLst>
      <p:ext uri="{19B8F6BF-5375-455C-9EA6-DF929625EA0E}">
        <p15:presenceInfo xmlns:p15="http://schemas.microsoft.com/office/powerpoint/2012/main" userId="S::lopezr7@metro.net::5f83bde5-b236-4225-a241-2363022c8950" providerId="AD"/>
      </p:ext>
    </p:extLst>
  </p:cmAuthor>
  <p:cmAuthor id="5" name="Perla Berry" initials="PB" lastIdx="9" clrIdx="4">
    <p:extLst>
      <p:ext uri="{19B8F6BF-5375-455C-9EA6-DF929625EA0E}">
        <p15:presenceInfo xmlns:p15="http://schemas.microsoft.com/office/powerpoint/2012/main" userId="S::perla.berry_psomas.com#ext#@lacmta.onmicrosoft.com::96f3ad2b-5786-446e-b61b-f4b6a3ec6fcd" providerId="AD"/>
      </p:ext>
    </p:extLst>
  </p:cmAuthor>
  <p:cmAuthor id="6" name="Ginny Brideau" initials="GB" lastIdx="4" clrIdx="5">
    <p:extLst>
      <p:ext uri="{19B8F6BF-5375-455C-9EA6-DF929625EA0E}">
        <p15:presenceInfo xmlns:p15="http://schemas.microsoft.com/office/powerpoint/2012/main" userId="Ginny Bridea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67AFF"/>
    <a:srgbClr val="B050FA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071B33-F504-41C0-90A2-A097126D906E}" v="4" dt="2022-04-06T19:37:25.179"/>
    <p1510:client id="{3D72E79B-A53C-45F0-9BF0-14D275F82ECF}" v="165" dt="2022-04-05T22:19:28.835"/>
    <p1510:client id="{4DD23EC8-E9FC-45FE-8355-97750E4AD846}" v="3" dt="2022-04-06T19:56:21.796"/>
    <p1510:client id="{703D64A7-49DA-403A-903B-BC8A3DC77E88}" v="2" dt="2022-04-06T18:29:54.738"/>
    <p1510:client id="{782A5654-BBCA-8405-EA96-767A85831C1B}" v="12" dt="2022-04-05T17:37:43.425"/>
    <p1510:client id="{AAD3788B-E6F1-4130-BB54-B54201815CB0}" v="836" dt="2022-04-05T16:12:41.937"/>
    <p1510:client id="{F5D7F699-57D9-481E-8F78-856C9820EF54}" v="5" dt="2022-04-05T23:49:02.2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commentAuthors" Target="commentAuthors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microsoft.com/office/2015/10/relationships/revisionInfo" Target="revisionInfo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ableStyles" Target="tableStyle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notesMaster" Target="notesMasters/notesMaster1.xml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ohue, Scott" userId="S::scott.donohue_stsjv.com#ext#@lacmta.onmicrosoft.com::e48900f4-8e53-4bde-ab8f-b35862336125" providerId="AD" clId="Web-{5045B4E3-6C61-46A5-AB3D-2AE5E2E6B5AC}"/>
    <pc:docChg chg="modSld">
      <pc:chgData name="Donohue, Scott" userId="S::scott.donohue_stsjv.com#ext#@lacmta.onmicrosoft.com::e48900f4-8e53-4bde-ab8f-b35862336125" providerId="AD" clId="Web-{5045B4E3-6C61-46A5-AB3D-2AE5E2E6B5AC}" dt="2022-04-01T15:02:07.047" v="1" actId="14100"/>
      <pc:docMkLst>
        <pc:docMk/>
      </pc:docMkLst>
      <pc:sldChg chg="modSp">
        <pc:chgData name="Donohue, Scott" userId="S::scott.donohue_stsjv.com#ext#@lacmta.onmicrosoft.com::e48900f4-8e53-4bde-ab8f-b35862336125" providerId="AD" clId="Web-{5045B4E3-6C61-46A5-AB3D-2AE5E2E6B5AC}" dt="2022-04-01T15:02:07.047" v="1" actId="14100"/>
        <pc:sldMkLst>
          <pc:docMk/>
          <pc:sldMk cId="3103265355" sldId="1806"/>
        </pc:sldMkLst>
        <pc:picChg chg="mod">
          <ac:chgData name="Donohue, Scott" userId="S::scott.donohue_stsjv.com#ext#@lacmta.onmicrosoft.com::e48900f4-8e53-4bde-ab8f-b35862336125" providerId="AD" clId="Web-{5045B4E3-6C61-46A5-AB3D-2AE5E2E6B5AC}" dt="2022-04-01T15:02:07.047" v="1" actId="14100"/>
          <ac:picMkLst>
            <pc:docMk/>
            <pc:sldMk cId="3103265355" sldId="1806"/>
            <ac:picMk id="7" creationId="{00000000-0000-0000-0000-000000000000}"/>
          </ac:picMkLst>
        </pc:picChg>
      </pc:sldChg>
    </pc:docChg>
  </pc:docChgLst>
  <pc:docChgLst>
    <pc:chgData name="Matt Evans" userId="04643b90-d911-421a-bab1-d3ce8e4b2d5f" providerId="ADAL" clId="{3D72E79B-A53C-45F0-9BF0-14D275F82ECF}"/>
    <pc:docChg chg="undo redo custSel addSld delSld modSld delMainMaster modSection">
      <pc:chgData name="Matt Evans" userId="04643b90-d911-421a-bab1-d3ce8e4b2d5f" providerId="ADAL" clId="{3D72E79B-A53C-45F0-9BF0-14D275F82ECF}" dt="2022-04-05T22:21:08.081" v="247" actId="2696"/>
      <pc:docMkLst>
        <pc:docMk/>
      </pc:docMkLst>
      <pc:sldChg chg="add del">
        <pc:chgData name="Matt Evans" userId="04643b90-d911-421a-bab1-d3ce8e4b2d5f" providerId="ADAL" clId="{3D72E79B-A53C-45F0-9BF0-14D275F82ECF}" dt="2022-04-05T22:21:02.396" v="245" actId="2696"/>
        <pc:sldMkLst>
          <pc:docMk/>
          <pc:sldMk cId="4188083541" sldId="281"/>
        </pc:sldMkLst>
      </pc:sldChg>
      <pc:sldChg chg="del">
        <pc:chgData name="Matt Evans" userId="04643b90-d911-421a-bab1-d3ce8e4b2d5f" providerId="ADAL" clId="{3D72E79B-A53C-45F0-9BF0-14D275F82ECF}" dt="2022-03-31T22:28:59.586" v="102" actId="2696"/>
        <pc:sldMkLst>
          <pc:docMk/>
          <pc:sldMk cId="3741939020" sldId="296"/>
        </pc:sldMkLst>
      </pc:sldChg>
      <pc:sldChg chg="addSp delSp modSp mod">
        <pc:chgData name="Matt Evans" userId="04643b90-d911-421a-bab1-d3ce8e4b2d5f" providerId="ADAL" clId="{3D72E79B-A53C-45F0-9BF0-14D275F82ECF}" dt="2022-03-31T21:32:11.539" v="47" actId="207"/>
        <pc:sldMkLst>
          <pc:docMk/>
          <pc:sldMk cId="2967677016" sldId="1725"/>
        </pc:sldMkLst>
        <pc:spChg chg="mod">
          <ac:chgData name="Matt Evans" userId="04643b90-d911-421a-bab1-d3ce8e4b2d5f" providerId="ADAL" clId="{3D72E79B-A53C-45F0-9BF0-14D275F82ECF}" dt="2022-03-31T21:32:11.539" v="47" actId="207"/>
          <ac:spMkLst>
            <pc:docMk/>
            <pc:sldMk cId="2967677016" sldId="1725"/>
            <ac:spMk id="2" creationId="{5AAB020C-2714-4FFD-97E1-8B875313D4B9}"/>
          </ac:spMkLst>
        </pc:spChg>
        <pc:spChg chg="add del mod">
          <ac:chgData name="Matt Evans" userId="04643b90-d911-421a-bab1-d3ce8e4b2d5f" providerId="ADAL" clId="{3D72E79B-A53C-45F0-9BF0-14D275F82ECF}" dt="2022-03-31T21:29:45.340" v="27"/>
          <ac:spMkLst>
            <pc:docMk/>
            <pc:sldMk cId="2967677016" sldId="1725"/>
            <ac:spMk id="5" creationId="{4938E142-14EE-49C3-B540-0AFD462F94B1}"/>
          </ac:spMkLst>
        </pc:spChg>
        <pc:picChg chg="add del">
          <ac:chgData name="Matt Evans" userId="04643b90-d911-421a-bab1-d3ce8e4b2d5f" providerId="ADAL" clId="{3D72E79B-A53C-45F0-9BF0-14D275F82ECF}" dt="2022-03-31T21:29:44.702" v="26" actId="478"/>
          <ac:picMkLst>
            <pc:docMk/>
            <pc:sldMk cId="2967677016" sldId="1725"/>
            <ac:picMk id="4" creationId="{9FBCD448-64C9-4401-B068-4D26EE122EA5}"/>
          </ac:picMkLst>
        </pc:picChg>
        <pc:picChg chg="add del mod ord">
          <ac:chgData name="Matt Evans" userId="04643b90-d911-421a-bab1-d3ce8e4b2d5f" providerId="ADAL" clId="{3D72E79B-A53C-45F0-9BF0-14D275F82ECF}" dt="2022-03-31T21:32:03.167" v="46" actId="171"/>
          <ac:picMkLst>
            <pc:docMk/>
            <pc:sldMk cId="2967677016" sldId="1725"/>
            <ac:picMk id="7" creationId="{DC541E38-B6C3-4916-AAE7-378E809528DF}"/>
          </ac:picMkLst>
        </pc:picChg>
      </pc:sldChg>
      <pc:sldChg chg="modSp mod">
        <pc:chgData name="Matt Evans" userId="04643b90-d911-421a-bab1-d3ce8e4b2d5f" providerId="ADAL" clId="{3D72E79B-A53C-45F0-9BF0-14D275F82ECF}" dt="2022-04-05T22:14:23.082" v="210" actId="20577"/>
        <pc:sldMkLst>
          <pc:docMk/>
          <pc:sldMk cId="464328506" sldId="1780"/>
        </pc:sldMkLst>
        <pc:spChg chg="mod">
          <ac:chgData name="Matt Evans" userId="04643b90-d911-421a-bab1-d3ce8e4b2d5f" providerId="ADAL" clId="{3D72E79B-A53C-45F0-9BF0-14D275F82ECF}" dt="2022-04-05T22:14:23.082" v="210" actId="20577"/>
          <ac:spMkLst>
            <pc:docMk/>
            <pc:sldMk cId="464328506" sldId="1780"/>
            <ac:spMk id="7" creationId="{1CE5DFE7-9C09-4442-B337-67C94C1604EA}"/>
          </ac:spMkLst>
        </pc:spChg>
      </pc:sldChg>
      <pc:sldChg chg="addSp delSp modSp mod">
        <pc:chgData name="Matt Evans" userId="04643b90-d911-421a-bab1-d3ce8e4b2d5f" providerId="ADAL" clId="{3D72E79B-A53C-45F0-9BF0-14D275F82ECF}" dt="2022-03-31T22:11:25.706" v="48"/>
        <pc:sldMkLst>
          <pc:docMk/>
          <pc:sldMk cId="1633943981" sldId="1815"/>
        </pc:sldMkLst>
        <pc:picChg chg="add mod ord">
          <ac:chgData name="Matt Evans" userId="04643b90-d911-421a-bab1-d3ce8e4b2d5f" providerId="ADAL" clId="{3D72E79B-A53C-45F0-9BF0-14D275F82ECF}" dt="2022-03-31T21:31:57.287" v="44" actId="171"/>
          <ac:picMkLst>
            <pc:docMk/>
            <pc:sldMk cId="1633943981" sldId="1815"/>
            <ac:picMk id="6" creationId="{8814609B-DF60-4CCE-ACFA-C6C397B7355D}"/>
          </ac:picMkLst>
        </pc:picChg>
        <pc:picChg chg="del">
          <ac:chgData name="Matt Evans" userId="04643b90-d911-421a-bab1-d3ce8e4b2d5f" providerId="ADAL" clId="{3D72E79B-A53C-45F0-9BF0-14D275F82ECF}" dt="2022-03-31T22:11:25.706" v="48"/>
          <ac:picMkLst>
            <pc:docMk/>
            <pc:sldMk cId="1633943981" sldId="1815"/>
            <ac:picMk id="7" creationId="{5933ACEE-69A5-4108-9E28-1B7A6F1B3FCA}"/>
          </ac:picMkLst>
        </pc:picChg>
        <pc:picChg chg="del">
          <ac:chgData name="Matt Evans" userId="04643b90-d911-421a-bab1-d3ce8e4b2d5f" providerId="ADAL" clId="{3D72E79B-A53C-45F0-9BF0-14D275F82ECF}" dt="2022-03-31T21:31:39.929" v="41" actId="478"/>
          <ac:picMkLst>
            <pc:docMk/>
            <pc:sldMk cId="1633943981" sldId="1815"/>
            <ac:picMk id="9" creationId="{EE323B27-E1EB-41F4-A37F-2BB346BA90DC}"/>
          </ac:picMkLst>
        </pc:picChg>
      </pc:sldChg>
      <pc:sldChg chg="addSp delSp modSp mod">
        <pc:chgData name="Matt Evans" userId="04643b90-d911-421a-bab1-d3ce8e4b2d5f" providerId="ADAL" clId="{3D72E79B-A53C-45F0-9BF0-14D275F82ECF}" dt="2022-04-05T22:06:34.208" v="206" actId="1076"/>
        <pc:sldMkLst>
          <pc:docMk/>
          <pc:sldMk cId="2088607659" sldId="1822"/>
        </pc:sldMkLst>
        <pc:spChg chg="del">
          <ac:chgData name="Matt Evans" userId="04643b90-d911-421a-bab1-d3ce8e4b2d5f" providerId="ADAL" clId="{3D72E79B-A53C-45F0-9BF0-14D275F82ECF}" dt="2022-03-31T22:35:00.685" v="107" actId="478"/>
          <ac:spMkLst>
            <pc:docMk/>
            <pc:sldMk cId="2088607659" sldId="1822"/>
            <ac:spMk id="10" creationId="{ECD455E9-F984-4360-A382-A9444E6A7511}"/>
          </ac:spMkLst>
        </pc:spChg>
        <pc:spChg chg="add mod">
          <ac:chgData name="Matt Evans" userId="04643b90-d911-421a-bab1-d3ce8e4b2d5f" providerId="ADAL" clId="{3D72E79B-A53C-45F0-9BF0-14D275F82ECF}" dt="2022-03-31T22:35:03.841" v="109" actId="1076"/>
          <ac:spMkLst>
            <pc:docMk/>
            <pc:sldMk cId="2088607659" sldId="1822"/>
            <ac:spMk id="11" creationId="{CD58D96F-924D-4EBD-A855-E27DBCAEA4B7}"/>
          </ac:spMkLst>
        </pc:spChg>
        <pc:graphicFrameChg chg="modGraphic">
          <ac:chgData name="Matt Evans" userId="04643b90-d911-421a-bab1-d3ce8e4b2d5f" providerId="ADAL" clId="{3D72E79B-A53C-45F0-9BF0-14D275F82ECF}" dt="2022-03-31T22:38:26.699" v="115" actId="20577"/>
          <ac:graphicFrameMkLst>
            <pc:docMk/>
            <pc:sldMk cId="2088607659" sldId="1822"/>
            <ac:graphicFrameMk id="7" creationId="{CA350DDC-8C95-45A1-902F-F219068F4486}"/>
          </ac:graphicFrameMkLst>
        </pc:graphicFrameChg>
        <pc:picChg chg="add mod">
          <ac:chgData name="Matt Evans" userId="04643b90-d911-421a-bab1-d3ce8e4b2d5f" providerId="ADAL" clId="{3D72E79B-A53C-45F0-9BF0-14D275F82ECF}" dt="2022-04-05T22:05:34.719" v="197" actId="1076"/>
          <ac:picMkLst>
            <pc:docMk/>
            <pc:sldMk cId="2088607659" sldId="1822"/>
            <ac:picMk id="4" creationId="{936B84CC-41FB-4E4C-9AE0-5E3AFEBB5D59}"/>
          </ac:picMkLst>
        </pc:picChg>
        <pc:picChg chg="del">
          <ac:chgData name="Matt Evans" userId="04643b90-d911-421a-bab1-d3ce8e4b2d5f" providerId="ADAL" clId="{3D72E79B-A53C-45F0-9BF0-14D275F82ECF}" dt="2022-04-05T22:05:20.023" v="189" actId="478"/>
          <ac:picMkLst>
            <pc:docMk/>
            <pc:sldMk cId="2088607659" sldId="1822"/>
            <ac:picMk id="5" creationId="{3EC462EF-5C4D-4F85-8D35-921F9FC346A9}"/>
          </ac:picMkLst>
        </pc:picChg>
        <pc:picChg chg="mod ord">
          <ac:chgData name="Matt Evans" userId="04643b90-d911-421a-bab1-d3ce8e4b2d5f" providerId="ADAL" clId="{3D72E79B-A53C-45F0-9BF0-14D275F82ECF}" dt="2022-04-05T22:06:17.927" v="202" actId="1076"/>
          <ac:picMkLst>
            <pc:docMk/>
            <pc:sldMk cId="2088607659" sldId="1822"/>
            <ac:picMk id="14" creationId="{8D6AF038-1372-44AD-A602-391ACA7AF134}"/>
          </ac:picMkLst>
        </pc:picChg>
        <pc:picChg chg="mod ord">
          <ac:chgData name="Matt Evans" userId="04643b90-d911-421a-bab1-d3ce8e4b2d5f" providerId="ADAL" clId="{3D72E79B-A53C-45F0-9BF0-14D275F82ECF}" dt="2022-04-05T22:06:34.208" v="206" actId="1076"/>
          <ac:picMkLst>
            <pc:docMk/>
            <pc:sldMk cId="2088607659" sldId="1822"/>
            <ac:picMk id="15" creationId="{4EE31A69-1874-40CD-B6A4-03D15EFBF0E7}"/>
          </ac:picMkLst>
        </pc:picChg>
      </pc:sldChg>
      <pc:sldChg chg="modSp mod">
        <pc:chgData name="Matt Evans" userId="04643b90-d911-421a-bab1-d3ce8e4b2d5f" providerId="ADAL" clId="{3D72E79B-A53C-45F0-9BF0-14D275F82ECF}" dt="2022-03-31T22:16:59.496" v="73" actId="6549"/>
        <pc:sldMkLst>
          <pc:docMk/>
          <pc:sldMk cId="757128628" sldId="1825"/>
        </pc:sldMkLst>
        <pc:spChg chg="mod">
          <ac:chgData name="Matt Evans" userId="04643b90-d911-421a-bab1-d3ce8e4b2d5f" providerId="ADAL" clId="{3D72E79B-A53C-45F0-9BF0-14D275F82ECF}" dt="2022-03-31T22:16:59.496" v="73" actId="6549"/>
          <ac:spMkLst>
            <pc:docMk/>
            <pc:sldMk cId="757128628" sldId="1825"/>
            <ac:spMk id="6" creationId="{B8961B3C-3E74-4C1E-B0E4-A67F387D14CA}"/>
          </ac:spMkLst>
        </pc:spChg>
      </pc:sldChg>
      <pc:sldChg chg="addSp delSp modSp mod">
        <pc:chgData name="Matt Evans" userId="04643b90-d911-421a-bab1-d3ce8e4b2d5f" providerId="ADAL" clId="{3D72E79B-A53C-45F0-9BF0-14D275F82ECF}" dt="2022-04-05T22:14:57.072" v="211" actId="1076"/>
        <pc:sldMkLst>
          <pc:docMk/>
          <pc:sldMk cId="3863179991" sldId="1829"/>
        </pc:sldMkLst>
        <pc:spChg chg="mod">
          <ac:chgData name="Matt Evans" userId="04643b90-d911-421a-bab1-d3ce8e4b2d5f" providerId="ADAL" clId="{3D72E79B-A53C-45F0-9BF0-14D275F82ECF}" dt="2022-04-05T19:18:43.596" v="121" actId="1076"/>
          <ac:spMkLst>
            <pc:docMk/>
            <pc:sldMk cId="3863179991" sldId="1829"/>
            <ac:spMk id="2" creationId="{1E48092E-F0C4-4750-8605-E52BA08DEA3A}"/>
          </ac:spMkLst>
        </pc:spChg>
        <pc:spChg chg="mod">
          <ac:chgData name="Matt Evans" userId="04643b90-d911-421a-bab1-d3ce8e4b2d5f" providerId="ADAL" clId="{3D72E79B-A53C-45F0-9BF0-14D275F82ECF}" dt="2022-04-05T22:14:57.072" v="211" actId="1076"/>
          <ac:spMkLst>
            <pc:docMk/>
            <pc:sldMk cId="3863179991" sldId="1829"/>
            <ac:spMk id="6" creationId="{15683FED-3E8D-4F03-8B44-9129D0DAD314}"/>
          </ac:spMkLst>
        </pc:spChg>
        <pc:picChg chg="add del mod">
          <ac:chgData name="Matt Evans" userId="04643b90-d911-421a-bab1-d3ce8e4b2d5f" providerId="ADAL" clId="{3D72E79B-A53C-45F0-9BF0-14D275F82ECF}" dt="2022-04-05T22:01:25.448" v="155" actId="478"/>
          <ac:picMkLst>
            <pc:docMk/>
            <pc:sldMk cId="3863179991" sldId="1829"/>
            <ac:picMk id="3" creationId="{02CE05C6-AF50-49CB-915E-DD92D00DE410}"/>
          </ac:picMkLst>
        </pc:picChg>
        <pc:picChg chg="add mod">
          <ac:chgData name="Matt Evans" userId="04643b90-d911-421a-bab1-d3ce8e4b2d5f" providerId="ADAL" clId="{3D72E79B-A53C-45F0-9BF0-14D275F82ECF}" dt="2022-04-05T22:00:51.929" v="144" actId="1076"/>
          <ac:picMkLst>
            <pc:docMk/>
            <pc:sldMk cId="3863179991" sldId="1829"/>
            <ac:picMk id="5" creationId="{E8BC704F-D500-49D4-B09B-8A1B62DC9E45}"/>
          </ac:picMkLst>
        </pc:picChg>
        <pc:picChg chg="add mod">
          <ac:chgData name="Matt Evans" userId="04643b90-d911-421a-bab1-d3ce8e4b2d5f" providerId="ADAL" clId="{3D72E79B-A53C-45F0-9BF0-14D275F82ECF}" dt="2022-04-05T22:01:20.724" v="153" actId="1076"/>
          <ac:picMkLst>
            <pc:docMk/>
            <pc:sldMk cId="3863179991" sldId="1829"/>
            <ac:picMk id="8" creationId="{29474B7A-BC03-4468-8DF0-E890F51AA0F0}"/>
          </ac:picMkLst>
        </pc:picChg>
        <pc:picChg chg="del mod">
          <ac:chgData name="Matt Evans" userId="04643b90-d911-421a-bab1-d3ce8e4b2d5f" providerId="ADAL" clId="{3D72E79B-A53C-45F0-9BF0-14D275F82ECF}" dt="2022-03-31T22:21:36.886" v="83" actId="478"/>
          <ac:picMkLst>
            <pc:docMk/>
            <pc:sldMk cId="3863179991" sldId="1829"/>
            <ac:picMk id="1026" creationId="{78A74D93-9179-44F4-872B-2C2D270E3830}"/>
          </ac:picMkLst>
        </pc:picChg>
        <pc:picChg chg="mod">
          <ac:chgData name="Matt Evans" userId="04643b90-d911-421a-bab1-d3ce8e4b2d5f" providerId="ADAL" clId="{3D72E79B-A53C-45F0-9BF0-14D275F82ECF}" dt="2022-04-05T22:00:56.673" v="145" actId="1076"/>
          <ac:picMkLst>
            <pc:docMk/>
            <pc:sldMk cId="3863179991" sldId="1829"/>
            <ac:picMk id="1027" creationId="{94751BF9-2785-445F-8105-5E201CCFBEAC}"/>
          </ac:picMkLst>
        </pc:picChg>
      </pc:sldChg>
      <pc:sldChg chg="new del">
        <pc:chgData name="Matt Evans" userId="04643b90-d911-421a-bab1-d3ce8e4b2d5f" providerId="ADAL" clId="{3D72E79B-A53C-45F0-9BF0-14D275F82ECF}" dt="2022-03-31T22:11:33.209" v="50" actId="680"/>
        <pc:sldMkLst>
          <pc:docMk/>
          <pc:sldMk cId="2289001296" sldId="1881"/>
        </pc:sldMkLst>
      </pc:sldChg>
      <pc:sldChg chg="modSp mod">
        <pc:chgData name="Matt Evans" userId="04643b90-d911-421a-bab1-d3ce8e4b2d5f" providerId="ADAL" clId="{3D72E79B-A53C-45F0-9BF0-14D275F82ECF}" dt="2022-03-31T22:11:50.945" v="51" actId="1076"/>
        <pc:sldMkLst>
          <pc:docMk/>
          <pc:sldMk cId="2640927453" sldId="1883"/>
        </pc:sldMkLst>
        <pc:spChg chg="mod">
          <ac:chgData name="Matt Evans" userId="04643b90-d911-421a-bab1-d3ce8e4b2d5f" providerId="ADAL" clId="{3D72E79B-A53C-45F0-9BF0-14D275F82ECF}" dt="2022-03-31T22:11:50.945" v="51" actId="1076"/>
          <ac:spMkLst>
            <pc:docMk/>
            <pc:sldMk cId="2640927453" sldId="1883"/>
            <ac:spMk id="2" creationId="{5AAB020C-2714-4FFD-97E1-8B875313D4B9}"/>
          </ac:spMkLst>
        </pc:spChg>
      </pc:sldChg>
      <pc:sldChg chg="addSp delSp modSp new mod">
        <pc:chgData name="Matt Evans" userId="04643b90-d911-421a-bab1-d3ce8e4b2d5f" providerId="ADAL" clId="{3D72E79B-A53C-45F0-9BF0-14D275F82ECF}" dt="2022-03-31T22:25:27.639" v="98" actId="1076"/>
        <pc:sldMkLst>
          <pc:docMk/>
          <pc:sldMk cId="1879854442" sldId="1884"/>
        </pc:sldMkLst>
        <pc:spChg chg="mod">
          <ac:chgData name="Matt Evans" userId="04643b90-d911-421a-bab1-d3ce8e4b2d5f" providerId="ADAL" clId="{3D72E79B-A53C-45F0-9BF0-14D275F82ECF}" dt="2022-03-31T22:19:56.274" v="77" actId="1076"/>
          <ac:spMkLst>
            <pc:docMk/>
            <pc:sldMk cId="1879854442" sldId="1884"/>
            <ac:spMk id="2" creationId="{070D9A1B-0C75-45B1-B3C0-9C539818227E}"/>
          </ac:spMkLst>
        </pc:spChg>
        <pc:spChg chg="del">
          <ac:chgData name="Matt Evans" userId="04643b90-d911-421a-bab1-d3ce8e4b2d5f" providerId="ADAL" clId="{3D72E79B-A53C-45F0-9BF0-14D275F82ECF}" dt="2022-03-31T22:19:44.164" v="75" actId="478"/>
          <ac:spMkLst>
            <pc:docMk/>
            <pc:sldMk cId="1879854442" sldId="1884"/>
            <ac:spMk id="3" creationId="{407BF60B-3092-49CD-BF8B-2F5739460089}"/>
          </ac:spMkLst>
        </pc:spChg>
        <pc:picChg chg="add mod">
          <ac:chgData name="Matt Evans" userId="04643b90-d911-421a-bab1-d3ce8e4b2d5f" providerId="ADAL" clId="{3D72E79B-A53C-45F0-9BF0-14D275F82ECF}" dt="2022-03-31T22:20:14.404" v="82" actId="14100"/>
          <ac:picMkLst>
            <pc:docMk/>
            <pc:sldMk cId="1879854442" sldId="1884"/>
            <ac:picMk id="4" creationId="{9685FA0A-AA43-4485-9CFA-5F7E616624DD}"/>
          </ac:picMkLst>
        </pc:picChg>
        <pc:picChg chg="add mod">
          <ac:chgData name="Matt Evans" userId="04643b90-d911-421a-bab1-d3ce8e4b2d5f" providerId="ADAL" clId="{3D72E79B-A53C-45F0-9BF0-14D275F82ECF}" dt="2022-03-31T22:25:27.639" v="98" actId="1076"/>
          <ac:picMkLst>
            <pc:docMk/>
            <pc:sldMk cId="1879854442" sldId="1884"/>
            <ac:picMk id="5" creationId="{86B6D1C4-BB4D-42E0-B474-F4B257350028}"/>
          </ac:picMkLst>
        </pc:picChg>
      </pc:sldChg>
      <pc:sldChg chg="modSp mod">
        <pc:chgData name="Matt Evans" userId="04643b90-d911-421a-bab1-d3ce8e4b2d5f" providerId="ADAL" clId="{3D72E79B-A53C-45F0-9BF0-14D275F82ECF}" dt="2022-04-05T22:02:44.413" v="184" actId="1076"/>
        <pc:sldMkLst>
          <pc:docMk/>
          <pc:sldMk cId="3402078925" sldId="1885"/>
        </pc:sldMkLst>
        <pc:spChg chg="mod">
          <ac:chgData name="Matt Evans" userId="04643b90-d911-421a-bab1-d3ce8e4b2d5f" providerId="ADAL" clId="{3D72E79B-A53C-45F0-9BF0-14D275F82ECF}" dt="2022-04-05T22:02:44.413" v="184" actId="1076"/>
          <ac:spMkLst>
            <pc:docMk/>
            <pc:sldMk cId="3402078925" sldId="1885"/>
            <ac:spMk id="3" creationId="{6F23115E-8703-49E5-A0A9-B490891D5A4E}"/>
          </ac:spMkLst>
        </pc:spChg>
        <pc:spChg chg="mod">
          <ac:chgData name="Matt Evans" userId="04643b90-d911-421a-bab1-d3ce8e4b2d5f" providerId="ADAL" clId="{3D72E79B-A53C-45F0-9BF0-14D275F82ECF}" dt="2022-04-05T22:02:34.203" v="182" actId="20577"/>
          <ac:spMkLst>
            <pc:docMk/>
            <pc:sldMk cId="3402078925" sldId="1885"/>
            <ac:spMk id="7" creationId="{4C90460A-B5A2-4CC1-A591-54D7ADF6F70A}"/>
          </ac:spMkLst>
        </pc:spChg>
        <pc:picChg chg="mod">
          <ac:chgData name="Matt Evans" userId="04643b90-d911-421a-bab1-d3ce8e4b2d5f" providerId="ADAL" clId="{3D72E79B-A53C-45F0-9BF0-14D275F82ECF}" dt="2022-03-31T22:27:45.837" v="101" actId="1076"/>
          <ac:picMkLst>
            <pc:docMk/>
            <pc:sldMk cId="3402078925" sldId="1885"/>
            <ac:picMk id="6" creationId="{E2BAE038-6864-4D89-8AC0-992E225515A4}"/>
          </ac:picMkLst>
        </pc:picChg>
      </pc:sldChg>
      <pc:sldChg chg="modSp mod">
        <pc:chgData name="Matt Evans" userId="04643b90-d911-421a-bab1-d3ce8e4b2d5f" providerId="ADAL" clId="{3D72E79B-A53C-45F0-9BF0-14D275F82ECF}" dt="2022-04-05T22:02:48.911" v="186" actId="1076"/>
        <pc:sldMkLst>
          <pc:docMk/>
          <pc:sldMk cId="1012317882" sldId="1886"/>
        </pc:sldMkLst>
        <pc:spChg chg="mod">
          <ac:chgData name="Matt Evans" userId="04643b90-d911-421a-bab1-d3ce8e4b2d5f" providerId="ADAL" clId="{3D72E79B-A53C-45F0-9BF0-14D275F82ECF}" dt="2022-04-05T22:02:48.911" v="186" actId="1076"/>
          <ac:spMkLst>
            <pc:docMk/>
            <pc:sldMk cId="1012317882" sldId="1886"/>
            <ac:spMk id="14" creationId="{5B73C932-ADB6-48FE-B4DA-72D9385831D8}"/>
          </ac:spMkLst>
        </pc:spChg>
      </pc:sldChg>
      <pc:sldChg chg="modSp del mod">
        <pc:chgData name="Matt Evans" userId="04643b90-d911-421a-bab1-d3ce8e4b2d5f" providerId="ADAL" clId="{3D72E79B-A53C-45F0-9BF0-14D275F82ECF}" dt="2022-04-05T22:21:08.081" v="247" actId="2696"/>
        <pc:sldMkLst>
          <pc:docMk/>
          <pc:sldMk cId="1393328719" sldId="1887"/>
        </pc:sldMkLst>
        <pc:spChg chg="mod">
          <ac:chgData name="Matt Evans" userId="04643b90-d911-421a-bab1-d3ce8e4b2d5f" providerId="ADAL" clId="{3D72E79B-A53C-45F0-9BF0-14D275F82ECF}" dt="2022-04-05T22:21:03.951" v="246" actId="20577"/>
          <ac:spMkLst>
            <pc:docMk/>
            <pc:sldMk cId="1393328719" sldId="1887"/>
            <ac:spMk id="11" creationId="{BB1E4A8D-9756-4F31-89D9-C2403F251744}"/>
          </ac:spMkLst>
        </pc:spChg>
      </pc:sldChg>
      <pc:sldMasterChg chg="del delSldLayout">
        <pc:chgData name="Matt Evans" userId="04643b90-d911-421a-bab1-d3ce8e4b2d5f" providerId="ADAL" clId="{3D72E79B-A53C-45F0-9BF0-14D275F82ECF}" dt="2022-04-05T22:21:08.081" v="247" actId="2696"/>
        <pc:sldMasterMkLst>
          <pc:docMk/>
          <pc:sldMasterMk cId="2886361586" sldId="2147483814"/>
        </pc:sldMasterMkLst>
        <pc:sldLayoutChg chg="del">
          <pc:chgData name="Matt Evans" userId="04643b90-d911-421a-bab1-d3ce8e4b2d5f" providerId="ADAL" clId="{3D72E79B-A53C-45F0-9BF0-14D275F82ECF}" dt="2022-04-05T22:21:08.081" v="247" actId="2696"/>
          <pc:sldLayoutMkLst>
            <pc:docMk/>
            <pc:sldMasterMk cId="2886361586" sldId="2147483814"/>
            <pc:sldLayoutMk cId="2213717902" sldId="2147483815"/>
          </pc:sldLayoutMkLst>
        </pc:sldLayoutChg>
        <pc:sldLayoutChg chg="del">
          <pc:chgData name="Matt Evans" userId="04643b90-d911-421a-bab1-d3ce8e4b2d5f" providerId="ADAL" clId="{3D72E79B-A53C-45F0-9BF0-14D275F82ECF}" dt="2022-04-05T22:21:08.081" v="247" actId="2696"/>
          <pc:sldLayoutMkLst>
            <pc:docMk/>
            <pc:sldMasterMk cId="2886361586" sldId="2147483814"/>
            <pc:sldLayoutMk cId="3610099839" sldId="2147483816"/>
          </pc:sldLayoutMkLst>
        </pc:sldLayoutChg>
        <pc:sldLayoutChg chg="del">
          <pc:chgData name="Matt Evans" userId="04643b90-d911-421a-bab1-d3ce8e4b2d5f" providerId="ADAL" clId="{3D72E79B-A53C-45F0-9BF0-14D275F82ECF}" dt="2022-04-05T22:21:08.081" v="247" actId="2696"/>
          <pc:sldLayoutMkLst>
            <pc:docMk/>
            <pc:sldMasterMk cId="2886361586" sldId="2147483814"/>
            <pc:sldLayoutMk cId="2573171832" sldId="2147483817"/>
          </pc:sldLayoutMkLst>
        </pc:sldLayoutChg>
        <pc:sldLayoutChg chg="del">
          <pc:chgData name="Matt Evans" userId="04643b90-d911-421a-bab1-d3ce8e4b2d5f" providerId="ADAL" clId="{3D72E79B-A53C-45F0-9BF0-14D275F82ECF}" dt="2022-04-05T22:21:08.081" v="247" actId="2696"/>
          <pc:sldLayoutMkLst>
            <pc:docMk/>
            <pc:sldMasterMk cId="2886361586" sldId="2147483814"/>
            <pc:sldLayoutMk cId="1746405987" sldId="2147483818"/>
          </pc:sldLayoutMkLst>
        </pc:sldLayoutChg>
        <pc:sldLayoutChg chg="del">
          <pc:chgData name="Matt Evans" userId="04643b90-d911-421a-bab1-d3ce8e4b2d5f" providerId="ADAL" clId="{3D72E79B-A53C-45F0-9BF0-14D275F82ECF}" dt="2022-04-05T22:21:08.081" v="247" actId="2696"/>
          <pc:sldLayoutMkLst>
            <pc:docMk/>
            <pc:sldMasterMk cId="2886361586" sldId="2147483814"/>
            <pc:sldLayoutMk cId="1669956452" sldId="2147483819"/>
          </pc:sldLayoutMkLst>
        </pc:sldLayoutChg>
        <pc:sldLayoutChg chg="del">
          <pc:chgData name="Matt Evans" userId="04643b90-d911-421a-bab1-d3ce8e4b2d5f" providerId="ADAL" clId="{3D72E79B-A53C-45F0-9BF0-14D275F82ECF}" dt="2022-04-05T22:21:08.081" v="247" actId="2696"/>
          <pc:sldLayoutMkLst>
            <pc:docMk/>
            <pc:sldMasterMk cId="2886361586" sldId="2147483814"/>
            <pc:sldLayoutMk cId="376718688" sldId="2147483820"/>
          </pc:sldLayoutMkLst>
        </pc:sldLayoutChg>
        <pc:sldLayoutChg chg="del">
          <pc:chgData name="Matt Evans" userId="04643b90-d911-421a-bab1-d3ce8e4b2d5f" providerId="ADAL" clId="{3D72E79B-A53C-45F0-9BF0-14D275F82ECF}" dt="2022-04-05T22:21:08.081" v="247" actId="2696"/>
          <pc:sldLayoutMkLst>
            <pc:docMk/>
            <pc:sldMasterMk cId="2886361586" sldId="2147483814"/>
            <pc:sldLayoutMk cId="2542573992" sldId="2147483821"/>
          </pc:sldLayoutMkLst>
        </pc:sldLayoutChg>
      </pc:sldMasterChg>
    </pc:docChg>
  </pc:docChgLst>
  <pc:docChgLst>
    <pc:chgData name="Lake, Mindy" userId="S::lakem@metro.net::2f1ee363-b198-4082-8283-d77a29bbaebf" providerId="AD" clId="Web-{6F517928-6ED8-6C30-55EA-120A7CC79DAC}"/>
    <pc:docChg chg="modSld">
      <pc:chgData name="Lake, Mindy" userId="S::lakem@metro.net::2f1ee363-b198-4082-8283-d77a29bbaebf" providerId="AD" clId="Web-{6F517928-6ED8-6C30-55EA-120A7CC79DAC}" dt="2022-04-01T15:32:52.823" v="3"/>
      <pc:docMkLst>
        <pc:docMk/>
      </pc:docMkLst>
      <pc:sldChg chg="modSp">
        <pc:chgData name="Lake, Mindy" userId="S::lakem@metro.net::2f1ee363-b198-4082-8283-d77a29bbaebf" providerId="AD" clId="Web-{6F517928-6ED8-6C30-55EA-120A7CC79DAC}" dt="2022-04-01T15:29:19.303" v="1" actId="20577"/>
        <pc:sldMkLst>
          <pc:docMk/>
          <pc:sldMk cId="2967677016" sldId="1725"/>
        </pc:sldMkLst>
        <pc:spChg chg="mod">
          <ac:chgData name="Lake, Mindy" userId="S::lakem@metro.net::2f1ee363-b198-4082-8283-d77a29bbaebf" providerId="AD" clId="Web-{6F517928-6ED8-6C30-55EA-120A7CC79DAC}" dt="2022-04-01T15:29:19.303" v="1" actId="20577"/>
          <ac:spMkLst>
            <pc:docMk/>
            <pc:sldMk cId="2967677016" sldId="1725"/>
            <ac:spMk id="2" creationId="{5AAB020C-2714-4FFD-97E1-8B875313D4B9}"/>
          </ac:spMkLst>
        </pc:spChg>
      </pc:sldChg>
      <pc:sldChg chg="modCm">
        <pc:chgData name="Lake, Mindy" userId="S::lakem@metro.net::2f1ee363-b198-4082-8283-d77a29bbaebf" providerId="AD" clId="Web-{6F517928-6ED8-6C30-55EA-120A7CC79DAC}" dt="2022-04-01T15:32:52.823" v="3"/>
        <pc:sldMkLst>
          <pc:docMk/>
          <pc:sldMk cId="3273710191" sldId="1878"/>
        </pc:sldMkLst>
      </pc:sldChg>
      <pc:sldChg chg="modCm">
        <pc:chgData name="Lake, Mindy" userId="S::lakem@metro.net::2f1ee363-b198-4082-8283-d77a29bbaebf" providerId="AD" clId="Web-{6F517928-6ED8-6C30-55EA-120A7CC79DAC}" dt="2022-04-01T15:32:34.057" v="2"/>
        <pc:sldMkLst>
          <pc:docMk/>
          <pc:sldMk cId="570012647" sldId="1880"/>
        </pc:sldMkLst>
      </pc:sldChg>
    </pc:docChg>
  </pc:docChgLst>
  <pc:docChgLst>
    <pc:chgData name="Matt Evans" userId="S::mevans_arellanoassociates.com#ext#@lacmta.onmicrosoft.com::bd328be5-c808-4518-99de-eef71df0b7ea" providerId="AD" clId="Web-{703D64A7-49DA-403A-903B-BC8A3DC77E88}"/>
    <pc:docChg chg="modSld">
      <pc:chgData name="Matt Evans" userId="S::mevans_arellanoassociates.com#ext#@lacmta.onmicrosoft.com::bd328be5-c808-4518-99de-eef71df0b7ea" providerId="AD" clId="Web-{703D64A7-49DA-403A-903B-BC8A3DC77E88}" dt="2022-04-06T18:29:54.738" v="1" actId="1076"/>
      <pc:docMkLst>
        <pc:docMk/>
      </pc:docMkLst>
      <pc:sldChg chg="modSp">
        <pc:chgData name="Matt Evans" userId="S::mevans_arellanoassociates.com#ext#@lacmta.onmicrosoft.com::bd328be5-c808-4518-99de-eef71df0b7ea" providerId="AD" clId="Web-{703D64A7-49DA-403A-903B-BC8A3DC77E88}" dt="2022-04-06T18:29:54.738" v="1" actId="1076"/>
        <pc:sldMkLst>
          <pc:docMk/>
          <pc:sldMk cId="3863179991" sldId="1829"/>
        </pc:sldMkLst>
        <pc:picChg chg="mod">
          <ac:chgData name="Matt Evans" userId="S::mevans_arellanoassociates.com#ext#@lacmta.onmicrosoft.com::bd328be5-c808-4518-99de-eef71df0b7ea" providerId="AD" clId="Web-{703D64A7-49DA-403A-903B-BC8A3DC77E88}" dt="2022-04-06T18:29:54.738" v="1" actId="1076"/>
          <ac:picMkLst>
            <pc:docMk/>
            <pc:sldMk cId="3863179991" sldId="1829"/>
            <ac:picMk id="8" creationId="{29474B7A-BC03-4468-8DF0-E890F51AA0F0}"/>
          </ac:picMkLst>
        </pc:picChg>
      </pc:sldChg>
    </pc:docChg>
  </pc:docChgLst>
  <pc:docChgLst>
    <pc:chgData name="Galeno, Jesus" userId="S::galenoj@metro.net::40c1a19f-be5e-43a2-9ce9-c76771669d9d" providerId="AD" clId="Web-{782A5654-BBCA-8405-EA96-767A85831C1B}"/>
    <pc:docChg chg="modSld">
      <pc:chgData name="Galeno, Jesus" userId="S::galenoj@metro.net::40c1a19f-be5e-43a2-9ce9-c76771669d9d" providerId="AD" clId="Web-{782A5654-BBCA-8405-EA96-767A85831C1B}" dt="2022-04-05T17:37:43.425" v="7" actId="20577"/>
      <pc:docMkLst>
        <pc:docMk/>
      </pc:docMkLst>
      <pc:sldChg chg="modSp">
        <pc:chgData name="Galeno, Jesus" userId="S::galenoj@metro.net::40c1a19f-be5e-43a2-9ce9-c76771669d9d" providerId="AD" clId="Web-{782A5654-BBCA-8405-EA96-767A85831C1B}" dt="2022-04-05T17:37:43.425" v="7" actId="20577"/>
        <pc:sldMkLst>
          <pc:docMk/>
          <pc:sldMk cId="3273710191" sldId="1878"/>
        </pc:sldMkLst>
        <pc:spChg chg="mod">
          <ac:chgData name="Galeno, Jesus" userId="S::galenoj@metro.net::40c1a19f-be5e-43a2-9ce9-c76771669d9d" providerId="AD" clId="Web-{782A5654-BBCA-8405-EA96-767A85831C1B}" dt="2022-04-05T17:37:43.425" v="7" actId="20577"/>
          <ac:spMkLst>
            <pc:docMk/>
            <pc:sldMk cId="3273710191" sldId="1878"/>
            <ac:spMk id="5" creationId="{D74A926D-3A68-4A9D-96A7-7DA044222F83}"/>
          </ac:spMkLst>
        </pc:spChg>
      </pc:sldChg>
    </pc:docChg>
  </pc:docChgLst>
  <pc:docChgLst>
    <pc:chgData name="Molen, Stephanie" userId="S::molens@metro.net::beca5967-3356-4b89-89b8-be57f19797ee" providerId="AD" clId="Web-{4DD23EC8-E9FC-45FE-8355-97750E4AD846}"/>
    <pc:docChg chg="modSld">
      <pc:chgData name="Molen, Stephanie" userId="S::molens@metro.net::beca5967-3356-4b89-89b8-be57f19797ee" providerId="AD" clId="Web-{4DD23EC8-E9FC-45FE-8355-97750E4AD846}" dt="2022-04-06T19:56:21.796" v="2" actId="14100"/>
      <pc:docMkLst>
        <pc:docMk/>
      </pc:docMkLst>
      <pc:sldChg chg="modSp">
        <pc:chgData name="Molen, Stephanie" userId="S::molens@metro.net::beca5967-3356-4b89-89b8-be57f19797ee" providerId="AD" clId="Web-{4DD23EC8-E9FC-45FE-8355-97750E4AD846}" dt="2022-04-06T19:55:57.765" v="1" actId="14100"/>
        <pc:sldMkLst>
          <pc:docMk/>
          <pc:sldMk cId="1450027447" sldId="257"/>
        </pc:sldMkLst>
        <pc:picChg chg="mod">
          <ac:chgData name="Molen, Stephanie" userId="S::molens@metro.net::beca5967-3356-4b89-89b8-be57f19797ee" providerId="AD" clId="Web-{4DD23EC8-E9FC-45FE-8355-97750E4AD846}" dt="2022-04-06T19:55:57.765" v="1" actId="14100"/>
          <ac:picMkLst>
            <pc:docMk/>
            <pc:sldMk cId="1450027447" sldId="257"/>
            <ac:picMk id="7" creationId="{7C96C589-4F78-4D3D-92CB-7C83EFA4D331}"/>
          </ac:picMkLst>
        </pc:picChg>
      </pc:sldChg>
      <pc:sldChg chg="modSp">
        <pc:chgData name="Molen, Stephanie" userId="S::molens@metro.net::beca5967-3356-4b89-89b8-be57f19797ee" providerId="AD" clId="Web-{4DD23EC8-E9FC-45FE-8355-97750E4AD846}" dt="2022-04-06T19:56:21.796" v="2" actId="14100"/>
        <pc:sldMkLst>
          <pc:docMk/>
          <pc:sldMk cId="2818258123" sldId="1584"/>
        </pc:sldMkLst>
        <pc:spChg chg="mod">
          <ac:chgData name="Molen, Stephanie" userId="S::molens@metro.net::beca5967-3356-4b89-89b8-be57f19797ee" providerId="AD" clId="Web-{4DD23EC8-E9FC-45FE-8355-97750E4AD846}" dt="2022-04-06T19:56:21.796" v="2" actId="14100"/>
          <ac:spMkLst>
            <pc:docMk/>
            <pc:sldMk cId="2818258123" sldId="1584"/>
            <ac:spMk id="49" creationId="{00000000-0000-0000-0000-000000000000}"/>
          </ac:spMkLst>
        </pc:spChg>
      </pc:sldChg>
    </pc:docChg>
  </pc:docChgLst>
  <pc:docChgLst>
    <pc:chgData name="Galeno, Jesus" userId="S::galenoj@metro.net::40c1a19f-be5e-43a2-9ce9-c76771669d9d" providerId="AD" clId="Web-{DCFADF53-3365-B9A2-3082-C71406FEF649}"/>
    <pc:docChg chg="modSld">
      <pc:chgData name="Galeno, Jesus" userId="S::galenoj@metro.net::40c1a19f-be5e-43a2-9ce9-c76771669d9d" providerId="AD" clId="Web-{DCFADF53-3365-B9A2-3082-C71406FEF649}" dt="2022-04-01T08:53:08.503" v="133"/>
      <pc:docMkLst>
        <pc:docMk/>
      </pc:docMkLst>
      <pc:sldChg chg="modSp">
        <pc:chgData name="Galeno, Jesus" userId="S::galenoj@metro.net::40c1a19f-be5e-43a2-9ce9-c76771669d9d" providerId="AD" clId="Web-{DCFADF53-3365-B9A2-3082-C71406FEF649}" dt="2022-04-01T08:53:08.503" v="133"/>
        <pc:sldMkLst>
          <pc:docMk/>
          <pc:sldMk cId="3273710191" sldId="1878"/>
        </pc:sldMkLst>
        <pc:spChg chg="mod">
          <ac:chgData name="Galeno, Jesus" userId="S::galenoj@metro.net::40c1a19f-be5e-43a2-9ce9-c76771669d9d" providerId="AD" clId="Web-{DCFADF53-3365-B9A2-3082-C71406FEF649}" dt="2022-04-01T08:52:56.503" v="132" actId="14100"/>
          <ac:spMkLst>
            <pc:docMk/>
            <pc:sldMk cId="3273710191" sldId="1878"/>
            <ac:spMk id="5" creationId="{D74A926D-3A68-4A9D-96A7-7DA044222F83}"/>
          </ac:spMkLst>
        </pc:spChg>
        <pc:picChg chg="mod">
          <ac:chgData name="Galeno, Jesus" userId="S::galenoj@metro.net::40c1a19f-be5e-43a2-9ce9-c76771669d9d" providerId="AD" clId="Web-{DCFADF53-3365-B9A2-3082-C71406FEF649}" dt="2022-04-01T08:53:08.503" v="133"/>
          <ac:picMkLst>
            <pc:docMk/>
            <pc:sldMk cId="3273710191" sldId="1878"/>
            <ac:picMk id="3" creationId="{1D7E7D73-5684-4F25-88E3-D1C6F0CF9F54}"/>
          </ac:picMkLst>
        </pc:picChg>
      </pc:sldChg>
    </pc:docChg>
  </pc:docChgLst>
  <pc:docChgLst>
    <pc:chgData name="Lake, Mindy" userId="S::lakem@metro.net::2f1ee363-b198-4082-8283-d77a29bbaebf" providerId="AD" clId="Web-{DED02DE8-B5E6-427B-993D-39EE7D1CE002}"/>
    <pc:docChg chg="mod delSld modSection">
      <pc:chgData name="Lake, Mindy" userId="S::lakem@metro.net::2f1ee363-b198-4082-8283-d77a29bbaebf" providerId="AD" clId="Web-{DED02DE8-B5E6-427B-993D-39EE7D1CE002}" dt="2022-03-31T18:59:09.449" v="4"/>
      <pc:docMkLst>
        <pc:docMk/>
      </pc:docMkLst>
      <pc:sldChg chg="del">
        <pc:chgData name="Lake, Mindy" userId="S::lakem@metro.net::2f1ee363-b198-4082-8283-d77a29bbaebf" providerId="AD" clId="Web-{DED02DE8-B5E6-427B-993D-39EE7D1CE002}" dt="2022-03-31T18:50:26.035" v="0"/>
        <pc:sldMkLst>
          <pc:docMk/>
          <pc:sldMk cId="1201173265" sldId="1818"/>
        </pc:sldMkLst>
      </pc:sldChg>
      <pc:sldChg chg="addCm">
        <pc:chgData name="Lake, Mindy" userId="S::lakem@metro.net::2f1ee363-b198-4082-8283-d77a29bbaebf" providerId="AD" clId="Web-{DED02DE8-B5E6-427B-993D-39EE7D1CE002}" dt="2022-03-31T18:59:09.449" v="4"/>
        <pc:sldMkLst>
          <pc:docMk/>
          <pc:sldMk cId="3273710191" sldId="1878"/>
        </pc:sldMkLst>
      </pc:sldChg>
      <pc:sldChg chg="addCm">
        <pc:chgData name="Lake, Mindy" userId="S::lakem@metro.net::2f1ee363-b198-4082-8283-d77a29bbaebf" providerId="AD" clId="Web-{DED02DE8-B5E6-427B-993D-39EE7D1CE002}" dt="2022-03-31T18:53:23.788" v="3"/>
        <pc:sldMkLst>
          <pc:docMk/>
          <pc:sldMk cId="570012647" sldId="1880"/>
        </pc:sldMkLst>
      </pc:sldChg>
      <pc:sldChg chg="del">
        <pc:chgData name="Lake, Mindy" userId="S::lakem@metro.net::2f1ee363-b198-4082-8283-d77a29bbaebf" providerId="AD" clId="Web-{DED02DE8-B5E6-427B-993D-39EE7D1CE002}" dt="2022-03-31T18:50:45.129" v="1"/>
        <pc:sldMkLst>
          <pc:docMk/>
          <pc:sldMk cId="3120733654" sldId="1881"/>
        </pc:sldMkLst>
      </pc:sldChg>
    </pc:docChg>
  </pc:docChgLst>
  <pc:docChgLst>
    <pc:chgData name="Urmancheev, Sidney" userId="8006194c-f0ea-46ca-9497-265ffb71dfee" providerId="ADAL" clId="{F3E3A8B5-5078-904E-8838-758B12798A3B}"/>
    <pc:docChg chg="modSld">
      <pc:chgData name="Urmancheev, Sidney" userId="8006194c-f0ea-46ca-9497-265ffb71dfee" providerId="ADAL" clId="{F3E3A8B5-5078-904E-8838-758B12798A3B}" dt="2022-04-01T17:12:39.186" v="29" actId="20577"/>
      <pc:docMkLst>
        <pc:docMk/>
      </pc:docMkLst>
      <pc:sldChg chg="modSp">
        <pc:chgData name="Urmancheev, Sidney" userId="8006194c-f0ea-46ca-9497-265ffb71dfee" providerId="ADAL" clId="{F3E3A8B5-5078-904E-8838-758B12798A3B}" dt="2022-04-01T17:12:39.186" v="29" actId="20577"/>
        <pc:sldMkLst>
          <pc:docMk/>
          <pc:sldMk cId="3972806769" sldId="1649"/>
        </pc:sldMkLst>
        <pc:graphicFrameChg chg="mod">
          <ac:chgData name="Urmancheev, Sidney" userId="8006194c-f0ea-46ca-9497-265ffb71dfee" providerId="ADAL" clId="{F3E3A8B5-5078-904E-8838-758B12798A3B}" dt="2022-04-01T17:12:39.186" v="29" actId="20577"/>
          <ac:graphicFrameMkLst>
            <pc:docMk/>
            <pc:sldMk cId="3972806769" sldId="1649"/>
            <ac:graphicFrameMk id="11" creationId="{3ECF948A-9FF2-4283-B89F-C32D389C7D1E}"/>
          </ac:graphicFrameMkLst>
        </pc:graphicFrameChg>
      </pc:sldChg>
    </pc:docChg>
  </pc:docChgLst>
  <pc:docChgLst>
    <pc:chgData name="Donohue, Scott" userId="S::scott.donohue_stsjv.com#ext#@lacmta.onmicrosoft.com::e48900f4-8e53-4bde-ab8f-b35862336125" providerId="AD" clId="Web-{B1A460E9-C28F-4BDD-B3D6-AA9BA4063BF0}"/>
    <pc:docChg chg="delSld modSld modSection">
      <pc:chgData name="Donohue, Scott" userId="S::scott.donohue_stsjv.com#ext#@lacmta.onmicrosoft.com::e48900f4-8e53-4bde-ab8f-b35862336125" providerId="AD" clId="Web-{B1A460E9-C28F-4BDD-B3D6-AA9BA4063BF0}" dt="2022-03-31T19:05:40.057" v="3" actId="20577"/>
      <pc:docMkLst>
        <pc:docMk/>
      </pc:docMkLst>
      <pc:sldChg chg="del">
        <pc:chgData name="Donohue, Scott" userId="S::scott.donohue_stsjv.com#ext#@lacmta.onmicrosoft.com::e48900f4-8e53-4bde-ab8f-b35862336125" providerId="AD" clId="Web-{B1A460E9-C28F-4BDD-B3D6-AA9BA4063BF0}" dt="2022-03-31T19:05:11.385" v="0"/>
        <pc:sldMkLst>
          <pc:docMk/>
          <pc:sldMk cId="180200809" sldId="1807"/>
        </pc:sldMkLst>
      </pc:sldChg>
      <pc:sldChg chg="modSp">
        <pc:chgData name="Donohue, Scott" userId="S::scott.donohue_stsjv.com#ext#@lacmta.onmicrosoft.com::e48900f4-8e53-4bde-ab8f-b35862336125" providerId="AD" clId="Web-{B1A460E9-C28F-4BDD-B3D6-AA9BA4063BF0}" dt="2022-03-31T19:05:40.057" v="3" actId="20577"/>
        <pc:sldMkLst>
          <pc:docMk/>
          <pc:sldMk cId="2065706221" sldId="1824"/>
        </pc:sldMkLst>
        <pc:spChg chg="mod">
          <ac:chgData name="Donohue, Scott" userId="S::scott.donohue_stsjv.com#ext#@lacmta.onmicrosoft.com::e48900f4-8e53-4bde-ab8f-b35862336125" providerId="AD" clId="Web-{B1A460E9-C28F-4BDD-B3D6-AA9BA4063BF0}" dt="2022-03-31T19:05:40.057" v="3" actId="20577"/>
          <ac:spMkLst>
            <pc:docMk/>
            <pc:sldMk cId="2065706221" sldId="1824"/>
            <ac:spMk id="49" creationId="{00000000-0000-0000-0000-000000000000}"/>
          </ac:spMkLst>
        </pc:spChg>
      </pc:sldChg>
    </pc:docChg>
  </pc:docChgLst>
  <pc:docChgLst>
    <pc:chgData name="Urmancheev, Sidney" userId="S::urmancheevs@metro.net::8006194c-f0ea-46ca-9497-265ffb71dfee" providerId="AD" clId="Web-{7F8A3B33-4C93-4AFA-A933-4DF89067A49C}"/>
    <pc:docChg chg="modSld">
      <pc:chgData name="Urmancheev, Sidney" userId="S::urmancheevs@metro.net::8006194c-f0ea-46ca-9497-265ffb71dfee" providerId="AD" clId="Web-{7F8A3B33-4C93-4AFA-A933-4DF89067A49C}" dt="2022-04-01T17:10:51.574" v="52" actId="1076"/>
      <pc:docMkLst>
        <pc:docMk/>
      </pc:docMkLst>
      <pc:sldChg chg="modSp">
        <pc:chgData name="Urmancheev, Sidney" userId="S::urmancheevs@metro.net::8006194c-f0ea-46ca-9497-265ffb71dfee" providerId="AD" clId="Web-{7F8A3B33-4C93-4AFA-A933-4DF89067A49C}" dt="2022-04-01T17:10:51.574" v="52" actId="1076"/>
        <pc:sldMkLst>
          <pc:docMk/>
          <pc:sldMk cId="3972806769" sldId="1649"/>
        </pc:sldMkLst>
        <pc:spChg chg="mod">
          <ac:chgData name="Urmancheev, Sidney" userId="S::urmancheevs@metro.net::8006194c-f0ea-46ca-9497-265ffb71dfee" providerId="AD" clId="Web-{7F8A3B33-4C93-4AFA-A933-4DF89067A49C}" dt="2022-04-01T17:08:37.791" v="41" actId="20577"/>
          <ac:spMkLst>
            <pc:docMk/>
            <pc:sldMk cId="3972806769" sldId="1649"/>
            <ac:spMk id="4" creationId="{167B54F2-19CE-42E3-9409-3622E8831986}"/>
          </ac:spMkLst>
        </pc:spChg>
        <pc:spChg chg="mod">
          <ac:chgData name="Urmancheev, Sidney" userId="S::urmancheevs@metro.net::8006194c-f0ea-46ca-9497-265ffb71dfee" providerId="AD" clId="Web-{7F8A3B33-4C93-4AFA-A933-4DF89067A49C}" dt="2022-04-01T17:10:44.027" v="50" actId="20577"/>
          <ac:spMkLst>
            <pc:docMk/>
            <pc:sldMk cId="3972806769" sldId="1649"/>
            <ac:spMk id="13" creationId="{B380F0D4-271A-426A-A53D-3A0CAFFB5C9C}"/>
          </ac:spMkLst>
        </pc:spChg>
        <pc:graphicFrameChg chg="mod">
          <ac:chgData name="Urmancheev, Sidney" userId="S::urmancheevs@metro.net::8006194c-f0ea-46ca-9497-265ffb71dfee" providerId="AD" clId="Web-{7F8A3B33-4C93-4AFA-A933-4DF89067A49C}" dt="2022-04-01T17:10:51.574" v="52" actId="1076"/>
          <ac:graphicFrameMkLst>
            <pc:docMk/>
            <pc:sldMk cId="3972806769" sldId="1649"/>
            <ac:graphicFrameMk id="11" creationId="{3ECF948A-9FF2-4283-B89F-C32D389C7D1E}"/>
          </ac:graphicFrameMkLst>
        </pc:graphicFrameChg>
      </pc:sldChg>
    </pc:docChg>
  </pc:docChgLst>
  <pc:docChgLst>
    <pc:chgData name="Molen, Stephanie" userId="S::molens@metro.net::beca5967-3356-4b89-89b8-be57f19797ee" providerId="AD" clId="Web-{23071B33-F504-41C0-90A2-A097126D906E}"/>
    <pc:docChg chg="modSld">
      <pc:chgData name="Molen, Stephanie" userId="S::molens@metro.net::beca5967-3356-4b89-89b8-be57f19797ee" providerId="AD" clId="Web-{23071B33-F504-41C0-90A2-A097126D906E}" dt="2022-04-06T19:37:25.179" v="2" actId="20577"/>
      <pc:docMkLst>
        <pc:docMk/>
      </pc:docMkLst>
      <pc:sldChg chg="modSp">
        <pc:chgData name="Molen, Stephanie" userId="S::molens@metro.net::beca5967-3356-4b89-89b8-be57f19797ee" providerId="AD" clId="Web-{23071B33-F504-41C0-90A2-A097126D906E}" dt="2022-04-06T19:37:25.179" v="2" actId="20577"/>
        <pc:sldMkLst>
          <pc:docMk/>
          <pc:sldMk cId="2818258123" sldId="1584"/>
        </pc:sldMkLst>
        <pc:spChg chg="mod">
          <ac:chgData name="Molen, Stephanie" userId="S::molens@metro.net::beca5967-3356-4b89-89b8-be57f19797ee" providerId="AD" clId="Web-{23071B33-F504-41C0-90A2-A097126D906E}" dt="2022-04-06T19:37:25.179" v="2" actId="20577"/>
          <ac:spMkLst>
            <pc:docMk/>
            <pc:sldMk cId="2818258123" sldId="1584"/>
            <ac:spMk id="49" creationId="{00000000-0000-0000-0000-000000000000}"/>
          </ac:spMkLst>
        </pc:spChg>
      </pc:sldChg>
    </pc:docChg>
  </pc:docChgLst>
  <pc:docChgLst>
    <pc:chgData name="Donohue, Scott" userId="S::scott.donohue_stsjv.com#ext#@lacmta.onmicrosoft.com::e48900f4-8e53-4bde-ab8f-b35862336125" providerId="AD" clId="Web-{AAD3788B-E6F1-4130-BB54-B54201815CB0}"/>
    <pc:docChg chg="modSld">
      <pc:chgData name="Donohue, Scott" userId="S::scott.donohue_stsjv.com#ext#@lacmta.onmicrosoft.com::e48900f4-8e53-4bde-ab8f-b35862336125" providerId="AD" clId="Web-{AAD3788B-E6F1-4130-BB54-B54201815CB0}" dt="2022-04-05T16:12:41.937" v="421" actId="14100"/>
      <pc:docMkLst>
        <pc:docMk/>
      </pc:docMkLst>
      <pc:sldChg chg="addSp modSp">
        <pc:chgData name="Donohue, Scott" userId="S::scott.donohue_stsjv.com#ext#@lacmta.onmicrosoft.com::e48900f4-8e53-4bde-ab8f-b35862336125" providerId="AD" clId="Web-{AAD3788B-E6F1-4130-BB54-B54201815CB0}" dt="2022-04-05T16:04:01.915" v="11" actId="20577"/>
        <pc:sldMkLst>
          <pc:docMk/>
          <pc:sldMk cId="2818258123" sldId="1584"/>
        </pc:sldMkLst>
        <pc:spChg chg="add ord">
          <ac:chgData name="Donohue, Scott" userId="S::scott.donohue_stsjv.com#ext#@lacmta.onmicrosoft.com::e48900f4-8e53-4bde-ab8f-b35862336125" providerId="AD" clId="Web-{AAD3788B-E6F1-4130-BB54-B54201815CB0}" dt="2022-04-05T16:03:29.305" v="7"/>
          <ac:spMkLst>
            <pc:docMk/>
            <pc:sldMk cId="2818258123" sldId="1584"/>
            <ac:spMk id="2" creationId="{06DF2242-3130-8C48-65DB-2F615A02F9A5}"/>
          </ac:spMkLst>
        </pc:spChg>
        <pc:spChg chg="add">
          <ac:chgData name="Donohue, Scott" userId="S::scott.donohue_stsjv.com#ext#@lacmta.onmicrosoft.com::e48900f4-8e53-4bde-ab8f-b35862336125" providerId="AD" clId="Web-{AAD3788B-E6F1-4130-BB54-B54201815CB0}" dt="2022-04-05T16:03:43.524" v="9"/>
          <ac:spMkLst>
            <pc:docMk/>
            <pc:sldMk cId="2818258123" sldId="1584"/>
            <ac:spMk id="5" creationId="{4563C027-90BF-D866-C45D-63EF4E3D4915}"/>
          </ac:spMkLst>
        </pc:spChg>
        <pc:spChg chg="ord">
          <ac:chgData name="Donohue, Scott" userId="S::scott.donohue_stsjv.com#ext#@lacmta.onmicrosoft.com::e48900f4-8e53-4bde-ab8f-b35862336125" providerId="AD" clId="Web-{AAD3788B-E6F1-4130-BB54-B54201815CB0}" dt="2022-04-05T16:03:35.946" v="8"/>
          <ac:spMkLst>
            <pc:docMk/>
            <pc:sldMk cId="2818258123" sldId="1584"/>
            <ac:spMk id="18" creationId="{00000000-0000-0000-0000-000000000000}"/>
          </ac:spMkLst>
        </pc:spChg>
        <pc:spChg chg="mod">
          <ac:chgData name="Donohue, Scott" userId="S::scott.donohue_stsjv.com#ext#@lacmta.onmicrosoft.com::e48900f4-8e53-4bde-ab8f-b35862336125" providerId="AD" clId="Web-{AAD3788B-E6F1-4130-BB54-B54201815CB0}" dt="2022-04-05T16:04:01.915" v="11" actId="20577"/>
          <ac:spMkLst>
            <pc:docMk/>
            <pc:sldMk cId="2818258123" sldId="1584"/>
            <ac:spMk id="49" creationId="{00000000-0000-0000-0000-000000000000}"/>
          </ac:spMkLst>
        </pc:spChg>
      </pc:sldChg>
      <pc:sldChg chg="modSp">
        <pc:chgData name="Donohue, Scott" userId="S::scott.donohue_stsjv.com#ext#@lacmta.onmicrosoft.com::e48900f4-8e53-4bde-ab8f-b35862336125" providerId="AD" clId="Web-{AAD3788B-E6F1-4130-BB54-B54201815CB0}" dt="2022-04-05T16:01:19.006" v="1" actId="20577"/>
        <pc:sldMkLst>
          <pc:docMk/>
          <pc:sldMk cId="1308377258" sldId="1805"/>
        </pc:sldMkLst>
        <pc:spChg chg="mod">
          <ac:chgData name="Donohue, Scott" userId="S::scott.donohue_stsjv.com#ext#@lacmta.onmicrosoft.com::e48900f4-8e53-4bde-ab8f-b35862336125" providerId="AD" clId="Web-{AAD3788B-E6F1-4130-BB54-B54201815CB0}" dt="2022-04-05T16:01:19.006" v="1" actId="20577"/>
          <ac:spMkLst>
            <pc:docMk/>
            <pc:sldMk cId="1308377258" sldId="1805"/>
            <ac:spMk id="2" creationId="{E5BAF0D0-5559-4991-8BD9-24851D330ED7}"/>
          </ac:spMkLst>
        </pc:spChg>
      </pc:sldChg>
      <pc:sldChg chg="modSp">
        <pc:chgData name="Donohue, Scott" userId="S::scott.donohue_stsjv.com#ext#@lacmta.onmicrosoft.com::e48900f4-8e53-4bde-ab8f-b35862336125" providerId="AD" clId="Web-{AAD3788B-E6F1-4130-BB54-B54201815CB0}" dt="2022-04-05T16:12:41.937" v="421" actId="14100"/>
        <pc:sldMkLst>
          <pc:docMk/>
          <pc:sldMk cId="917407435" sldId="1814"/>
        </pc:sldMkLst>
        <pc:spChg chg="mod">
          <ac:chgData name="Donohue, Scott" userId="S::scott.donohue_stsjv.com#ext#@lacmta.onmicrosoft.com::e48900f4-8e53-4bde-ab8f-b35862336125" providerId="AD" clId="Web-{AAD3788B-E6F1-4130-BB54-B54201815CB0}" dt="2022-04-05T16:12:41.937" v="421" actId="14100"/>
          <ac:spMkLst>
            <pc:docMk/>
            <pc:sldMk cId="917407435" sldId="1814"/>
            <ac:spMk id="2" creationId="{8ECF11E5-A260-451C-8FF2-98B39C45C384}"/>
          </ac:spMkLst>
        </pc:spChg>
        <pc:spChg chg="mod">
          <ac:chgData name="Donohue, Scott" userId="S::scott.donohue_stsjv.com#ext#@lacmta.onmicrosoft.com::e48900f4-8e53-4bde-ab8f-b35862336125" providerId="AD" clId="Web-{AAD3788B-E6F1-4130-BB54-B54201815CB0}" dt="2022-04-05T16:12:38.015" v="420" actId="1076"/>
          <ac:spMkLst>
            <pc:docMk/>
            <pc:sldMk cId="917407435" sldId="1814"/>
            <ac:spMk id="5" creationId="{4DD5EF2C-CEAD-431B-8651-98CB550E12AF}"/>
          </ac:spMkLst>
        </pc:spChg>
      </pc:sldChg>
      <pc:sldChg chg="addSp modSp">
        <pc:chgData name="Donohue, Scott" userId="S::scott.donohue_stsjv.com#ext#@lacmta.onmicrosoft.com::e48900f4-8e53-4bde-ab8f-b35862336125" providerId="AD" clId="Web-{AAD3788B-E6F1-4130-BB54-B54201815CB0}" dt="2022-04-05T16:03:05.570" v="4"/>
        <pc:sldMkLst>
          <pc:docMk/>
          <pc:sldMk cId="2065706221" sldId="1824"/>
        </pc:sldMkLst>
        <pc:spChg chg="add">
          <ac:chgData name="Donohue, Scott" userId="S::scott.donohue_stsjv.com#ext#@lacmta.onmicrosoft.com::e48900f4-8e53-4bde-ab8f-b35862336125" providerId="AD" clId="Web-{AAD3788B-E6F1-4130-BB54-B54201815CB0}" dt="2022-04-05T16:02:44.836" v="2"/>
          <ac:spMkLst>
            <pc:docMk/>
            <pc:sldMk cId="2065706221" sldId="1824"/>
            <ac:spMk id="2" creationId="{EB656783-2597-A192-9E05-1BBBE0BEBADA}"/>
          </ac:spMkLst>
        </pc:spChg>
        <pc:spChg chg="add">
          <ac:chgData name="Donohue, Scott" userId="S::scott.donohue_stsjv.com#ext#@lacmta.onmicrosoft.com::e48900f4-8e53-4bde-ab8f-b35862336125" providerId="AD" clId="Web-{AAD3788B-E6F1-4130-BB54-B54201815CB0}" dt="2022-04-05T16:03:05.570" v="4"/>
          <ac:spMkLst>
            <pc:docMk/>
            <pc:sldMk cId="2065706221" sldId="1824"/>
            <ac:spMk id="3" creationId="{C6B3D287-3260-9923-D655-9ADA58246D10}"/>
          </ac:spMkLst>
        </pc:spChg>
        <pc:spChg chg="ord">
          <ac:chgData name="Donohue, Scott" userId="S::scott.donohue_stsjv.com#ext#@lacmta.onmicrosoft.com::e48900f4-8e53-4bde-ab8f-b35862336125" providerId="AD" clId="Web-{AAD3788B-E6F1-4130-BB54-B54201815CB0}" dt="2022-04-05T16:02:52.633" v="3"/>
          <ac:spMkLst>
            <pc:docMk/>
            <pc:sldMk cId="2065706221" sldId="1824"/>
            <ac:spMk id="18" creationId="{00000000-0000-0000-0000-000000000000}"/>
          </ac:spMkLst>
        </pc:spChg>
      </pc:sldChg>
    </pc:docChg>
  </pc:docChgLst>
  <pc:docChgLst>
    <pc:chgData name="Galeno, Jesus" userId="S::galenoj@metro.net::40c1a19f-be5e-43a2-9ce9-c76771669d9d" providerId="AD" clId="Web-{377B78E1-9478-BA19-CB08-57114628EB34}"/>
    <pc:docChg chg="modSld">
      <pc:chgData name="Galeno, Jesus" userId="S::galenoj@metro.net::40c1a19f-be5e-43a2-9ce9-c76771669d9d" providerId="AD" clId="Web-{377B78E1-9478-BA19-CB08-57114628EB34}" dt="2022-03-31T21:59:27.931" v="43" actId="20577"/>
      <pc:docMkLst>
        <pc:docMk/>
      </pc:docMkLst>
      <pc:sldChg chg="modSp">
        <pc:chgData name="Galeno, Jesus" userId="S::galenoj@metro.net::40c1a19f-be5e-43a2-9ce9-c76771669d9d" providerId="AD" clId="Web-{377B78E1-9478-BA19-CB08-57114628EB34}" dt="2022-03-31T21:59:27.931" v="43" actId="20577"/>
        <pc:sldMkLst>
          <pc:docMk/>
          <pc:sldMk cId="570012647" sldId="1880"/>
        </pc:sldMkLst>
        <pc:spChg chg="mod">
          <ac:chgData name="Galeno, Jesus" userId="S::galenoj@metro.net::40c1a19f-be5e-43a2-9ce9-c76771669d9d" providerId="AD" clId="Web-{377B78E1-9478-BA19-CB08-57114628EB34}" dt="2022-03-31T21:59:27.931" v="43" actId="20577"/>
          <ac:spMkLst>
            <pc:docMk/>
            <pc:sldMk cId="570012647" sldId="1880"/>
            <ac:spMk id="19" creationId="{A5378AD7-AADA-4FE8-B93B-12A4F886760F}"/>
          </ac:spMkLst>
        </pc:spChg>
      </pc:sldChg>
    </pc:docChg>
  </pc:docChgLst>
  <pc:docChgLst>
    <pc:chgData name="Donohue, Scott" userId="a17e03a6-93e0-4dc3-84dd-6438ecec02a0" providerId="ADAL" clId="{22ED2360-FCBB-4E0D-8C2D-C99CD51E46BA}"/>
    <pc:docChg chg="addSld delSld modSld">
      <pc:chgData name="Donohue, Scott" userId="a17e03a6-93e0-4dc3-84dd-6438ecec02a0" providerId="ADAL" clId="{22ED2360-FCBB-4E0D-8C2D-C99CD51E46BA}" dt="2022-03-31T19:08:23.815" v="24" actId="20577"/>
      <pc:docMkLst>
        <pc:docMk/>
      </pc:docMkLst>
      <pc:sldChg chg="modSp add del mod">
        <pc:chgData name="Donohue, Scott" userId="a17e03a6-93e0-4dc3-84dd-6438ecec02a0" providerId="ADAL" clId="{22ED2360-FCBB-4E0D-8C2D-C99CD51E46BA}" dt="2022-03-31T19:08:23.815" v="24" actId="20577"/>
        <pc:sldMkLst>
          <pc:docMk/>
          <pc:sldMk cId="2818258123" sldId="1584"/>
        </pc:sldMkLst>
        <pc:spChg chg="mod">
          <ac:chgData name="Donohue, Scott" userId="a17e03a6-93e0-4dc3-84dd-6438ecec02a0" providerId="ADAL" clId="{22ED2360-FCBB-4E0D-8C2D-C99CD51E46BA}" dt="2022-03-31T19:08:23.815" v="24" actId="20577"/>
          <ac:spMkLst>
            <pc:docMk/>
            <pc:sldMk cId="2818258123" sldId="1584"/>
            <ac:spMk id="49" creationId="{00000000-0000-0000-0000-000000000000}"/>
          </ac:spMkLst>
        </pc:spChg>
      </pc:sldChg>
    </pc:docChg>
  </pc:docChgLst>
  <pc:docChgLst>
    <pc:chgData name="Lake, Mindy" userId="S::lakem@metro.net::2f1ee363-b198-4082-8283-d77a29bbaebf" providerId="AD" clId="Web-{F5D7F699-57D9-481E-8F78-856C9820EF54}"/>
    <pc:docChg chg="modSld">
      <pc:chgData name="Lake, Mindy" userId="S::lakem@metro.net::2f1ee363-b198-4082-8283-d77a29bbaebf" providerId="AD" clId="Web-{F5D7F699-57D9-481E-8F78-856C9820EF54}" dt="2022-04-05T23:48:57.866" v="2" actId="20577"/>
      <pc:docMkLst>
        <pc:docMk/>
      </pc:docMkLst>
      <pc:sldChg chg="modSp">
        <pc:chgData name="Lake, Mindy" userId="S::lakem@metro.net::2f1ee363-b198-4082-8283-d77a29bbaebf" providerId="AD" clId="Web-{F5D7F699-57D9-481E-8F78-856C9820EF54}" dt="2022-04-05T23:48:57.866" v="2" actId="20577"/>
        <pc:sldMkLst>
          <pc:docMk/>
          <pc:sldMk cId="4188083541" sldId="281"/>
        </pc:sldMkLst>
        <pc:spChg chg="mod">
          <ac:chgData name="Lake, Mindy" userId="S::lakem@metro.net::2f1ee363-b198-4082-8283-d77a29bbaebf" providerId="AD" clId="Web-{F5D7F699-57D9-481E-8F78-856C9820EF54}" dt="2022-04-05T23:48:57.866" v="2" actId="20577"/>
          <ac:spMkLst>
            <pc:docMk/>
            <pc:sldMk cId="4188083541" sldId="281"/>
            <ac:spMk id="11" creationId="{BB1E4A8D-9756-4F31-89D9-C2403F251744}"/>
          </ac:spMkLst>
        </pc:spChg>
      </pc:sldChg>
      <pc:sldChg chg="delCm">
        <pc:chgData name="Lake, Mindy" userId="S::lakem@metro.net::2f1ee363-b198-4082-8283-d77a29bbaebf" providerId="AD" clId="Web-{F5D7F699-57D9-481E-8F78-856C9820EF54}" dt="2022-04-05T23:48:28.803" v="1"/>
        <pc:sldMkLst>
          <pc:docMk/>
          <pc:sldMk cId="3273710191" sldId="1878"/>
        </pc:sldMkLst>
      </pc:sldChg>
      <pc:sldChg chg="delCm">
        <pc:chgData name="Lake, Mindy" userId="S::lakem@metro.net::2f1ee363-b198-4082-8283-d77a29bbaebf" providerId="AD" clId="Web-{F5D7F699-57D9-481E-8F78-856C9820EF54}" dt="2022-04-05T23:48:17.521" v="0"/>
        <pc:sldMkLst>
          <pc:docMk/>
          <pc:sldMk cId="570012647" sldId="188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2446945386982928"/>
          <c:w val="0.96856424325560131"/>
          <c:h val="0.673138160234787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Total Grant Amount 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039-4C2C-BC12-52747FBA22C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039-4C2C-BC12-52747FBA22C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039-4C2C-BC12-52747FBA22C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39-4C2C-BC12-52747FBA22C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39-4C2C-BC12-52747FBA22C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800" b="0" i="0" u="none" strike="noStrike" baseline="0" dirty="0">
                        <a:effectLst/>
                      </a:rPr>
                      <a:t>$20,675,102.49 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039-4C2C-BC12-52747FBA22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800" b="0" i="0" u="none" strike="noStrike" baseline="0">
                        <a:effectLst/>
                      </a:rPr>
                      <a:t>$6,582,955.29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039-4C2C-BC12-52747FBA22C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800" b="0" i="0" u="none" strike="noStrike" baseline="0" dirty="0">
                        <a:effectLst/>
                      </a:rPr>
                      <a:t>$3,358,259.70 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039-4C2C-BC12-52747FBA22C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$2,238,630.21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8039-4C2C-BC12-52747FBA22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ScalaSansLF-Regular" panose="0200050306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Crenshaw/LAX Transit Project</c:v>
                </c:pt>
                <c:pt idx="1">
                  <c:v>Purple Line              Extension                 Section 1</c:v>
                </c:pt>
                <c:pt idx="2">
                  <c:v>Purple Line              Extension                  Section 2</c:v>
                </c:pt>
                <c:pt idx="3">
                  <c:v>Regional Connector, Little Tokyo Area</c:v>
                </c:pt>
                <c:pt idx="4">
                  <c:v>Regional Connector, 2nd/Broadway Segment</c:v>
                </c:pt>
              </c:strCache>
            </c:strRef>
          </c:cat>
          <c:val>
            <c:numRef>
              <c:f>Sheet1!$B$3:$B$7</c:f>
              <c:numCache>
                <c:formatCode>"$"#,##0.00_);[Red]\("$"#,##0.00\)</c:formatCode>
                <c:ptCount val="5"/>
                <c:pt idx="0">
                  <c:v>15090988.930000002</c:v>
                </c:pt>
                <c:pt idx="1">
                  <c:v>5485204.3399999989</c:v>
                </c:pt>
                <c:pt idx="2">
                  <c:v>2111053.94</c:v>
                </c:pt>
                <c:pt idx="3">
                  <c:v>1996164.16</c:v>
                </c:pt>
                <c:pt idx="4">
                  <c:v>950164.03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039-4C2C-BC12-52747FBA22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342773600"/>
        <c:axId val="342766056"/>
      </c:barChart>
      <c:catAx>
        <c:axId val="34277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ScalaSansLF-Regular" panose="02000503060000020004" pitchFamily="2" charset="0"/>
                <a:ea typeface="+mn-ea"/>
                <a:cs typeface="+mn-cs"/>
              </a:defRPr>
            </a:pPr>
            <a:endParaRPr lang="en-US"/>
          </a:p>
        </c:txPr>
        <c:crossAx val="342766056"/>
        <c:crosses val="autoZero"/>
        <c:auto val="1"/>
        <c:lblAlgn val="ctr"/>
        <c:lblOffset val="100"/>
        <c:noMultiLvlLbl val="0"/>
      </c:catAx>
      <c:valAx>
        <c:axId val="34276605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&quot;$&quot;#,##0.00_);[Red]\(&quot;$&quot;#,##0.00\)" sourceLinked="1"/>
        <c:majorTickMark val="none"/>
        <c:minorTickMark val="none"/>
        <c:tickLblPos val="nextTo"/>
        <c:crossAx val="342773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0.79019</cdr:x>
      <cdr:y>0.21422</cdr:y>
    </cdr:from>
    <cdr:to>
      <cdr:x>1</cdr:x>
      <cdr:y>0.28642</cdr:y>
    </cdr:to>
    <cdr:sp macro="" textlink="">
      <cdr:nvSpPr>
        <cdr:cNvPr id="2" name="TextBox 6">
          <a:extLst xmlns:a="http://schemas.openxmlformats.org/drawingml/2006/main">
            <a:ext uri="{FF2B5EF4-FFF2-40B4-BE49-F238E27FC236}">
              <a16:creationId xmlns:a16="http://schemas.microsoft.com/office/drawing/2014/main" id="{C8CC992E-E68B-DD4F-AD8F-B9A7515BB344}"/>
            </a:ext>
          </a:extLst>
        </cdr:cNvPr>
        <cdr:cNvSpPr txBox="1"/>
      </cdr:nvSpPr>
      <cdr:spPr>
        <a:xfrm xmlns:a="http://schemas.openxmlformats.org/drawingml/2006/main">
          <a:off x="7740832" y="1095769"/>
          <a:ext cx="205533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(*as of 3/18/2022)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6T21:34:45.657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6T21:34:46.308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6T21:34:47.244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6T21:34:57.41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6T21:35:01.30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51 656,'4'-4,"-1"-1,1 1,-1-1,0 0,-1 1,1-1,-1 0,0-1,-1 1,1 0,-1-1,0 1,1-5,0-12,-1 0,-2-20,0 14,1 15,1 1,-1 1,-1-1,0 1,0-1,-1 1,-1 0,0 0,-1-2,-4-9,1-1,1 1,1-1,1 0,-1-23,5 44,0 0,0 0,0 0,1 0,-1 1,0-1,1 0,-1 0,1 0,-1 0,1 1,0-1,0 0,0 1,0-1,0 0,0 1,1-1,-1 1,1-1,-2 2,1-1,0 1,-1 0,1-1,0 1,-1 0,1-1,0 1,-1 0,1 0,0 0,-1 0,1 0,0-1,0 1,-1 1,1-1,0 0,-1 0,1 0,0 0,1 1,-1 0,0-1,0 1,1 0,-1 0,0 0,0 0,0 0,0 0,0 0,0 0,-1 0,1 0,0 0,0 2,2 3,0 1,0 0,-1 0,0 0,-1 0,1 1,-1-1,0 2,0 21,-1 13,0-17,0 47,-3 175,-2-201,-8 30,-1 4,13-75,0 0,0 1,-1-1,0 0,-2 4,4-9,0 0,-1 0,1 0,0-1,-1 1,1 0,0 0,-1-1,1 1,-1 0,0-1,1 1,-1 0,1-1,-1 1,0-1,1 1,-1-1,0 1,0-1,1 0,-1 1,0-1,0 0,0 0,0 0,1 1,-1-1,0 0,0 0,0 0,0 0,1 0,-1 0,0-1,0 1,0 0,0 0,1-1,-1 1,0 0,0-1,1 1,-1-1,0 1,0-1,1 1,-2-2,0 0,0 0,0 0,1-1,-1 1,1 0,0-1,-1 1,1-1,0 1,1-1,-1 0,0 1,1-1,-1-2,-1-9,1-1,1-7,0 14,1-243,0 87,-1 157,0 0,1 0,0 0,0 0,1 0,-1 0,2 0,-1 0,1-1,-1 5,0-1,0 0,1 1,-1 0,1-1,-1 1,1 0,0 0,0 0,1 1,-1-1,0 1,1 0,0 0,-1 0,2 0,9-4,0 0,0-1,11-8,-18 10,-1 0,1-1,-1 1,-1-1,1-1,-1 1,0-1,1-1,69-123,-54 92,-21 38,1 0,-1 0,1 0,-1 0,1 0,0 0,-1 0,1 0,0 0,0 0,-1 0,1 1,0-1,0 0,0 0,0 1,0-1,0 1,0-1,0 1,0 0,0 1,-1-1,1 1,-1-1,1 1,0-1,-1 1,1-1,-1 1,0-1,1 1,-1 0,1-1,-1 1,0 0,1-1,-1 1,0 0,0 0,0-1,0 1,0 0,0 0,0-1,0 1,0 0,0 0,0 0,2 36,-3 1,-1 0,-1 0,-5 16,3-33,0-1,-1 0,-1-1,-5 11,5-15,1 0,0 1,1 0,1 0,1 0,0 0,0 11,5 51,-1-35,-2 21,1-61,0 0,0 0,-1 0,1 0,-1 0,0 0,0 0,0-1,0 1,-1 0,1 0,-1-1,0 1,1-2,0 0,0 0,0 0,0 0,-1 0,1-1,0 1,0-1,0 1,-1-1,1 1,0-1,-1 0,1 1,-1-1,1 0,0 0,-1 0,1 0,-1 0,1 0,0-1,-1 1,1 0,0-1,-1 1,1-1,0 1,-1-2,-3 0,0 0,0-1,1 1,-1-1,1-1,0 1,0 0,0-1,0 0,1 0,0 0,-1 0,1-1,1 1,-1-1,1 0,0 0,0 0,0 0,1 0,-1 0,1-3,-2-13,1-1,1 1,1-1,0 1,2-2,1-24,-2-6,0-34,-4-9,-2 49,4 42,0 0,-1 0,1 0,-1 0,0 1,0-1,-2-3,4 8,0-1,0 1,0 0,0 0,0 0,0 0,-1 0,1 0,0 0,0-1,0 1,0 0,0 0,0 0,0 0,0 0,0 0,-1 0,1 0,0 0,0 0,0 0,0 0,0 0,0-1,0 1,-1 0,1 0,0 0,0 0,0 0,0 0,0 0,0 0,-1 1,1-1,0 0,0 0,0 0,0 0,0 0,0 0,-1 0,1 0,0 0,-3 7,0 9,0 42,2-1,3 1,-1 23,-2 4,3 93,-2-169,2-1,-1 0,2 1,-1-1,1 0,0 0,0-1,1 1,0-1,1 1,-1-1,1 0,3 2,2 2,0-1,0 0,1 0,0-1,1-1,0 0,9 5,-5-5,1-1,0 0,0-1,0 0,16 1,-12-3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6T22:56:48.15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2 674,'1'-20,"0"-1,5-13,-3 11,0 1,-1-5,-2-288,-1 150,1 158,0 4,0 0,-1 0,1 0,1 0,-1 0,0 1,1-1,-1 0,1 0,0 0,0 1,0-1,1 0,-2 3,0 0,1 1,-1-1,0 0,0 0,1 0,-1 1,0-1,1 0,-1 0,0 1,0-1,1 0,-1 1,0-1,0 0,0 1,0-1,0 0,1 1,-1-1,0 0,0 1,0-1,0 1,0-1,0 0,0 1,0-1,0 0,0 1,2 14,1 33,-3 34,-1-35,0-27,-1 0,-1-1,-1 1,-2 5,1-5,1 0,0 0,2 1,0 1,4 179,-2-199,0 0,0 0,0 1,0-1,1 0,-1 0,0 0,1 0,0 0,0 0,0 0,-1-1,2 1,-1 0,0 0,0-1,0 1,1-1,-1 1,1 0,1-1,-1 1,0-1,1 0,-1 1,1-1,0-1,-1 1,1 0,0-1,-1 1,1-1,0 0,0 0,-1 0,2 0,-1 0,-1 0,1-1,-1 1,1-1,-1 1,1-1,-1 0,0 0,1 0,-1 0,0-1,0 1,0 0,1-1,-2 0,1 1,0-1,0 0,-1 0,1 0,-1 0,1-1,-1 1,4-8,-1 0,0 1,-1-1,0 0,0-3,8-22,41-113,-36 106,-10 27,0-1,-1 1,-1-1,-1 0,1-3,-3 8,4-24,-5 34,1-1,-1 0,1 1,0-1,0 1,-1-1,1 1,0-1,0 1,0 0,0-1,1 1,-1 0,0 0,0 0,1 0,1-1,-3 1,1 1,-1 0,1 0,0 0,-1 0,1 0,-1 0,1 0,-1 0,1 0,0 0,-1 0,1 0,-1 0,1 0,0 1,-1-1,1 0,-1 0,1 1,-1-1,1 0,-1 1,1-1,-1 0,0 1,1-1,-1 1,1-1,-1 1,0-1,1 1,-1-1,0 1,0-1,1 1,-1-1,0 1,0-1,0 1,0 0,0 0,6 27,-3 8,-3 0,0 0,-3 6,-1-15,-2 1,0-1,-2 0,-1 0,-10 20,7-18,6-14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6T22:56:50.01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D5306-7A60-4235-BF6C-87971EDD3582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2BBCB-2010-43D4-B9B2-33EB8130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9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2BBCB-2010-43D4-B9B2-33EB813041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78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72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791BA-0494-234B-AC72-4CA2DB632F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63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ScalaSansPro" panose="020B0504030101020102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064870"/>
            <a:ext cx="10515599" cy="5034987"/>
          </a:xfrm>
        </p:spPr>
        <p:txBody>
          <a:bodyPr/>
          <a:lstStyle>
            <a:lvl1pPr>
              <a:defRPr sz="2400" baseline="0">
                <a:latin typeface="ScalaSansPro" panose="020B0504030101020102" pitchFamily="34" charset="77"/>
              </a:defRPr>
            </a:lvl1pPr>
            <a:lvl2pPr>
              <a:defRPr>
                <a:latin typeface="ScalaSansPro" panose="020B0504030101020102" pitchFamily="34" charset="77"/>
              </a:defRPr>
            </a:lvl2pPr>
            <a:lvl3pPr>
              <a:defRPr>
                <a:latin typeface="ScalaSansPro" panose="020B0504030101020102" pitchFamily="34" charset="77"/>
              </a:defRPr>
            </a:lvl3pPr>
            <a:lvl4pPr>
              <a:defRPr>
                <a:latin typeface="ScalaSansPro" panose="020B0504030101020102" pitchFamily="34" charset="77"/>
              </a:defRPr>
            </a:lvl4pPr>
            <a:lvl5pPr>
              <a:defRPr>
                <a:latin typeface="ScalaSansPro" panose="020B0504030101020102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2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55EE6D-9982-4C4E-ABF8-13D262E7F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832"/>
            <a:ext cx="10515600" cy="887203"/>
          </a:xfrm>
        </p:spPr>
        <p:txBody>
          <a:bodyPr>
            <a:normAutofit/>
          </a:bodyPr>
          <a:lstStyle>
            <a:lvl1pPr>
              <a:defRPr sz="32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6F8C1D-5544-F64B-9B42-94ABFA7E7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9524"/>
            <a:ext cx="10515600" cy="4351338"/>
          </a:xfrm>
        </p:spPr>
        <p:txBody>
          <a:bodyPr>
            <a:normAutofit/>
          </a:bodyPr>
          <a:lstStyle>
            <a:lvl1pPr>
              <a:defRPr sz="2000" baseline="0"/>
            </a:lvl1pPr>
            <a:lvl2pPr>
              <a:defRPr sz="2000" baseline="0"/>
            </a:lvl2pPr>
            <a:lvl3pPr>
              <a:defRPr sz="2000" baseline="0"/>
            </a:lvl3pPr>
            <a:lvl4pPr>
              <a:defRPr sz="20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0400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21101"/>
            <a:ext cx="7868478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7556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43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46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22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76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92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09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0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21101"/>
            <a:ext cx="7868478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23B9BD-E0DA-C244-A46C-68E1B2CCC065}"/>
              </a:ext>
            </a:extLst>
          </p:cNvPr>
          <p:cNvSpPr txBox="1"/>
          <p:nvPr userDrawn="1"/>
        </p:nvSpPr>
        <p:spPr>
          <a:xfrm>
            <a:off x="11982091" y="120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37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02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13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5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68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ScalaSansPro" panose="020B0504030101020102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064870"/>
            <a:ext cx="10515599" cy="5034987"/>
          </a:xfrm>
        </p:spPr>
        <p:txBody>
          <a:bodyPr/>
          <a:lstStyle>
            <a:lvl1pPr>
              <a:defRPr sz="2400" baseline="0">
                <a:latin typeface="ScalaSansPro" panose="020B0504030101020102" pitchFamily="34" charset="77"/>
              </a:defRPr>
            </a:lvl1pPr>
            <a:lvl2pPr>
              <a:defRPr>
                <a:latin typeface="ScalaSansPro" panose="020B0504030101020102" pitchFamily="34" charset="77"/>
              </a:defRPr>
            </a:lvl2pPr>
            <a:lvl3pPr>
              <a:defRPr>
                <a:latin typeface="ScalaSansPro" panose="020B0504030101020102" pitchFamily="34" charset="77"/>
              </a:defRPr>
            </a:lvl3pPr>
            <a:lvl4pPr>
              <a:defRPr>
                <a:latin typeface="ScalaSansPro" panose="020B0504030101020102" pitchFamily="34" charset="77"/>
              </a:defRPr>
            </a:lvl4pPr>
            <a:lvl5pPr>
              <a:defRPr>
                <a:latin typeface="ScalaSansPro" panose="020B0504030101020102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0899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EE999-699A-134B-854C-9331C96F38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93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C3DC5B-ECE9-AE40-AF08-7F6EC2F22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28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55EE6D-9982-4C4E-ABF8-13D262E7F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832"/>
            <a:ext cx="10515600" cy="887203"/>
          </a:xfrm>
        </p:spPr>
        <p:txBody>
          <a:bodyPr>
            <a:normAutofit/>
          </a:bodyPr>
          <a:lstStyle>
            <a:lvl1pPr>
              <a:defRPr sz="32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6F8C1D-5544-F64B-9B42-94ABFA7E7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9524"/>
            <a:ext cx="10515600" cy="4351338"/>
          </a:xfrm>
        </p:spPr>
        <p:txBody>
          <a:bodyPr>
            <a:normAutofit/>
          </a:bodyPr>
          <a:lstStyle>
            <a:lvl1pPr>
              <a:defRPr sz="2000" baseline="0"/>
            </a:lvl1pPr>
            <a:lvl2pPr>
              <a:defRPr sz="2000" baseline="0"/>
            </a:lvl2pPr>
            <a:lvl3pPr>
              <a:defRPr sz="2000" baseline="0"/>
            </a:lvl3pPr>
            <a:lvl4pPr>
              <a:defRPr sz="20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313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21101"/>
            <a:ext cx="7868478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8849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63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21101"/>
            <a:ext cx="7868478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2737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34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04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47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80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33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843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26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31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33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61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55EE6D-9982-4C4E-ABF8-13D262E7F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832"/>
            <a:ext cx="10515600" cy="887203"/>
          </a:xfrm>
        </p:spPr>
        <p:txBody>
          <a:bodyPr>
            <a:normAutofit/>
          </a:bodyPr>
          <a:lstStyle>
            <a:lvl1pPr>
              <a:defRPr sz="32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6F8C1D-5544-F64B-9B42-94ABFA7E7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9524"/>
            <a:ext cx="10515600" cy="4351338"/>
          </a:xfrm>
        </p:spPr>
        <p:txBody>
          <a:bodyPr>
            <a:normAutofit/>
          </a:bodyPr>
          <a:lstStyle>
            <a:lvl1pPr>
              <a:defRPr sz="2000" baseline="0"/>
            </a:lvl1pPr>
            <a:lvl2pPr>
              <a:defRPr sz="2000" baseline="0"/>
            </a:lvl2pPr>
            <a:lvl3pPr>
              <a:defRPr sz="2000" baseline="0"/>
            </a:lvl3pPr>
            <a:lvl4pPr>
              <a:defRPr sz="20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659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ScalaSansPro" panose="020B0504030101020102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064870"/>
            <a:ext cx="10515599" cy="5034987"/>
          </a:xfrm>
        </p:spPr>
        <p:txBody>
          <a:bodyPr/>
          <a:lstStyle>
            <a:lvl1pPr>
              <a:defRPr sz="2400" baseline="0">
                <a:latin typeface="ScalaSansPro" panose="020B0504030101020102" pitchFamily="34" charset="77"/>
              </a:defRPr>
            </a:lvl1pPr>
            <a:lvl2pPr>
              <a:defRPr>
                <a:latin typeface="ScalaSansPro" panose="020B0504030101020102" pitchFamily="34" charset="77"/>
              </a:defRPr>
            </a:lvl2pPr>
            <a:lvl3pPr>
              <a:defRPr>
                <a:latin typeface="ScalaSansPro" panose="020B0504030101020102" pitchFamily="34" charset="77"/>
              </a:defRPr>
            </a:lvl3pPr>
            <a:lvl4pPr>
              <a:defRPr>
                <a:latin typeface="ScalaSansPro" panose="020B0504030101020102" pitchFamily="34" charset="77"/>
              </a:defRPr>
            </a:lvl4pPr>
            <a:lvl5pPr>
              <a:defRPr>
                <a:latin typeface="ScalaSansPro" panose="020B0504030101020102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9779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21101"/>
            <a:ext cx="7868478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9558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EE999-699A-134B-854C-9331C96F38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094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55EE6D-9982-4C4E-ABF8-13D262E7F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832"/>
            <a:ext cx="10515600" cy="887203"/>
          </a:xfrm>
        </p:spPr>
        <p:txBody>
          <a:bodyPr>
            <a:normAutofit/>
          </a:bodyPr>
          <a:lstStyle>
            <a:lvl1pPr>
              <a:defRPr sz="32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6F8C1D-5544-F64B-9B42-94ABFA7E7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9524"/>
            <a:ext cx="10515600" cy="4351338"/>
          </a:xfrm>
        </p:spPr>
        <p:txBody>
          <a:bodyPr>
            <a:normAutofit/>
          </a:bodyPr>
          <a:lstStyle>
            <a:lvl1pPr>
              <a:defRPr sz="2000" baseline="0"/>
            </a:lvl1pPr>
            <a:lvl2pPr>
              <a:defRPr sz="2000" baseline="0"/>
            </a:lvl2pPr>
            <a:lvl3pPr>
              <a:defRPr sz="2000" baseline="0"/>
            </a:lvl3pPr>
            <a:lvl4pPr>
              <a:defRPr sz="20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919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791BA-0494-234B-AC72-4CA2DB632F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99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21101"/>
            <a:ext cx="7868478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23B9BD-E0DA-C244-A46C-68E1B2CCC065}"/>
              </a:ext>
            </a:extLst>
          </p:cNvPr>
          <p:cNvSpPr txBox="1"/>
          <p:nvPr userDrawn="1"/>
        </p:nvSpPr>
        <p:spPr>
          <a:xfrm>
            <a:off x="11982091" y="120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734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21101"/>
            <a:ext cx="7868478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5041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55EE6D-9982-4C4E-ABF8-13D262E7F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832"/>
            <a:ext cx="10515600" cy="887203"/>
          </a:xfrm>
        </p:spPr>
        <p:txBody>
          <a:bodyPr>
            <a:normAutofit/>
          </a:bodyPr>
          <a:lstStyle>
            <a:lvl1pPr>
              <a:defRPr sz="32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6F8C1D-5544-F64B-9B42-94ABFA7E7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9524"/>
            <a:ext cx="10515600" cy="4351338"/>
          </a:xfrm>
        </p:spPr>
        <p:txBody>
          <a:bodyPr>
            <a:normAutofit/>
          </a:bodyPr>
          <a:lstStyle>
            <a:lvl1pPr>
              <a:defRPr sz="2000" baseline="0"/>
            </a:lvl1pPr>
            <a:lvl2pPr>
              <a:defRPr sz="2000" baseline="0"/>
            </a:lvl2pPr>
            <a:lvl3pPr>
              <a:defRPr sz="2000" baseline="0"/>
            </a:lvl3pPr>
            <a:lvl4pPr>
              <a:defRPr sz="20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4668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011C-D70A-4C48-AD18-2B6D2CE2B976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0EEBB-8302-D54C-BD12-FA46D1C35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7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8228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01242C-F42E-EC44-91C8-C58FBAE3E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45" y="285750"/>
            <a:ext cx="10515600" cy="3952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048D5DB-EAB4-434A-A420-D0B21C1B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954" y="6356350"/>
            <a:ext cx="2743200" cy="365125"/>
          </a:xfrm>
        </p:spPr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20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7392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EA979E-0A39-2E42-A284-344D4BA6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AD53DC-9AB6-7440-8CA9-8A21B7384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133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017A6D-1DC9-3249-9F25-8D078CF1C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85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011C-D70A-4C48-AD18-2B6D2CE2B976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0EEBB-8302-D54C-BD12-FA46D1C35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1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7650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EA979E-0A39-2E42-A284-344D4BA6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AD53DC-9AB6-7440-8CA9-8A21B7384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133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017A6D-1DC9-3249-9F25-8D078CF1C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9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9" name="Picture 8" descr="A picture containing person, sign, holding, black&#10;&#10;Description automatically generated">
            <a:extLst>
              <a:ext uri="{FF2B5EF4-FFF2-40B4-BE49-F238E27FC236}">
                <a16:creationId xmlns:a16="http://schemas.microsoft.com/office/drawing/2014/main" id="{04957F53-37ED-3B47-A493-D4CDE67447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2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DD030-5062-A74A-87CB-E8497849A3B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Headline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901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1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91" r:id="rId2"/>
    <p:sldLayoutId id="2147483679" r:id="rId3"/>
    <p:sldLayoutId id="2147483780" r:id="rId4"/>
    <p:sldLayoutId id="2147483764" r:id="rId5"/>
    <p:sldLayoutId id="2147483782" r:id="rId6"/>
    <p:sldLayoutId id="2147483784" r:id="rId7"/>
    <p:sldLayoutId id="214748379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&gt;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DD030-5062-A74A-87CB-E8497849A3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Headline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901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6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783" r:id="rId3"/>
    <p:sldLayoutId id="21474838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&gt;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1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3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31E73A-0419-0C44-89F4-EDB1B4B903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8839"/>
            <a:ext cx="10515600" cy="668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Headline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589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7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&gt;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70EF1-C2CA-49D9-84C2-52ADC835E31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D30E8-C8DC-4A79-8CB7-4306D622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5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DD030-5062-A74A-87CB-E8497849A3B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Headline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901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4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&gt;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tro.net/riding/life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customXml" Target="../ink/ink7.xml"/><Relationship Id="rId7" Type="http://schemas.openxmlformats.org/officeDocument/2006/relationships/customXml" Target="../ink/ink4.xml"/><Relationship Id="rId12" Type="http://schemas.openxmlformats.org/officeDocument/2006/relationships/image" Target="../media/image41.png"/><Relationship Id="rId2" Type="http://schemas.openxmlformats.org/officeDocument/2006/relationships/customXml" Target="../ink/ink1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11" Type="http://schemas.openxmlformats.org/officeDocument/2006/relationships/customXml" Target="../ink/ink6.xml"/><Relationship Id="rId5" Type="http://schemas.openxmlformats.org/officeDocument/2006/relationships/customXml" Target="../ink/ink2.xml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image" Target="../media/image380.png"/><Relationship Id="rId9" Type="http://schemas.openxmlformats.org/officeDocument/2006/relationships/customXml" Target="../ink/ink5.xml"/><Relationship Id="rId1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rebarre.com/location/beverly-hills-ca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png"/><Relationship Id="rId5" Type="http://schemas.openxmlformats.org/officeDocument/2006/relationships/image" Target="../media/image47.jpe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bif@metro.net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purplelineext@metro.net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C4FABE-E264-554C-AFF6-FDF2807F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Thank you for joining us!</a:t>
            </a:r>
          </a:p>
        </p:txBody>
      </p:sp>
      <p:pic>
        <p:nvPicPr>
          <p:cNvPr id="8" name="Picture 7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EF910DB4-584F-EE42-B021-516732754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120"/>
          <a:stretch/>
        </p:blipFill>
        <p:spPr>
          <a:xfrm>
            <a:off x="2111090" y="939985"/>
            <a:ext cx="8124592" cy="51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5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b="18019"/>
          <a:stretch/>
        </p:blipFill>
        <p:spPr>
          <a:xfrm>
            <a:off x="433984" y="1129142"/>
            <a:ext cx="8828210" cy="4887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163629" y="170225"/>
            <a:ext cx="1221663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Wilshire/La Cienega Station: Appendage Structures Phase 1A</a:t>
            </a:r>
            <a:endParaRPr lang="en-US" sz="28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894634">
            <a:off x="4439042" y="3683791"/>
            <a:ext cx="854085" cy="255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04604" y="4056681"/>
            <a:ext cx="78515" cy="156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71081" y="1732421"/>
            <a:ext cx="735156" cy="12319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436757" y="3685833"/>
            <a:ext cx="239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Appendages – </a:t>
            </a:r>
            <a:br>
              <a:rPr lang="en-US" sz="1200" b="1"/>
            </a:br>
            <a:r>
              <a:rPr lang="en-US" sz="1200" b="1"/>
              <a:t>Northeast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21766" y="1953404"/>
            <a:ext cx="157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Appendage – </a:t>
            </a:r>
            <a:br>
              <a:rPr lang="en-US" sz="1200" b="1"/>
            </a:br>
            <a:r>
              <a:rPr lang="en-US" sz="1200" b="1"/>
              <a:t>Main Entrance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57248" y="1363089"/>
            <a:ext cx="210869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Phase 1A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196160" y="3425892"/>
            <a:ext cx="4355890" cy="15294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843206" y="3379126"/>
            <a:ext cx="239406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Phase 1A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03858" y="1349906"/>
            <a:ext cx="2047057" cy="15770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937312" flipV="1">
            <a:off x="5482006" y="4125943"/>
            <a:ext cx="1778535" cy="290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 rot="853534" flipV="1">
            <a:off x="7563821" y="4577782"/>
            <a:ext cx="376917" cy="87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983518">
            <a:off x="892665" y="3664945"/>
            <a:ext cx="6838845" cy="2924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957480">
            <a:off x="2752633" y="3524331"/>
            <a:ext cx="239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Station Box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CFAB0FB-8D95-48E2-A765-CF19716F0488}"/>
              </a:ext>
            </a:extLst>
          </p:cNvPr>
          <p:cNvSpPr/>
          <p:nvPr/>
        </p:nvSpPr>
        <p:spPr>
          <a:xfrm>
            <a:off x="6810470" y="6027803"/>
            <a:ext cx="24770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Station appendage locations</a:t>
            </a:r>
          </a:p>
        </p:txBody>
      </p:sp>
    </p:spTree>
    <p:extLst>
      <p:ext uri="{BB962C8B-B14F-4D97-AF65-F5344CB8AC3E}">
        <p14:creationId xmlns:p14="http://schemas.microsoft.com/office/powerpoint/2010/main" val="3103265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163629" y="170225"/>
            <a:ext cx="93737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Wilshire/La Cienega Station Appendage Work 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04AA84-D438-46C7-842D-269EBBDA1E2A}"/>
              </a:ext>
            </a:extLst>
          </p:cNvPr>
          <p:cNvSpPr/>
          <p:nvPr/>
        </p:nvSpPr>
        <p:spPr>
          <a:xfrm>
            <a:off x="9600137" y="570334"/>
            <a:ext cx="2591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*Dates subject to change.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BAF0D0-5559-4991-8BD9-24851D330ED7}"/>
              </a:ext>
            </a:extLst>
          </p:cNvPr>
          <p:cNvSpPr txBox="1"/>
          <p:nvPr/>
        </p:nvSpPr>
        <p:spPr>
          <a:xfrm>
            <a:off x="114765" y="1089080"/>
            <a:ext cx="11896661" cy="52937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ea typeface="+mn-lt"/>
                <a:cs typeface="+mn-lt"/>
              </a:rPr>
              <a:t>Phase 1A Traffic Control (March 2021 through </a:t>
            </a:r>
            <a:r>
              <a:rPr lang="en-US" sz="2000" b="1" dirty="0">
                <a:ea typeface="+mn-lt"/>
                <a:cs typeface="+mn-lt"/>
              </a:rPr>
              <a:t>November</a:t>
            </a:r>
            <a:r>
              <a:rPr lang="en-US" sz="2000" b="1">
                <a:ea typeface="+mn-lt"/>
                <a:cs typeface="+mn-lt"/>
              </a:rPr>
              <a:t> 2022)*</a:t>
            </a:r>
            <a:endParaRPr lang="en-US" sz="2000">
              <a:ea typeface="+mn-lt"/>
              <a:cs typeface="+mn-lt"/>
            </a:endParaRPr>
          </a:p>
          <a:p>
            <a:endParaRPr lang="en-US" sz="2000" b="1">
              <a:ea typeface="+mn-lt"/>
              <a:cs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Wilshire Blvd. between San Vicente Blvd. and La Cienega Blvd. reduced to two lanes in each direction.</a:t>
            </a:r>
            <a:endParaRPr lang="en-US" sz="200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sz="2000">
              <a:ea typeface="+mn-lt"/>
              <a:cs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Left turns from Wilshire Blvd. onto Gale Dr. will be restricted from both directions. Left turns from Tower Dr. onto westbound Wilshire Blvd. will be restricted.</a:t>
            </a:r>
            <a:endParaRPr lang="en-US" sz="2000">
              <a:cs typeface="Calibri"/>
            </a:endParaRPr>
          </a:p>
          <a:p>
            <a:endParaRPr lang="en-US" sz="2000">
              <a:ea typeface="+mn-lt"/>
              <a:cs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The east/ west crosswalks at Gale will be maintained. </a:t>
            </a:r>
            <a:endParaRPr lang="en-US" sz="200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sz="2000">
              <a:ea typeface="+mn-lt"/>
              <a:cs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The north sidewalk between San Vicente Blvd. and Gale Dr. will be closed during this phase of work. A pedestrian detour for east/west travel will be in place on the south side of Wilshire. Access to 8383 Wilshire will be maintained.</a:t>
            </a:r>
            <a:endParaRPr lang="en-US" sz="200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sz="2000">
              <a:ea typeface="+mn-lt"/>
              <a:cs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The loading zone in front of the Saban Theatre on Wilshire Blvd will be closed over the duration of this closure.</a:t>
            </a:r>
            <a:endParaRPr lang="en-US" sz="200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sz="2000">
              <a:ea typeface="+mn-lt"/>
              <a:cs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 A full closure of Gale Dr. north of Wilshire Blvd. will be in place during Phase 1B of this work.</a:t>
            </a:r>
            <a:endParaRPr lang="en-US" sz="2000">
              <a:cs typeface="Calibri"/>
            </a:endParaRPr>
          </a:p>
          <a:p>
            <a:pPr marL="342900" indent="-342900">
              <a:buFont typeface="Symbol" panose="05050102010706020507" pitchFamily="18" charset="2"/>
              <a:buChar char=""/>
            </a:pPr>
            <a:endParaRPr lang="en-US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377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b="18019"/>
          <a:stretch/>
        </p:blipFill>
        <p:spPr>
          <a:xfrm>
            <a:off x="347720" y="1114765"/>
            <a:ext cx="8828210" cy="4887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163629" y="170225"/>
            <a:ext cx="937377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Wilshire/La Cienega Station: Appendage Structures Phase 1B</a:t>
            </a:r>
            <a:endParaRPr lang="en-US" sz="28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04AA84-D438-46C7-842D-269EBBDA1E2A}"/>
              </a:ext>
            </a:extLst>
          </p:cNvPr>
          <p:cNvSpPr/>
          <p:nvPr/>
        </p:nvSpPr>
        <p:spPr>
          <a:xfrm>
            <a:off x="9600137" y="570334"/>
            <a:ext cx="2591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*Dates subject to change.</a:t>
            </a:r>
          </a:p>
        </p:txBody>
      </p:sp>
      <p:sp>
        <p:nvSpPr>
          <p:cNvPr id="11" name="Rectangle 10"/>
          <p:cNvSpPr/>
          <p:nvPr/>
        </p:nvSpPr>
        <p:spPr>
          <a:xfrm rot="894634">
            <a:off x="4439042" y="3683791"/>
            <a:ext cx="854085" cy="255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04604" y="4056681"/>
            <a:ext cx="78515" cy="156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4119959" y="2881284"/>
            <a:ext cx="1339268" cy="14375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117500" y="3076567"/>
            <a:ext cx="239406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Phase 1B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287520" y="1160966"/>
            <a:ext cx="2591863" cy="507831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>
                <a:ea typeface="+mn-lt"/>
                <a:cs typeface="+mn-lt"/>
              </a:rPr>
              <a:t>Phase 1B Traffic Control (January 7, 2022 through mid-May 2022)*</a:t>
            </a:r>
            <a:endParaRPr lang="en-US">
              <a:ea typeface="+mn-lt"/>
              <a:cs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Wilshire Blvd. between San Vicente Blvd. and La Cienega Blvd. reduced to two lanes in each direction</a:t>
            </a:r>
            <a:endParaRPr lang="en-US">
              <a:ea typeface="+mn-lt"/>
              <a:cs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Gale Dr. north of Wilshire Blvd. will be fully closed for approximately 4 months*</a:t>
            </a:r>
            <a:endParaRPr lang="en-US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Left turns from Wilshire Blvd. onto Gale Dr. will be restricted.</a:t>
            </a:r>
            <a:endParaRPr lang="en-US">
              <a:ea typeface="+mn-lt"/>
              <a:cs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Left turns from Tower Dr. onto Wilshire Blvd. will be restricted.</a:t>
            </a:r>
            <a:endParaRPr lang="en-US">
              <a:ea typeface="+mn-lt"/>
              <a:cs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1">
                <a:ea typeface="+mn-lt"/>
                <a:cs typeface="+mn-lt"/>
              </a:rPr>
              <a:t>The north/south crosswalks at Gale Dr will be closed</a:t>
            </a:r>
            <a:endParaRPr lang="en-US" sz="1200" b="1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The north sidewalk between San Vicente Blvd. and west of Gale Dr. will be closed during this phase of work. A pedestrian detour for east/west travel will be in place on the south side of Wilshire. Access to 8383 Wilshire will be maintained.</a:t>
            </a:r>
            <a:endParaRPr lang="en-US">
              <a:ea typeface="+mn-lt"/>
              <a:cs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The loading zone in front of the Saban Theatre will be closed over the duration of this closure.</a:t>
            </a:r>
            <a:br>
              <a:rPr lang="en-US" sz="1200">
                <a:ea typeface="+mn-lt"/>
                <a:cs typeface="+mn-lt"/>
              </a:rPr>
            </a:br>
            <a:r>
              <a:rPr lang="en-US" sz="1200">
                <a:ea typeface="+mn-lt"/>
                <a:cs typeface="+mn-lt"/>
              </a:rPr>
              <a:t> </a:t>
            </a:r>
            <a:endParaRPr lang="en-US">
              <a:cs typeface="Calibri" panose="020F0502020204030204"/>
            </a:endParaRPr>
          </a:p>
          <a:p>
            <a:endParaRPr lang="en-US" sz="1200" b="1">
              <a:cs typeface="Calibri"/>
            </a:endParaRPr>
          </a:p>
          <a:p>
            <a:pPr marL="342900" indent="-342900">
              <a:buFont typeface="Symbol" panose="05050102010706020507" pitchFamily="18" charset="2"/>
              <a:buChar char=""/>
            </a:pPr>
            <a:endParaRPr lang="en-US" sz="1200" b="1"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 flipV="1">
            <a:off x="5152314" y="3564770"/>
            <a:ext cx="188660" cy="445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957480">
            <a:off x="2752633" y="3524331"/>
            <a:ext cx="239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Station Box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CFAB0FB-8D95-48E2-A765-CF19716F0488}"/>
              </a:ext>
            </a:extLst>
          </p:cNvPr>
          <p:cNvSpPr/>
          <p:nvPr/>
        </p:nvSpPr>
        <p:spPr>
          <a:xfrm>
            <a:off x="6810470" y="6027803"/>
            <a:ext cx="24770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Station appendage locations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656783-2597-A192-9E05-1BBBE0BEBADA}"/>
              </a:ext>
            </a:extLst>
          </p:cNvPr>
          <p:cNvSpPr/>
          <p:nvPr/>
        </p:nvSpPr>
        <p:spPr>
          <a:xfrm rot="937312" flipV="1">
            <a:off x="5482006" y="4125943"/>
            <a:ext cx="1778535" cy="290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983518">
            <a:off x="892665" y="3664945"/>
            <a:ext cx="6838845" cy="2924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B3D287-3260-9923-D655-9ADA58246D10}"/>
              </a:ext>
            </a:extLst>
          </p:cNvPr>
          <p:cNvSpPr/>
          <p:nvPr/>
        </p:nvSpPr>
        <p:spPr>
          <a:xfrm rot="853534" flipV="1">
            <a:off x="7563821" y="4577782"/>
            <a:ext cx="376917" cy="87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06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ody-04-04.tif">
            <a:extLst>
              <a:ext uri="{FF2B5EF4-FFF2-40B4-BE49-F238E27FC236}">
                <a16:creationId xmlns:a16="http://schemas.microsoft.com/office/drawing/2014/main" id="{749265B3-7256-4EED-B4F5-7B611529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1" y="0"/>
            <a:ext cx="12219243" cy="6890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b="18019"/>
          <a:stretch/>
        </p:blipFill>
        <p:spPr>
          <a:xfrm>
            <a:off x="347720" y="1114765"/>
            <a:ext cx="8700027" cy="4887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163629" y="170225"/>
            <a:ext cx="955788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Wilshire/La </a:t>
            </a:r>
            <a:r>
              <a:rPr lang="en-US" sz="3200" b="1" err="1">
                <a:solidFill>
                  <a:schemeClr val="bg1"/>
                </a:solidFill>
              </a:rPr>
              <a:t>Cienega</a:t>
            </a:r>
            <a:r>
              <a:rPr lang="en-US" sz="3200" b="1">
                <a:solidFill>
                  <a:schemeClr val="bg1"/>
                </a:solidFill>
              </a:rPr>
              <a:t> Station Appendage Structures – 1C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04AA84-D438-46C7-842D-269EBBDA1E2A}"/>
              </a:ext>
            </a:extLst>
          </p:cNvPr>
          <p:cNvSpPr/>
          <p:nvPr/>
        </p:nvSpPr>
        <p:spPr>
          <a:xfrm>
            <a:off x="9600137" y="570334"/>
            <a:ext cx="2591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*Dates subject to change.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04604" y="4056681"/>
            <a:ext cx="78515" cy="156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333761" y="3443512"/>
            <a:ext cx="239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Appendages – </a:t>
            </a:r>
            <a:br>
              <a:rPr lang="en-US" sz="1200" b="1"/>
            </a:br>
            <a:r>
              <a:rPr lang="en-US" sz="1200" b="1"/>
              <a:t>Northeast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01176" y="3108857"/>
            <a:ext cx="239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Phase 1C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816245" y="881614"/>
            <a:ext cx="3376928" cy="61247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Symbol" panose="05050102010706020507" pitchFamily="18" charset="2"/>
              <a:buChar char=""/>
            </a:pPr>
            <a:r>
              <a:rPr lang="en-US" sz="1600" b="1" dirty="0"/>
              <a:t>Phase 1C Traffic Control (mid-May 2022 through November 2022)*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Wilshire Blvd. between San Vicente Blvd. and La Cienega Blvd. reduced to two lanes in each direction</a:t>
            </a:r>
            <a:endParaRPr lang="en-US" sz="1200"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Southbound Gale Dr. from north of Wilshire Blvd. to Wilshire Blvd. will be closed to through traffic for approximately 7 months.* Northbound traffic on Gale Dr. will be intermittently maintained.</a:t>
            </a:r>
            <a:endParaRPr lang="en-US" sz="1200"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Left turns from Wilshire Blvd. onto Gale Dr. will be restricted.</a:t>
            </a:r>
            <a:endParaRPr lang="en-US" sz="1200"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Left turns from Tower Dr. onto Wilshire Blvd. will be restricted.</a:t>
            </a:r>
            <a:endParaRPr lang="en-US" sz="1200"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The north/south crosswalk on the east side of Gale will be maintained. The west side crosswalk will be closed</a:t>
            </a:r>
            <a:endParaRPr lang="en-US" sz="1200"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The north sidewalk between San Vicente Blvd. and west of Gale Dr. will be closed during this phase of work. A pedestrian detour for east/west travel will be in place on the south side of Wilshire. Access to 8383 Wilshire will be maintained.</a:t>
            </a:r>
            <a:endParaRPr lang="en-US" sz="1200"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The loading zone in front of the Saban Theatre will be closed over the duration of this closure.</a:t>
            </a:r>
            <a:br>
              <a:rPr lang="en-US" sz="1600" dirty="0"/>
            </a:br>
            <a:endParaRPr lang="en-US" sz="1600"/>
          </a:p>
          <a:p>
            <a:pPr marL="342900" indent="-342900">
              <a:buFont typeface="Symbol" panose="05050102010706020507" pitchFamily="18" charset="2"/>
              <a:buChar char=""/>
            </a:pPr>
            <a:endParaRPr lang="en-US" sz="1600" b="1"/>
          </a:p>
        </p:txBody>
      </p:sp>
      <p:sp>
        <p:nvSpPr>
          <p:cNvPr id="19" name="TextBox 18"/>
          <p:cNvSpPr txBox="1"/>
          <p:nvPr/>
        </p:nvSpPr>
        <p:spPr>
          <a:xfrm rot="957480">
            <a:off x="2752633" y="3524331"/>
            <a:ext cx="239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Station Box</a:t>
            </a:r>
          </a:p>
        </p:txBody>
      </p:sp>
      <p:sp>
        <p:nvSpPr>
          <p:cNvPr id="36" name="Rectangle 35"/>
          <p:cNvSpPr/>
          <p:nvPr/>
        </p:nvSpPr>
        <p:spPr>
          <a:xfrm rot="920252">
            <a:off x="4437603" y="3716432"/>
            <a:ext cx="745695" cy="176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881944">
            <a:off x="3218667" y="3503699"/>
            <a:ext cx="134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Station Box</a:t>
            </a:r>
          </a:p>
        </p:txBody>
      </p:sp>
      <p:sp>
        <p:nvSpPr>
          <p:cNvPr id="23" name="Rectangle 22"/>
          <p:cNvSpPr/>
          <p:nvPr/>
        </p:nvSpPr>
        <p:spPr>
          <a:xfrm rot="5400000" flipV="1">
            <a:off x="4985743" y="3728513"/>
            <a:ext cx="376917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4333460" y="3040132"/>
            <a:ext cx="2216427" cy="15650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881944">
            <a:off x="3112628" y="3457191"/>
            <a:ext cx="134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Station Box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DF2242-3130-8C48-65DB-2F615A02F9A5}"/>
              </a:ext>
            </a:extLst>
          </p:cNvPr>
          <p:cNvSpPr/>
          <p:nvPr/>
        </p:nvSpPr>
        <p:spPr>
          <a:xfrm rot="937312" flipV="1">
            <a:off x="5482006" y="4125943"/>
            <a:ext cx="1778535" cy="290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983518">
            <a:off x="892665" y="3664945"/>
            <a:ext cx="6838845" cy="2924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63C027-90BF-D866-C45D-63EF4E3D4915}"/>
              </a:ext>
            </a:extLst>
          </p:cNvPr>
          <p:cNvSpPr/>
          <p:nvPr/>
        </p:nvSpPr>
        <p:spPr>
          <a:xfrm rot="853534" flipV="1">
            <a:off x="7563821" y="4577782"/>
            <a:ext cx="376917" cy="87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58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IMG_7165.JPEG">
            <a:extLst>
              <a:ext uri="{FF2B5EF4-FFF2-40B4-BE49-F238E27FC236}">
                <a16:creationId xmlns:a16="http://schemas.microsoft.com/office/drawing/2014/main" id="{A03BC418-FE70-4E91-A882-F2FB34542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369" b="246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969264" y="5154168"/>
            <a:ext cx="6973204" cy="126187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Wilshire/La Cienega Station Appendage Progress – Phase 1A</a:t>
            </a:r>
          </a:p>
        </p:txBody>
      </p:sp>
      <p:cxnSp>
        <p:nvCxnSpPr>
          <p:cNvPr id="12" name="Straight Connector 15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5314" y="6553690"/>
            <a:ext cx="1128486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F63A3B-78C7-47BE-AE5E-E10140E04643}" type="slidenum">
              <a:rPr lang="en-US" sz="105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14</a:t>
            </a:fld>
            <a:endParaRPr lang="en-US" sz="105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0675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IMG_7163.JPEG">
            <a:extLst>
              <a:ext uri="{FF2B5EF4-FFF2-40B4-BE49-F238E27FC236}">
                <a16:creationId xmlns:a16="http://schemas.microsoft.com/office/drawing/2014/main" id="{DCF9A5DE-9A13-44FF-A83D-3ACB239B6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1228" b="37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969264" y="5154168"/>
            <a:ext cx="6973204" cy="126187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Wilshire/La Cienega Station Appendage Progress – Phase 1A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5314" y="6553690"/>
            <a:ext cx="1128486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F63A3B-78C7-47BE-AE5E-E10140E04643}" type="slidenum">
              <a:rPr lang="en-US" sz="105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 sz="105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0950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56729-8F86-4225-8956-49AE63C57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Replacement Parking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50094-F7E2-4751-9CF4-ECFB91E52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29" y="1174946"/>
            <a:ext cx="4281676" cy="47339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b="1">
                <a:cs typeface="Calibri"/>
              </a:rPr>
              <a:t>Locations for One Hour Free Parking:</a:t>
            </a:r>
          </a:p>
          <a:p>
            <a:pPr marL="0" indent="0">
              <a:buNone/>
            </a:pPr>
            <a:endParaRPr lang="en-US" b="1">
              <a:cs typeface="Calibri"/>
            </a:endParaRPr>
          </a:p>
          <a:p>
            <a:pPr marL="471170" lvl="1" indent="-342900">
              <a:buFont typeface="Arial"/>
              <a:buChar char="•"/>
            </a:pPr>
            <a:r>
              <a:rPr lang="en-US">
                <a:cs typeface="Calibri"/>
              </a:rPr>
              <a:t>8447 Wilshire Bl: 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Accessible from N Hamilton</a:t>
            </a:r>
          </a:p>
          <a:p>
            <a:pPr marL="471170" lvl="1" indent="-342900">
              <a:buFont typeface="Arial"/>
              <a:buChar char="•"/>
            </a:pPr>
            <a:endParaRPr lang="en-US">
              <a:cs typeface="Calibri"/>
            </a:endParaRPr>
          </a:p>
          <a:p>
            <a:pPr marL="471170" lvl="1" indent="-342900">
              <a:buFont typeface="Arial"/>
              <a:buChar char="•"/>
            </a:pPr>
            <a:r>
              <a:rPr lang="en-US">
                <a:cs typeface="Calibri"/>
              </a:rPr>
              <a:t>8350 Wilshire Bl: 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Accessible from S Tower</a:t>
            </a:r>
          </a:p>
          <a:p>
            <a:pPr marL="471170" lvl="1" indent="-342900">
              <a:buFont typeface="Arial"/>
              <a:buChar char="•"/>
            </a:pPr>
            <a:endParaRPr lang="en-US">
              <a:cs typeface="Calibri"/>
            </a:endParaRPr>
          </a:p>
          <a:p>
            <a:pPr marL="471170" lvl="1" indent="-342900">
              <a:buFont typeface="Arial"/>
              <a:buChar char="•"/>
            </a:pPr>
            <a:r>
              <a:rPr lang="en-US">
                <a:cs typeface="Calibri"/>
              </a:rPr>
              <a:t>Please mention "</a:t>
            </a:r>
            <a:r>
              <a:rPr lang="en-US" b="1">
                <a:cs typeface="Calibri"/>
              </a:rPr>
              <a:t>Metro</a:t>
            </a:r>
            <a:r>
              <a:rPr lang="en-US">
                <a:cs typeface="Calibri"/>
              </a:rPr>
              <a:t>" upon entering the building to receive the 1st hour free</a:t>
            </a:r>
          </a:p>
          <a:p>
            <a:pPr lvl="1"/>
            <a:endParaRPr lang="en-US" sz="2000">
              <a:cs typeface="Calibri"/>
            </a:endParaRPr>
          </a:p>
          <a:p>
            <a:pPr lvl="1"/>
            <a:endParaRPr lang="en-US" sz="200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B3E561B-C68F-4232-AECD-3E01F961B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342" y="1254969"/>
            <a:ext cx="7393640" cy="47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45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8" y="170225"/>
            <a:ext cx="582010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Concrete and Material Deliveries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CF11E5-A260-451C-8FF2-98B39C45C384}"/>
              </a:ext>
            </a:extLst>
          </p:cNvPr>
          <p:cNvSpPr/>
          <p:nvPr/>
        </p:nvSpPr>
        <p:spPr>
          <a:xfrm>
            <a:off x="136066" y="1124730"/>
            <a:ext cx="6440588" cy="53707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ymbol" panose="05050102010706020507" pitchFamily="18" charset="2"/>
              <a:buChar char="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Where: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Structural work on the station underneath Wilshire Bl is generally conducted from the Gale Yard and from Wilshire Bl</a:t>
            </a:r>
            <a:br>
              <a:rPr lang="en-US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Arial"/>
                <a:cs typeface="Arial"/>
              </a:rPr>
            </a:b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Arial"/>
              <a:cs typeface="Arial"/>
              <a:sym typeface="Arial"/>
            </a:endParaRPr>
          </a:p>
          <a:p>
            <a:pPr marL="285750" indent="-285750">
              <a:buClr>
                <a:srgbClr val="000000"/>
              </a:buClr>
              <a:buSzPts val="1800"/>
              <a:buFont typeface="Symbol" panose="05050102010706020507" pitchFamily="18" charset="2"/>
              <a:buChar char=""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Work Hours:</a:t>
            </a:r>
            <a:r>
              <a:rPr lang="en-US" sz="1600" b="1" kern="0">
                <a:solidFill>
                  <a:srgbClr val="000000"/>
                </a:solidFill>
                <a:latin typeface="Calibri" panose="020F0502020204030204"/>
                <a:ea typeface="Arial"/>
                <a:cs typeface="Arial"/>
                <a:sym typeface="Arial"/>
              </a:rPr>
              <a:t> </a:t>
            </a:r>
            <a:r>
              <a:rPr lang="en-US" sz="1500" kern="0" dirty="0">
                <a:latin typeface="Calibri" panose="020F0502020204030204"/>
                <a:ea typeface="Arial"/>
                <a:cs typeface="Arial"/>
                <a:sym typeface="Arial"/>
              </a:rPr>
              <a:t>7</a:t>
            </a:r>
            <a:r>
              <a:rPr lang="en-US" sz="1500" kern="0" dirty="0">
                <a:latin typeface="Calibri" panose="020F0502020204030204"/>
                <a:ea typeface="Arial"/>
                <a:cs typeface="Calibri"/>
                <a:sym typeface="Arial"/>
              </a:rPr>
              <a:t>am to 4pm during bump out implementation</a:t>
            </a:r>
            <a:br>
              <a:rPr lang="en-US" sz="1600" kern="0">
                <a:latin typeface="Calibri" panose="020F0502020204030204"/>
                <a:ea typeface="Arial"/>
                <a:cs typeface="Calibri"/>
              </a:rPr>
            </a:br>
            <a:r>
              <a:rPr lang="en-US" sz="1600" kern="0">
                <a:latin typeface="Calibri" panose="020F0502020204030204"/>
                <a:ea typeface="Arial"/>
                <a:cs typeface="Arial"/>
              </a:rPr>
              <a:t>                     </a:t>
            </a:r>
            <a:endParaRPr lang="en-US" sz="1600" kern="0">
              <a:latin typeface="Calibri" panose="020F0502020204030204"/>
              <a:cs typeface="Arial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"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/>
                <a:cs typeface="Arial"/>
              </a:rPr>
              <a:t>Traffic Controls*:</a:t>
            </a:r>
            <a:r>
              <a:rPr lang="en-US" altLang="en-US" sz="1600" b="1">
                <a:latin typeface="Calibri" panose="020F0502020204030204"/>
                <a:ea typeface="ＭＳ Ｐゴシック"/>
                <a:cs typeface="Arial"/>
              </a:rPr>
              <a:t> </a:t>
            </a:r>
            <a:endParaRPr lang="en-US" altLang="en-US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ＭＳ Ｐゴシック"/>
              <a:cs typeface="Arial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500" dirty="0">
                <a:latin typeface="Calibri" panose="020F0502020204030204"/>
                <a:ea typeface="ＭＳ Ｐゴシック"/>
                <a:cs typeface="Arial"/>
              </a:rPr>
              <a:t>Westbound Wilshire Bl will be intermittently reduced to one lane between San Vicente Bl and Hamilton Dr</a:t>
            </a:r>
            <a:endParaRPr lang="en-US" sz="1500">
              <a:latin typeface="Calibri" panose="020F0502020204030204"/>
              <a:ea typeface="ＭＳ Ｐゴシック"/>
              <a:cs typeface="Calibri"/>
            </a:endParaRPr>
          </a:p>
          <a:p>
            <a:pPr marL="742950" lvl="1" indent="-28575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500" dirty="0">
                <a:latin typeface="Calibri" panose="020F0502020204030204"/>
              </a:rPr>
              <a:t>Daily closures will be utilized in support of ongoing work activities in the staging yard at Gale Dr</a:t>
            </a:r>
            <a:br>
              <a:rPr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</a:br>
            <a:r>
              <a:rPr lang="en-US" sz="1600" dirty="0">
                <a:latin typeface="Calibri" panose="020F0502020204030204"/>
                <a:ea typeface="ＭＳ Ｐゴシック"/>
                <a:cs typeface="Calibri"/>
              </a:rPr>
              <a:t>                     </a:t>
            </a:r>
            <a:endParaRPr lang="en-US" sz="1600" dirty="0">
              <a:ea typeface="+mn-lt"/>
              <a:cs typeface="+mn-lt"/>
            </a:endParaRPr>
          </a:p>
          <a:p>
            <a:pPr marL="285750" indent="-285750">
              <a:spcBef>
                <a:spcPct val="0"/>
              </a:spcBef>
              <a:spcAft>
                <a:spcPct val="0"/>
              </a:spcAft>
              <a:buFont typeface="Symbol,Sans-Serif"/>
              <a:buChar char=""/>
              <a:defRPr/>
            </a:pPr>
            <a:r>
              <a:rPr lang="en-US" sz="1600" b="1" dirty="0">
                <a:latin typeface="Calibri" panose="020F0502020204030204"/>
                <a:ea typeface="ＭＳ Ｐゴシック"/>
                <a:cs typeface="Calibri" panose="020F0502020204030204"/>
              </a:rPr>
              <a:t>Deck Panel Access – Hamilton Dr (9am to 4pm, weekdays; 7am to 6pm, Saturdays)</a:t>
            </a:r>
          </a:p>
          <a:p>
            <a:pPr marL="742950" lvl="1" indent="-28575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500" dirty="0">
                <a:latin typeface="Calibri" panose="020F0502020204030204"/>
                <a:ea typeface="ＭＳ Ｐゴシック"/>
                <a:cs typeface="Calibri" panose="020F0502020204030204"/>
              </a:rPr>
              <a:t>Beginning in April, intermittent deck panel access may be implemented within the Wilshire/Hamilton intersection.</a:t>
            </a:r>
            <a:endParaRPr lang="en-US" sz="1500" b="1">
              <a:latin typeface="Calibri" panose="020F0502020204030204"/>
              <a:ea typeface="ＭＳ Ｐゴシック"/>
              <a:cs typeface="Calibri" panose="020F0502020204030204"/>
            </a:endParaRPr>
          </a:p>
          <a:p>
            <a:pPr marL="742950" lvl="1" indent="-28575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500" dirty="0">
                <a:latin typeface="Calibri" panose="020F0502020204030204"/>
                <a:ea typeface="ＭＳ Ｐゴシック"/>
                <a:cs typeface="Calibri" panose="020F0502020204030204"/>
              </a:rPr>
              <a:t>Wilshire will be reduced to a single lane in each direction between Tower Dr and Stanley Dr</a:t>
            </a:r>
          </a:p>
          <a:p>
            <a:pPr marL="742950" lvl="1" indent="-28575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500" dirty="0">
                <a:latin typeface="Calibri" panose="020F0502020204030204"/>
                <a:ea typeface="ＭＳ Ｐゴシック"/>
                <a:cs typeface="Calibri" panose="020F0502020204030204"/>
              </a:rPr>
              <a:t>Left turns from Wilshire to Hamilton will be restricted. Through traffic on Hamilton will be restricted at Wilshire.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latin typeface="Calibri" panose="020F0502020204030204"/>
              <a:ea typeface="ＭＳ Ｐゴシック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Arial"/>
            </a:endParaRPr>
          </a:p>
        </p:txBody>
      </p:sp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EACCE4AB-AFA1-49E5-BF23-C2B3CF562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9"/>
          <a:stretch/>
        </p:blipFill>
        <p:spPr bwMode="auto">
          <a:xfrm>
            <a:off x="6699920" y="1316376"/>
            <a:ext cx="5223740" cy="428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2A64B0-2252-42AF-8D98-4D92B765C0B4}"/>
              </a:ext>
            </a:extLst>
          </p:cNvPr>
          <p:cNvSpPr/>
          <p:nvPr/>
        </p:nvSpPr>
        <p:spPr>
          <a:xfrm>
            <a:off x="9153116" y="5699232"/>
            <a:ext cx="1794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Outside Gale Staging Yard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108F0C2-AA92-459F-A12B-1C3978B8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5EF2C-CEAD-431B-8651-98CB550E12AF}"/>
              </a:ext>
            </a:extLst>
          </p:cNvPr>
          <p:cNvSpPr/>
          <p:nvPr/>
        </p:nvSpPr>
        <p:spPr>
          <a:xfrm>
            <a:off x="1242653" y="5740336"/>
            <a:ext cx="51061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ymbol" panose="05050102010706020507" pitchFamily="18" charset="2"/>
              <a:buChar char="&gt;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Noise Mitigations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: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will remain in place </a:t>
            </a:r>
          </a:p>
          <a:p>
            <a:pPr marL="739775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Sound blankets around noisy equipment</a:t>
            </a:r>
          </a:p>
          <a:p>
            <a:pPr marL="739775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Trucks equipped with low-impact backup alarms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739775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Nylon straps used to lift material</a:t>
            </a:r>
          </a:p>
        </p:txBody>
      </p:sp>
    </p:spTree>
    <p:extLst>
      <p:ext uri="{BB962C8B-B14F-4D97-AF65-F5344CB8AC3E}">
        <p14:creationId xmlns:p14="http://schemas.microsoft.com/office/powerpoint/2010/main" val="917407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7" y="170225"/>
            <a:ext cx="782898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Steps: Station 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0F01D5-CAC8-470C-AC0A-D38A76668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510" y="1423463"/>
            <a:ext cx="6998918" cy="4282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9B61DC-E846-4D9E-97AC-CB8BEC1058C3}"/>
              </a:ext>
            </a:extLst>
          </p:cNvPr>
          <p:cNvSpPr/>
          <p:nvPr/>
        </p:nvSpPr>
        <p:spPr>
          <a:xfrm>
            <a:off x="551936" y="1226615"/>
            <a:ext cx="4139610" cy="48013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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Construction of station roof will continue through </a:t>
            </a:r>
            <a:r>
              <a:rPr lang="en-US">
                <a:latin typeface="Calibri" panose="020F0502020204030204"/>
                <a:ea typeface="ＭＳ Ｐゴシック"/>
              </a:rPr>
              <a:t>2022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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Each roof placement will be 60 feet by 60 feet 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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Work activities in support of concrete and deliveries will be conducted within the staging yards, and occasionally on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 Wilshire Bl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ＭＳ Ｐゴシック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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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Daily construction activities may be conducted underneath Wilshire Bl and from both Staging Yards for 24 hours a day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ＭＳ Ｐゴシック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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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7E9D07-3479-4D12-B646-DE96C8B419D1}"/>
              </a:ext>
            </a:extLst>
          </p:cNvPr>
          <p:cNvSpPr/>
          <p:nvPr/>
        </p:nvSpPr>
        <p:spPr>
          <a:xfrm>
            <a:off x="5660064" y="570581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 of station interior design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2FB7A70-E499-4A46-A5F8-ECCD1DE5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362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7" y="170225"/>
            <a:ext cx="782898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Instrumentation Work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9B61DC-E846-4D9E-97AC-CB8BEC1058C3}"/>
              </a:ext>
            </a:extLst>
          </p:cNvPr>
          <p:cNvSpPr/>
          <p:nvPr/>
        </p:nvSpPr>
        <p:spPr>
          <a:xfrm>
            <a:off x="551935" y="1226615"/>
            <a:ext cx="5836507" cy="42473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&gt;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When: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Ongoing in </a:t>
            </a:r>
            <a:r>
              <a:rPr lang="en-US">
                <a:latin typeface="Calibri" panose="020F0502020204030204"/>
                <a:ea typeface="ＭＳ Ｐゴシック"/>
              </a:rPr>
              <a:t>2022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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Traffic Controls:</a:t>
            </a:r>
            <a:endParaRPr lang="en-US" sz="1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ＭＳ Ｐゴシック"/>
              <a:cs typeface="Calibri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Intermittent lane reductions on 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Wilshire Bl, La Cienega Bl, and side streets during off-peak hours may be in place to support the maintenance of geotechnical instruments in the Wilshire Bl and La Cienega Bl area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ＭＳ Ｐゴシック"/>
              <a:cs typeface="Calibri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Intermittent lane reductions may be in place on Wilshire Bl, west of La Cienega Bl, to support coring survey work under Wilshire Bl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ＭＳ Ｐゴシック"/>
              <a:cs typeface="Calibr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&gt;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&gt;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Additional details on this work will be available in future construction notices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6ACEC1-A8FF-4E61-AF8B-1BF6D6AFB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9879" y="858875"/>
            <a:ext cx="6870996" cy="5153247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2553C8C-23ED-466E-AA71-2C1187E2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978DA-B523-1A44-8453-8FE04C8B60D4}"/>
              </a:ext>
            </a:extLst>
          </p:cNvPr>
          <p:cNvSpPr txBox="1"/>
          <p:nvPr/>
        </p:nvSpPr>
        <p:spPr>
          <a:xfrm>
            <a:off x="11775688" y="267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679727-8D9A-DF46-8F83-75396F56B113}"/>
              </a:ext>
            </a:extLst>
          </p:cNvPr>
          <p:cNvSpPr txBox="1"/>
          <p:nvPr/>
        </p:nvSpPr>
        <p:spPr>
          <a:xfrm>
            <a:off x="9144000" y="170224"/>
            <a:ext cx="269791" cy="34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7E9D07-3479-4D12-B646-DE96C8B419D1}"/>
              </a:ext>
            </a:extLst>
          </p:cNvPr>
          <p:cNvSpPr/>
          <p:nvPr/>
        </p:nvSpPr>
        <p:spPr>
          <a:xfrm>
            <a:off x="6096000" y="6593998"/>
            <a:ext cx="6096000" cy="27699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of instrumentation drilling</a:t>
            </a:r>
          </a:p>
        </p:txBody>
      </p:sp>
    </p:spTree>
    <p:extLst>
      <p:ext uri="{BB962C8B-B14F-4D97-AF65-F5344CB8AC3E}">
        <p14:creationId xmlns:p14="http://schemas.microsoft.com/office/powerpoint/2010/main" val="4048588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604B-510D-473C-A8C7-8501B83B4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Agency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530E1-60CD-418D-B409-34F37947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A person smiling with her hand on her face&#10;&#10;Description automatically generated with low confidence">
            <a:extLst>
              <a:ext uri="{FF2B5EF4-FFF2-40B4-BE49-F238E27FC236}">
                <a16:creationId xmlns:a16="http://schemas.microsoft.com/office/drawing/2014/main" id="{A3EE63D2-4166-48BA-980D-B8E4519BF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821" y="1251745"/>
            <a:ext cx="4962025" cy="4962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73EEF7-5940-4256-ACD7-79BCB1E2F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58" y="1005359"/>
            <a:ext cx="3553389" cy="585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21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tent&#10;&#10;Description generated with high confidence">
            <a:extLst>
              <a:ext uri="{FF2B5EF4-FFF2-40B4-BE49-F238E27FC236}">
                <a16:creationId xmlns:a16="http://schemas.microsoft.com/office/drawing/2014/main" id="{C2294C8C-4A35-4B46-B918-08960D56D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7" y="-1059"/>
            <a:ext cx="12200466" cy="68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C8B40-8849-4916-BBC1-C398D292D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72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200" b="1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Wilshire/Rodeo Station Rendering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37E2C-14CD-4E46-9BD9-DFF7C648A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F63A3B-78C7-47BE-AE5E-E10140E04643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7310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ody-04-04.tif">
            <a:extLst>
              <a:ext uri="{FF2B5EF4-FFF2-40B4-BE49-F238E27FC236}">
                <a16:creationId xmlns:a16="http://schemas.microsoft.com/office/drawing/2014/main" id="{749265B3-7256-4EED-B4F5-7B611529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1239"/>
            <a:ext cx="12219243" cy="6890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8" y="170225"/>
            <a:ext cx="74355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Wilshire/Rodeo Station 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FF2DD-BB0A-48CF-82BE-95333DAAC3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/>
          <a:stretch/>
        </p:blipFill>
        <p:spPr>
          <a:xfrm>
            <a:off x="0" y="-473545"/>
            <a:ext cx="12219243" cy="73315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428CAF-256B-46FD-8865-0CD15F40803E}"/>
              </a:ext>
            </a:extLst>
          </p:cNvPr>
          <p:cNvSpPr/>
          <p:nvPr/>
        </p:nvSpPr>
        <p:spPr>
          <a:xfrm>
            <a:off x="4723985" y="6330361"/>
            <a:ext cx="6096000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Rendering shows length of  the underground station box on </a:t>
            </a:r>
            <a:b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Wilshire Bl from </a:t>
            </a: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Cañon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 to Beverly Dr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7F884EA-3F25-4044-BA59-DA5587A6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speaker, street, sign&#10;&#10;Description automatically generated">
            <a:extLst>
              <a:ext uri="{FF2B5EF4-FFF2-40B4-BE49-F238E27FC236}">
                <a16:creationId xmlns:a16="http://schemas.microsoft.com/office/drawing/2014/main" id="{4C31E84E-6F42-4E3F-BB6A-5640E1D296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559" y="20500"/>
            <a:ext cx="902441" cy="90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14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332738" y="170225"/>
            <a:ext cx="1172181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 Wilshire/Rodeo Station:  Permitted Work Hours and Traffic Control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28CAF-256B-46FD-8865-0CD15F40803E}"/>
              </a:ext>
            </a:extLst>
          </p:cNvPr>
          <p:cNvSpPr/>
          <p:nvPr/>
        </p:nvSpPr>
        <p:spPr>
          <a:xfrm>
            <a:off x="5498951" y="651310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961B3C-3E74-4C1E-B0E4-A67F387D1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468" y="1014637"/>
            <a:ext cx="10954046" cy="526066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Work hours underneath the deck are 24 hours a day, 7 days a week. Deliveries of material, equipment, and concrete will be ongoing daily from Wilshire Bl. A breakdown of daily work hours on street level:</a:t>
            </a:r>
            <a:br>
              <a:rPr lang="en-US" dirty="0">
                <a:ea typeface="+mn-lt"/>
                <a:cs typeface="+mn-lt"/>
              </a:rPr>
            </a:br>
            <a:endParaRPr lang="en-US" dirty="0"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u="sng" dirty="0">
                <a:ea typeface="+mn-lt"/>
                <a:cs typeface="+mn-lt"/>
              </a:rPr>
              <a:t>From 7am to 9am and 4pm to 8:15pm</a:t>
            </a:r>
            <a:r>
              <a:rPr lang="en-US" dirty="0">
                <a:ea typeface="+mn-lt"/>
                <a:cs typeface="+mn-lt"/>
              </a:rPr>
              <a:t>, Wilshire Blvd. will remain open with three lanes in each direction between El Camino Dr and Crescent Dr.</a:t>
            </a:r>
            <a:endParaRPr lang="en-US" dirty="0">
              <a:cs typeface="Calibri" panose="020F0502020204030204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u="sng" dirty="0">
                <a:ea typeface="+mn-lt"/>
                <a:cs typeface="+mn-lt"/>
              </a:rPr>
              <a:t>From 9am to 4pm</a:t>
            </a:r>
            <a:r>
              <a:rPr lang="en-US" dirty="0">
                <a:ea typeface="+mn-lt"/>
                <a:cs typeface="+mn-lt"/>
              </a:rPr>
              <a:t>, Wilshire Blvd. may be reduced to two lanes in each direction between El Camino Dr and Crescent Dr.</a:t>
            </a:r>
            <a:endParaRPr lang="en-US" dirty="0">
              <a:cs typeface="Calibri" panose="020F0502020204030204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u="sng" dirty="0">
                <a:ea typeface="+mn-lt"/>
                <a:cs typeface="+mn-lt"/>
              </a:rPr>
              <a:t>From 8:15pm to 7am</a:t>
            </a:r>
            <a:r>
              <a:rPr lang="en-US" dirty="0">
                <a:ea typeface="+mn-lt"/>
                <a:cs typeface="+mn-lt"/>
              </a:rPr>
              <a:t>, Wilshire Blvd. may be reduced to one lane in each direction between El Camino Dr and Crescent Dr.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Traffic control may also be implemented on Beverly Dr At least one through traffic lane will be maintained in both directions between 9am-4pm and 8pm-7am.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From 9am to 4pm, S. Reeves Dr may be reduced to one lane northbound to accommodate delivery of material and equipment. A flagger will be on site to assist motorists with 2-way traffic.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DCC1241-6869-49AC-A585-EE779A0FE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128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ED1C-B960-4325-9B7E-606A83CE9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8" y="206101"/>
            <a:ext cx="11263222" cy="569151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 Wilshire/Rodeo Station: </a:t>
            </a:r>
            <a:r>
              <a:rPr lang="en-US" sz="2800">
                <a:latin typeface="Calibri"/>
                <a:cs typeface="Calibri"/>
              </a:rPr>
              <a:t>Structure Construction through 2024 </a:t>
            </a:r>
            <a:endParaRPr lang="en-US" sz="2800">
              <a:cs typeface="Calibri"/>
            </a:endParaRPr>
          </a:p>
        </p:txBody>
      </p:sp>
      <p:pic>
        <p:nvPicPr>
          <p:cNvPr id="8" name="Content Placeholder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F43B5288-824D-47B3-AEB2-0426B9B927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47" y="960854"/>
            <a:ext cx="8413188" cy="5691045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2D3B83B-185C-4F30-9405-F9DD5949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613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541E38-B6C3-4916-AAE7-378E809528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0717"/>
          </a:xfrm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AB020C-2714-4FFD-97E1-8B875313D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58" y="5206947"/>
            <a:ext cx="6973204" cy="126187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Wilshire/Rodeo Exterior Walls: Progress of installing invert, conduits, rebar, piping</a:t>
            </a:r>
          </a:p>
        </p:txBody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677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IMG_1168.JPG">
            <a:extLst>
              <a:ext uri="{FF2B5EF4-FFF2-40B4-BE49-F238E27FC236}">
                <a16:creationId xmlns:a16="http://schemas.microsoft.com/office/drawing/2014/main" id="{A318F5F5-45EB-4DED-AEED-6DF6C50CF1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/>
          </a:blip>
          <a:srcRect t="11048" b="139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AB020C-2714-4FFD-97E1-8B875313D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5154168"/>
            <a:ext cx="6973204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Wilshire/Rodeo Exterior Walls Progress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050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ground, outdoor, building, cement&#10;&#10;Description automatically generated">
            <a:extLst>
              <a:ext uri="{FF2B5EF4-FFF2-40B4-BE49-F238E27FC236}">
                <a16:creationId xmlns:a16="http://schemas.microsoft.com/office/drawing/2014/main" id="{8814609B-DF60-4CCE-ACFA-C6C397B73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38" y="-11781"/>
            <a:ext cx="12230338" cy="7079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AB020C-2714-4FFD-97E1-8B875313D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92" y="5151330"/>
            <a:ext cx="6973204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Wilshire/Rodeo Exterior Walls Progress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943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rty&#10;&#10;Description automatically generated">
            <a:extLst>
              <a:ext uri="{FF2B5EF4-FFF2-40B4-BE49-F238E27FC236}">
                <a16:creationId xmlns:a16="http://schemas.microsoft.com/office/drawing/2014/main" id="{70184483-9DD4-4DC9-B6FC-B5D120247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AB020C-2714-4FFD-97E1-8B875313D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06" y="5192292"/>
            <a:ext cx="6973204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>
                <a:latin typeface="+mj-lt"/>
              </a:rPr>
              <a:t>Wilshire/Rodeo Tunneling Progress</a:t>
            </a:r>
          </a:p>
        </p:txBody>
      </p:sp>
    </p:spTree>
    <p:extLst>
      <p:ext uri="{BB962C8B-B14F-4D97-AF65-F5344CB8AC3E}">
        <p14:creationId xmlns:p14="http://schemas.microsoft.com/office/powerpoint/2010/main" val="2640927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8092E-F0C4-4750-8605-E52BA08DE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29" y="192563"/>
            <a:ext cx="10515600" cy="569151"/>
          </a:xfrm>
        </p:spPr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 Wilshire/Rodeo Station: </a:t>
            </a:r>
            <a:r>
              <a:rPr lang="en-US" dirty="0">
                <a:latin typeface="Calibri"/>
                <a:cs typeface="Calibri"/>
              </a:rPr>
              <a:t>Construction Progress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683FED-3E8D-4F03-8B44-9129D0DAD314}"/>
              </a:ext>
            </a:extLst>
          </p:cNvPr>
          <p:cNvSpPr txBox="1"/>
          <p:nvPr/>
        </p:nvSpPr>
        <p:spPr>
          <a:xfrm>
            <a:off x="8974381" y="6342277"/>
            <a:ext cx="285966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50" i="1" dirty="0"/>
              <a:t>Entrance invert rebar installation progress.</a:t>
            </a:r>
          </a:p>
        </p:txBody>
      </p:sp>
      <p:pic>
        <p:nvPicPr>
          <p:cNvPr id="1027" name="AF2C1344-6A84-484E-9893-22F5954683CD">
            <a:extLst>
              <a:ext uri="{FF2B5EF4-FFF2-40B4-BE49-F238E27FC236}">
                <a16:creationId xmlns:a16="http://schemas.microsoft.com/office/drawing/2014/main" id="{94751BF9-2785-445F-8105-5E201CCFB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7871" y="1736440"/>
            <a:ext cx="4968584" cy="372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BC704F-D500-49D4-B09B-8A1B62DC9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27" y="1115367"/>
            <a:ext cx="3977196" cy="2982897"/>
          </a:xfrm>
          <a:prstGeom prst="rect">
            <a:avLst/>
          </a:prstGeom>
        </p:spPr>
      </p:pic>
      <p:pic>
        <p:nvPicPr>
          <p:cNvPr id="8" name="Picture 7" descr="A picture containing building, cement, concrete&#10;&#10;Description automatically generated">
            <a:extLst>
              <a:ext uri="{FF2B5EF4-FFF2-40B4-BE49-F238E27FC236}">
                <a16:creationId xmlns:a16="http://schemas.microsoft.com/office/drawing/2014/main" id="{29474B7A-BC03-4468-8DF0-E890F51AA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46" y="3102252"/>
            <a:ext cx="3965573" cy="2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79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DB836-6807-4847-A7C1-751AE059F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Discounted Fares/LIFE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60A7F-7000-4C3C-801B-B37F0F40B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buClr>
                <a:srgbClr val="B5AE53"/>
              </a:buClr>
              <a:buSzPct val="100000"/>
              <a:defRPr/>
            </a:pPr>
            <a:r>
              <a:rPr lang="en-US" sz="2000" b="1">
                <a:solidFill>
                  <a:srgbClr val="333333"/>
                </a:solidFill>
                <a:latin typeface="Calibri"/>
                <a:cs typeface="Calibri"/>
              </a:rPr>
              <a:t>Fare collection and front door boarding resumed on buses on</a:t>
            </a:r>
            <a:r>
              <a:rPr lang="en-US" sz="20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2000" b="1">
                <a:solidFill>
                  <a:srgbClr val="333333"/>
                </a:solidFill>
                <a:latin typeface="Calibri"/>
                <a:cs typeface="Calibri"/>
              </a:rPr>
              <a:t>Jan. 10, 2022</a:t>
            </a:r>
            <a:br>
              <a:rPr lang="en-US" sz="2000" b="1">
                <a:latin typeface="Calibri"/>
              </a:rPr>
            </a:br>
            <a:br>
              <a:rPr lang="en-US" sz="2000" b="1">
                <a:latin typeface="Calibri"/>
              </a:rPr>
            </a:br>
            <a:r>
              <a:rPr lang="en-US" b="1">
                <a:solidFill>
                  <a:srgbClr val="333333"/>
                </a:solidFill>
                <a:latin typeface="Calibri"/>
                <a:cs typeface="Calibri"/>
              </a:rPr>
              <a:t>6 months of half price passes for all riders!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33333"/>
                </a:solidFill>
                <a:latin typeface="Calibri"/>
                <a:cs typeface="Calibri"/>
              </a:rPr>
              <a:t>1-Day, 7-Day and 30-Day passes at half-price savings that riders can start using on Jan.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33333"/>
                </a:solidFill>
                <a:latin typeface="Calibri"/>
                <a:cs typeface="Calibri"/>
              </a:rPr>
              <a:t>The fares will be available on TAP vending machines, </a:t>
            </a:r>
            <a:r>
              <a:rPr lang="en-US" err="1">
                <a:solidFill>
                  <a:srgbClr val="333333"/>
                </a:solidFill>
                <a:latin typeface="Calibri"/>
                <a:cs typeface="Calibri"/>
              </a:rPr>
              <a:t>taptogo.net</a:t>
            </a:r>
            <a:r>
              <a:rPr lang="en-US">
                <a:solidFill>
                  <a:srgbClr val="333333"/>
                </a:solidFill>
                <a:latin typeface="Calibri"/>
                <a:cs typeface="Calibri"/>
              </a:rPr>
              <a:t> and at Metro Customer Centers for purchase until July 20, 2022.</a:t>
            </a:r>
            <a:br>
              <a:rPr lang="en-US">
                <a:latin typeface="Calibri"/>
              </a:rPr>
            </a:br>
            <a:endParaRPr lang="en-US" sz="2000" b="1">
              <a:solidFill>
                <a:srgbClr val="333333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33333"/>
                </a:solidFill>
                <a:latin typeface="Calibri"/>
                <a:cs typeface="Calibri"/>
              </a:rPr>
              <a:t>6 Months of discounted LIFE fares:</a:t>
            </a:r>
          </a:p>
          <a:p>
            <a:pPr marL="742950" lvl="1" indent="-285750"/>
            <a:r>
              <a:rPr lang="en-US" b="1">
                <a:solidFill>
                  <a:srgbClr val="333333"/>
                </a:solidFill>
                <a:latin typeface="Calibri"/>
                <a:cs typeface="Calibri"/>
              </a:rPr>
              <a:t>New </a:t>
            </a:r>
            <a:r>
              <a:rPr lang="en-US">
                <a:solidFill>
                  <a:srgbClr val="333333"/>
                </a:solidFill>
                <a:latin typeface="Calibri"/>
                <a:cs typeface="Calibri"/>
              </a:rPr>
              <a:t>LIFE riders will get </a:t>
            </a:r>
            <a:r>
              <a:rPr lang="en-US" b="1" u="sng">
                <a:solidFill>
                  <a:srgbClr val="333333"/>
                </a:solidFill>
                <a:latin typeface="Calibri"/>
                <a:cs typeface="Calibri"/>
              </a:rPr>
              <a:t>90 days of free rides </a:t>
            </a:r>
            <a:r>
              <a:rPr lang="en-US">
                <a:solidFill>
                  <a:srgbClr val="333333"/>
                </a:solidFill>
                <a:latin typeface="Calibri"/>
                <a:cs typeface="Calibri"/>
              </a:rPr>
              <a:t>starting January 10, 2022, when fare collection restarts.</a:t>
            </a:r>
          </a:p>
          <a:p>
            <a:pPr marL="742950" lvl="1" indent="-285750"/>
            <a:r>
              <a:rPr lang="en-US">
                <a:solidFill>
                  <a:srgbClr val="333333"/>
                </a:solidFill>
                <a:latin typeface="Calibri"/>
                <a:cs typeface="Calibri"/>
              </a:rPr>
              <a:t>To Sign up for the LIFE Program visit </a:t>
            </a:r>
            <a:r>
              <a:rPr lang="en-US">
                <a:solidFill>
                  <a:srgbClr val="333333"/>
                </a:solidFill>
                <a:latin typeface="Calibri"/>
                <a:cs typeface="Calibri"/>
                <a:hlinkClick r:id="rId2"/>
              </a:rPr>
              <a:t>www.metro.net/riding/life/</a:t>
            </a:r>
            <a:r>
              <a:rPr lang="en-US">
                <a:solidFill>
                  <a:srgbClr val="333333"/>
                </a:solidFill>
                <a:latin typeface="Calibri"/>
                <a:cs typeface="Calibri"/>
              </a:rPr>
              <a:t> </a:t>
            </a:r>
          </a:p>
          <a:p>
            <a:pPr marL="0" lvl="1">
              <a:spcBef>
                <a:spcPct val="20000"/>
              </a:spcBef>
            </a:pPr>
            <a:endParaRPr lang="en-US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18F79-5A4A-4EF9-9612-834FA518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53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D9A1B-0C75-45B1-B3C0-9C539818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" y="206101"/>
            <a:ext cx="10515600" cy="569151"/>
          </a:xfrm>
        </p:spPr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 Wilshire/Rodeo Station: </a:t>
            </a:r>
            <a:r>
              <a:rPr lang="en-US" dirty="0">
                <a:latin typeface="Calibri"/>
                <a:cs typeface="Calibri"/>
              </a:rPr>
              <a:t>TBM Progress</a:t>
            </a:r>
            <a:endParaRPr lang="en-US" dirty="0"/>
          </a:p>
        </p:txBody>
      </p:sp>
      <p:pic>
        <p:nvPicPr>
          <p:cNvPr id="4" name="DF0B8CB6-8255-41D3-B855-1732922A31F3">
            <a:extLst>
              <a:ext uri="{FF2B5EF4-FFF2-40B4-BE49-F238E27FC236}">
                <a16:creationId xmlns:a16="http://schemas.microsoft.com/office/drawing/2014/main" id="{9685FA0A-AA43-4485-9CFA-5F7E61662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69" y="1077247"/>
            <a:ext cx="3600406" cy="476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749FF24-8315-400A-99F0-B4C300DB5B34">
            <a:extLst>
              <a:ext uri="{FF2B5EF4-FFF2-40B4-BE49-F238E27FC236}">
                <a16:creationId xmlns:a16="http://schemas.microsoft.com/office/drawing/2014/main" id="{86B6D1C4-BB4D-42E0-B474-F4B257350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55" y="1077247"/>
            <a:ext cx="6454919" cy="484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854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419595" y="166847"/>
            <a:ext cx="79783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Upcoming SCE Installation Work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28CAF-256B-46FD-8865-0CD15F40803E}"/>
              </a:ext>
            </a:extLst>
          </p:cNvPr>
          <p:cNvSpPr/>
          <p:nvPr/>
        </p:nvSpPr>
        <p:spPr>
          <a:xfrm>
            <a:off x="5498951" y="651310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4C90460A-B5A2-4CC1-A591-54D7ADF6F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675" y="1808347"/>
            <a:ext cx="5396604" cy="21412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100" b="1" dirty="0">
                <a:ea typeface="ＭＳ Ｐゴシック"/>
              </a:rPr>
              <a:t>Where: </a:t>
            </a:r>
            <a:r>
              <a:rPr lang="en-US" sz="2100" dirty="0">
                <a:ea typeface="ＭＳ Ｐゴシック"/>
              </a:rPr>
              <a:t>Wilshire Blvd. between Dayton Way and Rexford Dr.</a:t>
            </a:r>
            <a:endParaRPr lang="en-US" sz="2100" dirty="0">
              <a:ea typeface="ＭＳ Ｐゴシック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100" dirty="0">
              <a:ea typeface="ＭＳ Ｐゴシック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100" b="1" dirty="0">
                <a:ea typeface="ＭＳ Ｐゴシック"/>
              </a:rPr>
              <a:t>Duration: </a:t>
            </a:r>
            <a:r>
              <a:rPr lang="en-US" sz="2100" dirty="0">
                <a:ea typeface="ＭＳ Ｐゴシック"/>
              </a:rPr>
              <a:t>~ 7 months [Anticipated start in May]</a:t>
            </a:r>
            <a:endParaRPr lang="en-US" sz="2100" dirty="0">
              <a:cs typeface="Calibri"/>
            </a:endParaRP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8009E9EB-40CC-42F5-BC26-564902C2ECB1}"/>
              </a:ext>
            </a:extLst>
          </p:cNvPr>
          <p:cNvSpPr txBox="1">
            <a:spLocks/>
          </p:cNvSpPr>
          <p:nvPr/>
        </p:nvSpPr>
        <p:spPr>
          <a:xfrm>
            <a:off x="6593305" y="1554864"/>
            <a:ext cx="5219325" cy="211455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&gt;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Calibri"/>
              </a:rPr>
              <a:t>Work Hours: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Calibri"/>
              </a:rPr>
              <a:t>Weekdays, 9am to 4pm and 8pm-7am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Traffic Control: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Wilshire Blvd. may be reduced to two lanes in each direction during the day and one lane overnight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449FAC-7D64-45F7-91B2-C8A746496E32}"/>
              </a:ext>
            </a:extLst>
          </p:cNvPr>
          <p:cNvSpPr txBox="1"/>
          <p:nvPr/>
        </p:nvSpPr>
        <p:spPr>
          <a:xfrm>
            <a:off x="419595" y="1043048"/>
            <a:ext cx="11125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Contractor will begin installation of SCE Permanent Power Feeds to the station.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AE038-6864-4D89-8AC0-992E22551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23" y="3753918"/>
            <a:ext cx="11009171" cy="21744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23115E-8703-49E5-A0A9-B490891D5A4E}"/>
              </a:ext>
            </a:extLst>
          </p:cNvPr>
          <p:cNvSpPr txBox="1"/>
          <p:nvPr/>
        </p:nvSpPr>
        <p:spPr>
          <a:xfrm>
            <a:off x="8669955" y="6236104"/>
            <a:ext cx="35954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*Pending approval from City Of Beverly Hills</a:t>
            </a:r>
          </a:p>
        </p:txBody>
      </p:sp>
    </p:spTree>
    <p:extLst>
      <p:ext uri="{BB962C8B-B14F-4D97-AF65-F5344CB8AC3E}">
        <p14:creationId xmlns:p14="http://schemas.microsoft.com/office/powerpoint/2010/main" val="3402078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419595" y="166847"/>
            <a:ext cx="823487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Upcoming Ground Improvement/Cross Passage Work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28CAF-256B-46FD-8865-0CD15F40803E}"/>
              </a:ext>
            </a:extLst>
          </p:cNvPr>
          <p:cNvSpPr/>
          <p:nvPr/>
        </p:nvSpPr>
        <p:spPr>
          <a:xfrm>
            <a:off x="5498951" y="651310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BF6BE6-707E-4730-93BC-75ED02AD5F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764132" y="1119992"/>
            <a:ext cx="8332617" cy="51920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51CE85-CE96-4D25-8EF4-75AA87A9722E}"/>
              </a:ext>
            </a:extLst>
          </p:cNvPr>
          <p:cNvSpPr txBox="1"/>
          <p:nvPr/>
        </p:nvSpPr>
        <p:spPr>
          <a:xfrm>
            <a:off x="95251" y="904801"/>
            <a:ext cx="3457573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contractor will begin ground improvement work along the tunnel alignment in preparation for the construction of cross passage tunnels.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When: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Anticipated to begin in mid-May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(Locations near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High School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to begin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after break)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Where: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*14 locations; First 7 work sites noted on map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Work Hours: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Monday-Friday 8am-6pm; closures remain in place 24/7 until each location is completed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Duration: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2-3 weeks/location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73C932-ADB6-48FE-B4DA-72D9385831D8}"/>
              </a:ext>
            </a:extLst>
          </p:cNvPr>
          <p:cNvSpPr txBox="1"/>
          <p:nvPr/>
        </p:nvSpPr>
        <p:spPr>
          <a:xfrm>
            <a:off x="5303642" y="6409270"/>
            <a:ext cx="71723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*Additional notices detailing dates &amp; closure information will be provided in advance</a:t>
            </a:r>
          </a:p>
        </p:txBody>
      </p:sp>
    </p:spTree>
    <p:extLst>
      <p:ext uri="{BB962C8B-B14F-4D97-AF65-F5344CB8AC3E}">
        <p14:creationId xmlns:p14="http://schemas.microsoft.com/office/powerpoint/2010/main" val="1012317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336284" y="170225"/>
            <a:ext cx="79783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 Wilshire/Rodeo Station: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Geotechnical Instrumentation</a:t>
            </a:r>
            <a:r>
              <a:rPr lang="en-US" sz="2800" b="1">
                <a:solidFill>
                  <a:schemeClr val="bg1"/>
                </a:solidFill>
                <a:latin typeface="Calibri" panose="020F0502020204030204"/>
              </a:rPr>
              <a:t> </a:t>
            </a:r>
            <a:r>
              <a:rPr lang="en-US" sz="2800" b="1">
                <a:latin typeface="Calibri" panose="020F0502020204030204"/>
              </a:rPr>
              <a:t>  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28CAF-256B-46FD-8865-0CD15F40803E}"/>
              </a:ext>
            </a:extLst>
          </p:cNvPr>
          <p:cNvSpPr/>
          <p:nvPr/>
        </p:nvSpPr>
        <p:spPr>
          <a:xfrm>
            <a:off x="5498951" y="651310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4C90460A-B5A2-4CC1-A591-54D7ADF6F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889" y="1174388"/>
            <a:ext cx="7336240" cy="47142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300" b="1">
                <a:ea typeface="ＭＳ Ｐゴシック"/>
              </a:rPr>
              <a:t>Where: </a:t>
            </a:r>
            <a:r>
              <a:rPr lang="en-US" sz="2300">
                <a:ea typeface="ＭＳ Ｐゴシック"/>
              </a:rPr>
              <a:t>Instruments will be installed within the tunnel alignment and station box area to monitor ground movement, settlement and other geological conditions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300">
                <a:ea typeface="ＭＳ Ｐゴシック"/>
              </a:rPr>
              <a:t>Installations will be within the public right of way and within privately owned properties</a:t>
            </a:r>
            <a:endParaRPr lang="en-US" sz="2300">
              <a:ea typeface="ＭＳ Ｐゴシック"/>
              <a:cs typeface="Calibri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2300" b="1">
              <a:solidFill>
                <a:prstClr val="black"/>
              </a:solidFill>
              <a:ea typeface="ＭＳ Ｐゴシック"/>
            </a:endParaRP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300" b="1">
                <a:ea typeface="ＭＳ Ｐゴシック"/>
              </a:rPr>
              <a:t>Duration: </a:t>
            </a:r>
            <a:r>
              <a:rPr lang="en-US" sz="2300">
                <a:ea typeface="ＭＳ Ｐゴシック"/>
              </a:rPr>
              <a:t>Ongoing </a:t>
            </a:r>
            <a:endParaRPr lang="en-US" sz="2300">
              <a:ea typeface="ＭＳ Ｐゴシック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2300">
              <a:ea typeface="ＭＳ Ｐゴシック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300" b="1">
                <a:ea typeface="ＭＳ Ｐゴシック"/>
                <a:cs typeface="Calibri"/>
              </a:rPr>
              <a:t>Work Hours On Wilshire Bl:</a:t>
            </a:r>
          </a:p>
          <a:p>
            <a:pPr lvl="1" eaLnBrk="0" fontAlgn="base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300">
                <a:ea typeface="ＭＳ Ｐゴシック"/>
                <a:cs typeface="Calibri"/>
              </a:rPr>
              <a:t>Weekdays, 7am to 4pm and 8pm to 7am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300">
              <a:ea typeface="ＭＳ Ｐゴシック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300" b="1">
                <a:cs typeface="Calibri" panose="020F0502020204030204"/>
              </a:rPr>
              <a:t>Work Hours Off Wilshire Bl:</a:t>
            </a:r>
            <a:endParaRPr lang="en-US" sz="2300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300">
                <a:cs typeface="Calibri" panose="020F0502020204030204"/>
              </a:rPr>
              <a:t>Weekdays, 8am to 6pm and 8pm to 7am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2300">
              <a:cs typeface="Calibri" panose="020F0502020204030204"/>
            </a:endParaRPr>
          </a:p>
          <a:p>
            <a:pPr lvl="1" eaLnBrk="0" fontAlgn="base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2000">
              <a:cs typeface="Calibri" panose="020F0502020204030204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E8491C6-E42A-4C13-B293-02EF501CE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3A306A6-B713-4D90-B468-DC668FD14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437" y="0"/>
            <a:ext cx="4015563" cy="68565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5BB7CA-231F-476B-8682-70C241872499}"/>
              </a:ext>
            </a:extLst>
          </p:cNvPr>
          <p:cNvSpPr/>
          <p:nvPr/>
        </p:nvSpPr>
        <p:spPr>
          <a:xfrm>
            <a:off x="7346211" y="6579591"/>
            <a:ext cx="484578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of 10-foot geotechnical instrumentation pole.</a:t>
            </a:r>
            <a:endParaRPr lang="en-US" sz="12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5877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5F63F-C891-4AAB-9B41-C99E3B387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05" y="193609"/>
            <a:ext cx="10515600" cy="569151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Tunnel Boring Machine (TBM) Update </a:t>
            </a:r>
            <a:endParaRPr lang="en-US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CA350DDC-8C95-45A1-902F-F219068F4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013808"/>
              </p:ext>
            </p:extLst>
          </p:nvPr>
        </p:nvGraphicFramePr>
        <p:xfrm>
          <a:off x="8544893" y="1197065"/>
          <a:ext cx="3216639" cy="3247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262">
                  <a:extLst>
                    <a:ext uri="{9D8B030D-6E8A-4147-A177-3AD203B41FA5}">
                      <a16:colId xmlns:a16="http://schemas.microsoft.com/office/drawing/2014/main" val="3377318095"/>
                    </a:ext>
                  </a:extLst>
                </a:gridCol>
                <a:gridCol w="2092377">
                  <a:extLst>
                    <a:ext uri="{9D8B030D-6E8A-4147-A177-3AD203B41FA5}">
                      <a16:colId xmlns:a16="http://schemas.microsoft.com/office/drawing/2014/main" val="2642608907"/>
                    </a:ext>
                  </a:extLst>
                </a:gridCol>
              </a:tblGrid>
              <a:tr h="1082622">
                <a:tc gridSpan="2">
                  <a:txBody>
                    <a:bodyPr/>
                    <a:lstStyle/>
                    <a:p>
                      <a:r>
                        <a:rPr lang="en-US" dirty="0"/>
                        <a:t>Tunneling Statistics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As of (4/6/2022)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60385"/>
                  </a:ext>
                </a:extLst>
              </a:tr>
              <a:tr h="1082622">
                <a:tc>
                  <a:txBody>
                    <a:bodyPr/>
                    <a:lstStyle/>
                    <a:p>
                      <a:r>
                        <a:rPr lang="en-US"/>
                        <a:t>Ruth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11,510 feet (total journey)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55% complete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425766"/>
                  </a:ext>
                </a:extLst>
              </a:tr>
              <a:tr h="1082622">
                <a:tc>
                  <a:txBody>
                    <a:bodyPr/>
                    <a:lstStyle/>
                    <a:p>
                      <a:r>
                        <a:rPr lang="en-US"/>
                        <a:t>Harriet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11,510 feet (total journey)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55% complete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090466"/>
                  </a:ext>
                </a:extLst>
              </a:tr>
            </a:tbl>
          </a:graphicData>
        </a:graphic>
      </p:graphicFrame>
      <p:pic>
        <p:nvPicPr>
          <p:cNvPr id="8" name="Picture 12" descr="TBM Shield_Ruth BL Black.png">
            <a:extLst>
              <a:ext uri="{FF2B5EF4-FFF2-40B4-BE49-F238E27FC236}">
                <a16:creationId xmlns:a16="http://schemas.microsoft.com/office/drawing/2014/main" id="{94376914-FF5C-45EF-A965-854F37F71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794" y="2532087"/>
            <a:ext cx="629119" cy="619594"/>
          </a:xfrm>
          <a:prstGeom prst="rect">
            <a:avLst/>
          </a:prstGeom>
        </p:spPr>
      </p:pic>
      <p:pic>
        <p:nvPicPr>
          <p:cNvPr id="9" name="Picture 11" descr="TBM Shield_Harriet BR Green.png">
            <a:extLst>
              <a:ext uri="{FF2B5EF4-FFF2-40B4-BE49-F238E27FC236}">
                <a16:creationId xmlns:a16="http://schemas.microsoft.com/office/drawing/2014/main" id="{E2AB6C38-BC1A-4CF3-A230-412A699F8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000">
            <a:off x="8621362" y="3668516"/>
            <a:ext cx="629119" cy="6166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58D96F-924D-4EBD-A855-E27DBCAEA4B7}"/>
              </a:ext>
            </a:extLst>
          </p:cNvPr>
          <p:cNvSpPr txBox="1"/>
          <p:nvPr/>
        </p:nvSpPr>
        <p:spPr>
          <a:xfrm>
            <a:off x="8610793" y="4379020"/>
            <a:ext cx="3418450" cy="23775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TBM’s have reached the Wilshire/Rodeo Station in Beverly Hills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continue mining east towards Wilshire/La Cienega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Tunneling Duration: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Approximately 2 years from the start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50" b="1" dirty="0">
                <a:solidFill>
                  <a:prstClr val="black"/>
                </a:solidFill>
                <a:latin typeface="Calibri" panose="020F0502020204030204"/>
                <a:cs typeface="Calibri"/>
              </a:rPr>
              <a:t>Remaining Duration: </a:t>
            </a:r>
            <a:r>
              <a:rPr kumimoji="0" lang="en-US" sz="16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6-8 months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84CC-41FB-4E4C-9AE0-5E3AFEBB5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68" y="2145422"/>
            <a:ext cx="7685256" cy="3247866"/>
          </a:xfrm>
          <a:prstGeom prst="rect">
            <a:avLst/>
          </a:prstGeom>
        </p:spPr>
      </p:pic>
      <p:pic>
        <p:nvPicPr>
          <p:cNvPr id="15" name="Picture 11" descr="TBM Shield_Harriet BR Green.png">
            <a:extLst>
              <a:ext uri="{FF2B5EF4-FFF2-40B4-BE49-F238E27FC236}">
                <a16:creationId xmlns:a16="http://schemas.microsoft.com/office/drawing/2014/main" id="{4EE31A69-1874-40CD-B6A4-03D15EFBF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000">
            <a:off x="5312692" y="2330905"/>
            <a:ext cx="629119" cy="616627"/>
          </a:xfrm>
          <a:prstGeom prst="rect">
            <a:avLst/>
          </a:prstGeom>
        </p:spPr>
      </p:pic>
      <p:pic>
        <p:nvPicPr>
          <p:cNvPr id="14" name="Picture 12" descr="TBM Shield_Ruth BL Black.png">
            <a:extLst>
              <a:ext uri="{FF2B5EF4-FFF2-40B4-BE49-F238E27FC236}">
                <a16:creationId xmlns:a16="http://schemas.microsoft.com/office/drawing/2014/main" id="{8D6AF038-1372-44AD-A602-391ACA7AF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011" y="2541994"/>
            <a:ext cx="629119" cy="61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07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8" y="170225"/>
            <a:ext cx="74355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Stay in touch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28CAF-256B-46FD-8865-0CD15F40803E}"/>
              </a:ext>
            </a:extLst>
          </p:cNvPr>
          <p:cNvSpPr/>
          <p:nvPr/>
        </p:nvSpPr>
        <p:spPr>
          <a:xfrm>
            <a:off x="5498951" y="651310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09AFE8-8DEB-4415-8154-D032773192A4}"/>
              </a:ext>
            </a:extLst>
          </p:cNvPr>
          <p:cNvSpPr/>
          <p:nvPr/>
        </p:nvSpPr>
        <p:spPr>
          <a:xfrm>
            <a:off x="0" y="-8889"/>
            <a:ext cx="12219243" cy="14438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378AD7-AADA-4FE8-B93B-12A4F886760F}"/>
              </a:ext>
            </a:extLst>
          </p:cNvPr>
          <p:cNvSpPr/>
          <p:nvPr/>
        </p:nvSpPr>
        <p:spPr>
          <a:xfrm>
            <a:off x="840085" y="1575781"/>
            <a:ext cx="5046152" cy="40934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endParaRPr lang="en-US" sz="2000">
              <a:ea typeface="+mn-lt"/>
              <a:cs typeface="Arial"/>
            </a:endParaRPr>
          </a:p>
          <a:p>
            <a:pPr>
              <a:defRPr/>
            </a:pPr>
            <a:r>
              <a:rPr lang="en-US" sz="2000">
                <a:ea typeface="+mn-lt"/>
                <a:cs typeface="+mn-lt"/>
              </a:rPr>
              <a:t>Eat Shop Play has been highlighting local  businesses in Koreatown, Miracle Mile, Beverly Hills, Century City, Westwood, and West LA especially eateries and specialty businesses operating pick-up and delivery during the past months.</a:t>
            </a:r>
          </a:p>
          <a:p>
            <a:pPr>
              <a:defRPr/>
            </a:pPr>
            <a:endParaRPr lang="en-US" sz="2000">
              <a:ea typeface="+mn-lt"/>
              <a:cs typeface="+mn-lt"/>
            </a:endParaRPr>
          </a:p>
          <a:p>
            <a:pPr>
              <a:defRPr/>
            </a:pPr>
            <a:r>
              <a:rPr lang="en-US" sz="2000">
                <a:ea typeface="+mn-lt"/>
                <a:cs typeface="+mn-lt"/>
              </a:rPr>
              <a:t>The Eat Shop Play program continues supporting local businesses as construction progresses by promoting them through regular social media posts and newsletters.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6C26066-E921-4025-ADFA-B607BDB8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EF10C4-FD4C-4DAA-AF8F-72AF29B43F98}"/>
                  </a:ext>
                </a:extLst>
              </p14:cNvPr>
              <p14:cNvContentPartPr/>
              <p14:nvPr/>
            </p14:nvContentPartPr>
            <p14:xfrm>
              <a:off x="9718732" y="2110205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EF10C4-FD4C-4DAA-AF8F-72AF29B43F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64732" y="20022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673DCE-4123-454F-B551-19B29097218B}"/>
                  </a:ext>
                </a:extLst>
              </p14:cNvPr>
              <p14:cNvContentPartPr/>
              <p14:nvPr/>
            </p14:nvContentPartPr>
            <p14:xfrm>
              <a:off x="9695692" y="209292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673DCE-4123-454F-B551-19B29097218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41692" y="198492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73AF438-08F2-4558-85AD-65E6FFDBB8F4}"/>
                  </a:ext>
                </a:extLst>
              </p14:cNvPr>
              <p14:cNvContentPartPr/>
              <p14:nvPr/>
            </p14:nvContentPartPr>
            <p14:xfrm>
              <a:off x="9747532" y="2012645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73AF438-08F2-4558-85AD-65E6FFDBB8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93532" y="190464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6D6226D-1C91-446D-AB84-4A1ED7FC1B06}"/>
                  </a:ext>
                </a:extLst>
              </p14:cNvPr>
              <p14:cNvContentPartPr/>
              <p14:nvPr/>
            </p14:nvContentPartPr>
            <p14:xfrm>
              <a:off x="9718732" y="2127125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6D6226D-1C91-446D-AB84-4A1ED7FC1B0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55732" y="206412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9EDB09F-D7CE-44FA-AA1C-1F256AA2B7A2}"/>
                  </a:ext>
                </a:extLst>
              </p14:cNvPr>
              <p14:cNvContentPartPr/>
              <p14:nvPr/>
            </p14:nvContentPartPr>
            <p14:xfrm>
              <a:off x="9700372" y="1891325"/>
              <a:ext cx="126360" cy="329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9EDB09F-D7CE-44FA-AA1C-1F256AA2B7A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37192" y="1828325"/>
                <a:ext cx="252359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C5A4DB3-E9C5-469B-BE36-9B8E2A99A81F}"/>
                  </a:ext>
                </a:extLst>
              </p14:cNvPr>
              <p14:cNvContentPartPr/>
              <p14:nvPr/>
            </p14:nvContentPartPr>
            <p14:xfrm>
              <a:off x="6820012" y="1856045"/>
              <a:ext cx="105480" cy="243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C5A4DB3-E9C5-469B-BE36-9B8E2A99A81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57012" y="1793045"/>
                <a:ext cx="23112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F27DF4-C507-4D36-BEE6-FC56D475CA9B}"/>
                  </a:ext>
                </a:extLst>
              </p14:cNvPr>
              <p14:cNvContentPartPr/>
              <p14:nvPr/>
            </p14:nvContentPartPr>
            <p14:xfrm>
              <a:off x="4065652" y="7734485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F27DF4-C507-4D36-BEE6-FC56D475CA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02652" y="7671485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20">
            <a:extLst>
              <a:ext uri="{FF2B5EF4-FFF2-40B4-BE49-F238E27FC236}">
                <a16:creationId xmlns:a16="http://schemas.microsoft.com/office/drawing/2014/main" id="{CA4F9478-55BE-4065-BCF9-52A49D4FC9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9541" y="1577206"/>
            <a:ext cx="5211519" cy="478347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CD77C2-2753-4BA9-ABD8-E87A9B47AE50}"/>
              </a:ext>
            </a:extLst>
          </p:cNvPr>
          <p:cNvSpPr/>
          <p:nvPr/>
        </p:nvSpPr>
        <p:spPr>
          <a:xfrm>
            <a:off x="2805" y="3266"/>
            <a:ext cx="12219243" cy="14438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77F4289-1BB4-4B48-ADD9-6D563803AC0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992"/>
          <a:stretch/>
        </p:blipFill>
        <p:spPr>
          <a:xfrm>
            <a:off x="433897" y="106283"/>
            <a:ext cx="7086235" cy="1342331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372771AC-C62E-4CCC-8923-CDC49865CD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" y="-13466"/>
            <a:ext cx="6348077" cy="145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12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8" y="170225"/>
            <a:ext cx="74355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Stay in touch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28CAF-256B-46FD-8865-0CD15F40803E}"/>
              </a:ext>
            </a:extLst>
          </p:cNvPr>
          <p:cNvSpPr/>
          <p:nvPr/>
        </p:nvSpPr>
        <p:spPr>
          <a:xfrm>
            <a:off x="5498951" y="651310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09AFE8-8DEB-4415-8154-D032773192A4}"/>
              </a:ext>
            </a:extLst>
          </p:cNvPr>
          <p:cNvSpPr/>
          <p:nvPr/>
        </p:nvSpPr>
        <p:spPr>
          <a:xfrm>
            <a:off x="0" y="-8889"/>
            <a:ext cx="12219243" cy="14438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6C26066-E921-4025-ADFA-B607BDB8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E99CF9-909B-4998-B89E-85D0F2547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13506" r="1984" b="21660"/>
          <a:stretch/>
        </p:blipFill>
        <p:spPr>
          <a:xfrm>
            <a:off x="680484" y="0"/>
            <a:ext cx="6836735" cy="1427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4A926D-3A68-4A9D-96A7-7DA044222F83}"/>
              </a:ext>
            </a:extLst>
          </p:cNvPr>
          <p:cNvSpPr txBox="1"/>
          <p:nvPr/>
        </p:nvSpPr>
        <p:spPr>
          <a:xfrm>
            <a:off x="294088" y="1584799"/>
            <a:ext cx="6889561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cs typeface="Segoe UI"/>
              </a:rPr>
              <a:t>Pure Barre Beverly Hills</a:t>
            </a:r>
            <a:endParaRPr lang="en-US"/>
          </a:p>
          <a:p>
            <a:r>
              <a:rPr lang="en-US" sz="2000" dirty="0">
                <a:ea typeface="+mn-lt"/>
                <a:cs typeface="+mn-lt"/>
              </a:rPr>
              <a:t>231 S La Cienega Bl</a:t>
            </a:r>
            <a:endParaRPr lang="en-US" dirty="0">
              <a:ea typeface="+mn-lt"/>
              <a:cs typeface="+mn-lt"/>
            </a:endParaRPr>
          </a:p>
          <a:p>
            <a:r>
              <a:rPr lang="en-US" sz="2000">
                <a:cs typeface="Segoe UI"/>
              </a:rPr>
              <a:t>​</a:t>
            </a:r>
            <a:br>
              <a:rPr lang="en-US" sz="2000">
                <a:cs typeface="Segoe UI"/>
              </a:rPr>
            </a:br>
            <a:r>
              <a:rPr lang="en-US" sz="2000">
                <a:cs typeface="Segoe UI"/>
              </a:rPr>
              <a:t>Low Impact, High Intensity, Full Body Workouts in Beverly Hills</a:t>
            </a:r>
          </a:p>
          <a:p>
            <a:r>
              <a:rPr lang="en-US" sz="2000">
                <a:cs typeface="Segoe UI"/>
              </a:rPr>
              <a:t>Business hours​</a:t>
            </a:r>
            <a:br>
              <a:rPr lang="en-US" sz="2000">
                <a:cs typeface="Segoe UI"/>
              </a:rPr>
            </a:br>
            <a:r>
              <a:rPr lang="en-US" sz="2000">
                <a:ea typeface="+mn-lt"/>
                <a:cs typeface="+mn-lt"/>
              </a:rPr>
              <a:t>Mon - Thu: 7am – 7:30pm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Fri: </a:t>
            </a:r>
            <a:r>
              <a:rPr lang="en-US" sz="2000" dirty="0">
                <a:ea typeface="+mn-lt"/>
                <a:cs typeface="+mn-lt"/>
              </a:rPr>
              <a:t>7am-6:30pm</a:t>
            </a:r>
            <a:endParaRPr lang="en-US" sz="200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Sat</a:t>
            </a:r>
            <a:r>
              <a:rPr lang="en-US" sz="2000">
                <a:ea typeface="+mn-lt"/>
                <a:cs typeface="+mn-lt"/>
              </a:rPr>
              <a:t>: 9am </a:t>
            </a:r>
            <a:r>
              <a:rPr lang="en-US" sz="2000" dirty="0">
                <a:ea typeface="+mn-lt"/>
                <a:cs typeface="+mn-lt"/>
              </a:rPr>
              <a:t>– 12:30pm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Sun: 9am-11:30am</a:t>
            </a:r>
            <a:endParaRPr lang="en-US"/>
          </a:p>
          <a:p>
            <a:r>
              <a:rPr lang="en-US" sz="2000">
                <a:cs typeface="Segoe UI"/>
              </a:rPr>
              <a:t>​</a:t>
            </a:r>
          </a:p>
          <a:p>
            <a:r>
              <a:rPr lang="en-US" sz="2000" dirty="0">
                <a:ea typeface="+mn-lt"/>
                <a:cs typeface="+mn-lt"/>
                <a:hlinkClick r:id="rId3"/>
              </a:rPr>
              <a:t>https://www.purebarre.com/location/beverly-hills-ca</a:t>
            </a:r>
            <a:endParaRPr lang="en-US" dirty="0"/>
          </a:p>
          <a:p>
            <a:r>
              <a:rPr lang="en-US" sz="2000">
                <a:ea typeface="+mn-lt"/>
                <a:cs typeface="+mn-lt"/>
              </a:rPr>
              <a:t>(</a:t>
            </a:r>
            <a:r>
              <a:rPr lang="en-US" sz="2000" dirty="0">
                <a:ea typeface="+mn-lt"/>
                <a:cs typeface="+mn-lt"/>
              </a:rPr>
              <a:t>424</a:t>
            </a:r>
            <a:r>
              <a:rPr lang="en-US" sz="2000">
                <a:ea typeface="+mn-lt"/>
                <a:cs typeface="+mn-lt"/>
              </a:rPr>
              <a:t>) </a:t>
            </a:r>
            <a:r>
              <a:rPr lang="en-US" sz="2000" dirty="0">
                <a:ea typeface="+mn-lt"/>
                <a:cs typeface="+mn-lt"/>
              </a:rPr>
              <a:t>204-972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B049D-6AF9-44D2-9E19-92B8ED3FE3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92"/>
          <a:stretch/>
        </p:blipFill>
        <p:spPr>
          <a:xfrm>
            <a:off x="546093" y="-1239"/>
            <a:ext cx="7086235" cy="142859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1D7E7D73-5684-4F25-88E3-D1C6F0CF9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982" y="1718528"/>
            <a:ext cx="3910314" cy="466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10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ody-04-04.tif">
            <a:extLst>
              <a:ext uri="{FF2B5EF4-FFF2-40B4-BE49-F238E27FC236}">
                <a16:creationId xmlns:a16="http://schemas.microsoft.com/office/drawing/2014/main" id="{749265B3-7256-4EED-B4F5-7B611529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1" y="-1239"/>
            <a:ext cx="12219243" cy="6890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8" y="170225"/>
            <a:ext cx="74355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Stay in touch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28CAF-256B-46FD-8865-0CD15F40803E}"/>
              </a:ext>
            </a:extLst>
          </p:cNvPr>
          <p:cNvSpPr/>
          <p:nvPr/>
        </p:nvSpPr>
        <p:spPr>
          <a:xfrm>
            <a:off x="5498951" y="651310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09AFE8-8DEB-4415-8154-D032773192A4}"/>
              </a:ext>
            </a:extLst>
          </p:cNvPr>
          <p:cNvSpPr/>
          <p:nvPr/>
        </p:nvSpPr>
        <p:spPr>
          <a:xfrm>
            <a:off x="-18472" y="-8889"/>
            <a:ext cx="12219243" cy="14438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2C552C-B445-4330-8FBD-6592EF493E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92"/>
          <a:stretch/>
        </p:blipFill>
        <p:spPr>
          <a:xfrm>
            <a:off x="546093" y="-1239"/>
            <a:ext cx="7086235" cy="13423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5378AD7-AADA-4FE8-B93B-12A4F886760F}"/>
              </a:ext>
            </a:extLst>
          </p:cNvPr>
          <p:cNvSpPr/>
          <p:nvPr/>
        </p:nvSpPr>
        <p:spPr>
          <a:xfrm>
            <a:off x="229066" y="2337483"/>
            <a:ext cx="6096000" cy="2923877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Contact 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&gt; For more information on Eat Shop Play visit​</a:t>
            </a: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Arial"/>
            </a:endParaRPr>
          </a:p>
          <a:p>
            <a:pPr>
              <a:defRPr/>
            </a:pPr>
            <a:r>
              <a:rPr lang="en-US" sz="2000" b="1">
                <a:latin typeface="Calibri" panose="020F0502020204030204"/>
                <a:cs typeface="Arial"/>
              </a:rPr>
              <a:t>  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metro.net/</a:t>
            </a:r>
            <a:r>
              <a:rPr kumimoji="0" lang="en-US" sz="2000" b="1" i="1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eatshopplay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​</a:t>
            </a:r>
            <a:endParaRPr lang="en-US" sz="2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&gt; Send an email to </a:t>
            </a:r>
            <a:r>
              <a:rPr kumimoji="0" lang="en-US" sz="20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eatshopplay@metro.net</a:t>
            </a:r>
            <a:endParaRPr lang="en-US" sz="2000" b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calaSansLF-Regular" panose="02000503060000020004" pitchFamily="2" charset="0"/>
              <a:buChar char="&gt;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6C26066-E921-4025-ADFA-B607BDB8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33F35F-42A7-4F62-B32E-17BB56B2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708" y="2572375"/>
            <a:ext cx="5759243" cy="268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9E268A4-51C0-2247-AE6E-4893BFE48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38" y="-9293"/>
            <a:ext cx="5326065" cy="142861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C888C50-2A45-4877-B71E-27F2CD27C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" y="-13466"/>
            <a:ext cx="6348077" cy="145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52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8" y="170225"/>
            <a:ext cx="74355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Business Interruption Fund (BIF)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28CAF-256B-46FD-8865-0CD15F40803E}"/>
              </a:ext>
            </a:extLst>
          </p:cNvPr>
          <p:cNvSpPr/>
          <p:nvPr/>
        </p:nvSpPr>
        <p:spPr>
          <a:xfrm>
            <a:off x="5498951" y="651310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en-US" sz="1200" i="1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6C26066-E921-4025-ADFA-B607BDB8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20C635-EAA4-44AF-8519-33E61B4AB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95"/>
          <a:stretch/>
        </p:blipFill>
        <p:spPr>
          <a:xfrm>
            <a:off x="1" y="898358"/>
            <a:ext cx="12192000" cy="595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69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D986D-6627-5A4E-8B12-382F8AA9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Metro’s Business Interruption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B22F0-AB67-834F-93D8-583D6BA11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287186"/>
            <a:ext cx="10903226" cy="4539456"/>
          </a:xfrm>
        </p:spPr>
        <p:txBody>
          <a:bodyPr>
            <a:normAutofit fontScale="25000" lnSpcReduction="20000"/>
          </a:bodyPr>
          <a:lstStyle/>
          <a:p>
            <a:pPr marL="0" indent="0" fontAlgn="base">
              <a:buNone/>
            </a:pPr>
            <a:r>
              <a:rPr lang="en-US" sz="10400" b="1"/>
              <a:t>BIF Information and Eligibility </a:t>
            </a:r>
          </a:p>
          <a:p>
            <a:pPr fontAlgn="base"/>
            <a:r>
              <a:rPr lang="en-US" sz="10400"/>
              <a:t>Financial assistance to small “mom &amp; pop” businesses with 25 or fewer full-time employees directly impacted by Metro Rail construction along three project areas​:</a:t>
            </a:r>
          </a:p>
          <a:p>
            <a:pPr lvl="1" fontAlgn="base"/>
            <a:r>
              <a:rPr lang="en-US" sz="10400"/>
              <a:t>Crenshaw/LAX Transit Project​</a:t>
            </a:r>
          </a:p>
          <a:p>
            <a:pPr lvl="1" fontAlgn="base"/>
            <a:r>
              <a:rPr lang="en-US" sz="10400"/>
              <a:t>Purple Line Extension, Sections 1, 2 &amp; 3​</a:t>
            </a:r>
          </a:p>
          <a:p>
            <a:pPr lvl="1" fontAlgn="base"/>
            <a:r>
              <a:rPr lang="en-US" sz="10400"/>
              <a:t>Regional Connector Project, Little Tokyo area &amp; 2nd/Broadway Segment*</a:t>
            </a:r>
          </a:p>
          <a:p>
            <a:pPr lvl="1" fontAlgn="base"/>
            <a:endParaRPr lang="en-US" sz="10400"/>
          </a:p>
          <a:p>
            <a:pPr fontAlgn="base"/>
            <a:r>
              <a:rPr lang="en-US" sz="10400"/>
              <a:t>Businesses must be located immediately adjacent to the rail corridor and meet other eligibility requirements​</a:t>
            </a:r>
          </a:p>
          <a:p>
            <a:pPr fontAlgn="base"/>
            <a:r>
              <a:rPr lang="en-US" sz="10400"/>
              <a:t>Grant amounts are determined by business revenue loss directly related to period of Metro construction disruption​</a:t>
            </a:r>
          </a:p>
          <a:p>
            <a:pPr fontAlgn="base"/>
            <a:r>
              <a:rPr lang="en-US" sz="10400"/>
              <a:t>Businesses may receive up to $50,000 per impact year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6FEC96-2D6A-3B4B-BCED-C34C67DCABC5}"/>
              </a:ext>
            </a:extLst>
          </p:cNvPr>
          <p:cNvSpPr txBox="1"/>
          <p:nvPr/>
        </p:nvSpPr>
        <p:spPr>
          <a:xfrm>
            <a:off x="5522843" y="6067124"/>
            <a:ext cx="5830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*Segment eligibility based on full street closure with duration greater than six continuous months. Eligibility ended 6/30/17.​</a:t>
            </a:r>
          </a:p>
        </p:txBody>
      </p:sp>
    </p:spTree>
    <p:extLst>
      <p:ext uri="{BB962C8B-B14F-4D97-AF65-F5344CB8AC3E}">
        <p14:creationId xmlns:p14="http://schemas.microsoft.com/office/powerpoint/2010/main" val="31968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69D205A-88C5-453E-A579-F18D8005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AC7F516-1102-694F-B578-27B2FBFD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Presentation Panelists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86257EF-5E0B-E747-8D80-5DC570309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88" y="1360661"/>
            <a:ext cx="5658481" cy="5299835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/>
              <a:t>Metro Purple Line Extension Team</a:t>
            </a:r>
            <a:endParaRPr lang="en-US" sz="2000" b="1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>
                <a:cs typeface="Calibri" panose="020F0502020204030204"/>
              </a:rPr>
              <a:t>Kasey Shuda, </a:t>
            </a:r>
            <a:r>
              <a:rPr lang="en-US" sz="1800">
                <a:ea typeface="+mn-lt"/>
                <a:cs typeface="+mn-lt"/>
              </a:rPr>
              <a:t>Community Relations Director - Interim</a:t>
            </a:r>
            <a:endParaRPr lang="en-US" sz="1800" b="1">
              <a:cs typeface="Calibri" panose="020F0502020204030204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ea typeface="+mn-lt"/>
                <a:cs typeface="+mn-lt"/>
              </a:rPr>
              <a:t>Sections 1, 2 &amp; 3 and Division 20</a:t>
            </a:r>
            <a:endParaRPr lang="en-US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800" b="1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/>
              <a:t>Marlon Walker, </a:t>
            </a:r>
            <a:r>
              <a:rPr lang="en-US" sz="1800"/>
              <a:t>Community Relations Manager</a:t>
            </a:r>
            <a:endParaRPr lang="en-US" sz="1800">
              <a:cs typeface="Calibri" panose="020F0502020204030204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/>
              <a:t>Sections 1, 2 &amp; 3 and Division 20</a:t>
            </a:r>
            <a:endParaRPr lang="en-US" sz="180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800" b="1">
              <a:cs typeface="Calibri"/>
            </a:endParaRPr>
          </a:p>
          <a:p>
            <a:pPr marL="4445" lvl="1" indent="-444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/>
              <a:t>Mindy Lake, </a:t>
            </a:r>
            <a:r>
              <a:rPr lang="en-US" sz="1800"/>
              <a:t>Principal Community Relations Officer</a:t>
            </a:r>
            <a:endParaRPr lang="en-US" sz="1800">
              <a:cs typeface="Calibri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/>
              <a:t>Section 1, Beverly Hills and Section 2</a:t>
            </a:r>
            <a:endParaRPr lang="en-US" sz="1800">
              <a:cs typeface="Calibri" panose="020F0502020204030204"/>
            </a:endParaRPr>
          </a:p>
          <a:p>
            <a:pPr marL="4445" lvl="1" indent="-4445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1800" b="1">
                <a:cs typeface="Calibri" panose="020F0502020204030204"/>
              </a:rPr>
              <a:t>Metro Business Interruption Fund Team</a:t>
            </a:r>
            <a:r>
              <a:rPr lang="en-US" sz="1800">
                <a:cs typeface="Calibri" panose="020F0502020204030204"/>
              </a:rPr>
              <a:t> </a:t>
            </a:r>
            <a:endParaRPr lang="en-US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b="1">
                <a:cs typeface="Calibri" panose="020F0502020204030204"/>
              </a:rPr>
              <a:t>Sidney </a:t>
            </a:r>
            <a:r>
              <a:rPr lang="en-US" sz="1800" b="1" err="1">
                <a:cs typeface="Calibri" panose="020F0502020204030204"/>
              </a:rPr>
              <a:t>Urmancheev</a:t>
            </a:r>
            <a:r>
              <a:rPr lang="en-US" sz="1800" b="1">
                <a:cs typeface="Calibri" panose="020F0502020204030204"/>
              </a:rPr>
              <a:t>, </a:t>
            </a:r>
            <a:r>
              <a:rPr lang="en-US" sz="1800">
                <a:cs typeface="Calibri" panose="020F0502020204030204"/>
              </a:rPr>
              <a:t>Transportation Associate </a:t>
            </a:r>
          </a:p>
          <a:p>
            <a:pPr>
              <a:buNone/>
            </a:pPr>
            <a:r>
              <a:rPr lang="en-US" sz="1800" b="1">
                <a:ea typeface="+mn-lt"/>
                <a:cs typeface="+mn-lt"/>
              </a:rPr>
              <a:t>Kyle Wagner</a:t>
            </a:r>
            <a:r>
              <a:rPr lang="en-US" sz="1800" b="1">
                <a:cs typeface="Calibri" panose="020F0502020204030204"/>
              </a:rPr>
              <a:t>, </a:t>
            </a:r>
            <a:r>
              <a:rPr lang="en-US" sz="1800">
                <a:cs typeface="Calibri" panose="020F0502020204030204"/>
              </a:rPr>
              <a:t>Principal Representative</a:t>
            </a:r>
          </a:p>
          <a:p>
            <a:pPr marL="0" indent="0">
              <a:buNone/>
            </a:pPr>
            <a:endParaRPr lang="en-US" sz="1000">
              <a:cs typeface="Calibri" panose="020F0502020204030204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02320B02-5212-5E4C-BD44-36131F21E88C}"/>
              </a:ext>
            </a:extLst>
          </p:cNvPr>
          <p:cNvSpPr txBox="1">
            <a:spLocks/>
          </p:cNvSpPr>
          <p:nvPr/>
        </p:nvSpPr>
        <p:spPr>
          <a:xfrm>
            <a:off x="5414027" y="1358595"/>
            <a:ext cx="6602946" cy="3556631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&gt;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rgbClr val="000000"/>
                </a:solidFill>
                <a:latin typeface="Calibri"/>
                <a:cs typeface="Calibri"/>
              </a:rPr>
              <a:t>Metro New Media Team</a:t>
            </a: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​</a:t>
            </a:r>
            <a:endParaRPr lang="en-US">
              <a:cs typeface="Calibri" panose="020F0502020204030204"/>
            </a:endParaRPr>
          </a:p>
          <a:p>
            <a:pPr marL="0" indent="0" fontAlgn="base">
              <a:buNone/>
            </a:pPr>
            <a:r>
              <a:rPr lang="en-US" sz="1800" b="1">
                <a:solidFill>
                  <a:srgbClr val="000000"/>
                </a:solidFill>
                <a:latin typeface="Calibri"/>
                <a:cs typeface="Calibri"/>
              </a:rPr>
              <a:t>Ginny Brideau</a:t>
            </a: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, Manager, Community Relations New Media Team</a:t>
            </a:r>
          </a:p>
          <a:p>
            <a:pPr marL="0" indent="0">
              <a:buNone/>
            </a:pPr>
            <a:r>
              <a:rPr lang="en-US" sz="1800" b="1">
                <a:ea typeface="+mn-lt"/>
                <a:cs typeface="+mn-lt"/>
              </a:rPr>
              <a:t>Stephanie Molen</a:t>
            </a:r>
            <a:r>
              <a:rPr lang="en-US" sz="1800">
                <a:ea typeface="+mn-lt"/>
                <a:cs typeface="+mn-lt"/>
              </a:rPr>
              <a:t>, Principal Community Relations Officer </a:t>
            </a:r>
          </a:p>
          <a:p>
            <a:pPr marL="0" indent="0">
              <a:buNone/>
            </a:pPr>
            <a:r>
              <a:rPr lang="en-US" sz="1800" b="1">
                <a:ea typeface="+mn-lt"/>
                <a:cs typeface="+mn-lt"/>
              </a:rPr>
              <a:t>Jesus Galeno, </a:t>
            </a:r>
            <a:r>
              <a:rPr lang="en-US" sz="1800">
                <a:ea typeface="+mn-lt"/>
                <a:cs typeface="+mn-lt"/>
              </a:rPr>
              <a:t>Community Relations New Media Team</a:t>
            </a:r>
          </a:p>
          <a:p>
            <a:pPr marL="0" indent="0">
              <a:buNone/>
            </a:pPr>
            <a:endParaRPr lang="en-US" sz="1800" b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b="1">
                <a:ea typeface="+mn-lt"/>
                <a:cs typeface="+mn-lt"/>
              </a:rPr>
              <a:t>Contractor Representatives and Presenters</a:t>
            </a:r>
            <a:endParaRPr lang="en-US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b="1">
                <a:ea typeface="+mn-lt"/>
                <a:cs typeface="+mn-lt"/>
              </a:rPr>
              <a:t>Scott Donohue, </a:t>
            </a:r>
            <a:r>
              <a:rPr lang="en-US" sz="1800">
                <a:ea typeface="+mn-lt"/>
                <a:cs typeface="+mn-lt"/>
              </a:rPr>
              <a:t>STS  Community Relations Coordinator</a:t>
            </a:r>
            <a:endParaRPr lang="en-US" sz="1800" b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b="1">
                <a:ea typeface="+mn-lt"/>
                <a:cs typeface="+mn-lt"/>
              </a:rPr>
              <a:t>Matt Evans,</a:t>
            </a:r>
            <a:r>
              <a:rPr lang="en-US" sz="1800">
                <a:ea typeface="+mn-lt"/>
                <a:cs typeface="+mn-lt"/>
              </a:rPr>
              <a:t> TPOG Project Information Coordinator</a:t>
            </a:r>
          </a:p>
          <a:p>
            <a:pPr marL="0" indent="0"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752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ody-04-04.tif">
            <a:extLst>
              <a:ext uri="{FF2B5EF4-FFF2-40B4-BE49-F238E27FC236}">
                <a16:creationId xmlns:a16="http://schemas.microsoft.com/office/drawing/2014/main" id="{749265B3-7256-4EED-B4F5-7B611529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1239"/>
            <a:ext cx="12219243" cy="6890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8" y="170225"/>
            <a:ext cx="74355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Metro’s Business Interruption Fund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28CAF-256B-46FD-8865-0CD15F40803E}"/>
              </a:ext>
            </a:extLst>
          </p:cNvPr>
          <p:cNvSpPr/>
          <p:nvPr/>
        </p:nvSpPr>
        <p:spPr>
          <a:xfrm>
            <a:off x="5498951" y="651310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en-US" sz="1200" i="1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6C26066-E921-4025-ADFA-B607BDB8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40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27CFED-B96D-4665-BA70-72EB8AAB8B14}"/>
              </a:ext>
            </a:extLst>
          </p:cNvPr>
          <p:cNvSpPr/>
          <p:nvPr/>
        </p:nvSpPr>
        <p:spPr>
          <a:xfrm>
            <a:off x="879078" y="1243586"/>
            <a:ext cx="10294639" cy="4024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fontAlgn="base"/>
            <a:r>
              <a:rPr lang="en-US" sz="2600"/>
              <a:t>Metro’s Business Interruption Fund (BIF) </a:t>
            </a:r>
            <a:r>
              <a:rPr lang="en-US" sz="2600" b="1"/>
              <a:t>is accepting applications</a:t>
            </a:r>
            <a:r>
              <a:rPr lang="en-US" sz="2600"/>
              <a:t> for transit rail </a:t>
            </a:r>
            <a:r>
              <a:rPr lang="en-US" sz="2600" b="1"/>
              <a:t>construction impact</a:t>
            </a:r>
            <a:r>
              <a:rPr lang="en-US" sz="2600"/>
              <a:t> along the Crenshaw/LAX Transit Project, the Little Tokyo area of the Regional Connector and Sections 1, 2 and 3 of the Purple Line Extension </a:t>
            </a:r>
            <a:r>
              <a:rPr lang="en-US" sz="2600" b="1"/>
              <a:t>sustained from March 20, 2020, forward </a:t>
            </a:r>
            <a:r>
              <a:rPr lang="en-US" sz="2600"/>
              <a:t>(during the COVID-19 pandemic). </a:t>
            </a:r>
          </a:p>
          <a:p>
            <a:pPr fontAlgn="base"/>
            <a:r>
              <a:rPr lang="en-US"/>
              <a:t> </a:t>
            </a:r>
            <a:endParaRPr lang="en-US" sz="260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600" b="1"/>
              <a:t>Small</a:t>
            </a:r>
            <a:r>
              <a:rPr lang="en-US" sz="2600"/>
              <a:t> “mom and pop” </a:t>
            </a:r>
            <a:r>
              <a:rPr lang="en-US" sz="2600" b="1"/>
              <a:t>businesses</a:t>
            </a:r>
            <a:r>
              <a:rPr lang="en-US" sz="2600"/>
              <a:t> that experienced transit rail construction impact during the COVID-19 pandemic </a:t>
            </a:r>
            <a:r>
              <a:rPr lang="en-US" sz="2600" b="1"/>
              <a:t>may be eligible</a:t>
            </a:r>
            <a:r>
              <a:rPr lang="en-US" sz="2600"/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600"/>
              <a:t>Potentially eligible small business owners may </a:t>
            </a:r>
            <a:r>
              <a:rPr lang="en-US" sz="2600" i="1"/>
              <a:t>contact BIF Fund Administrator Pacific Coast Regional at 213.739.2999 x223 or Metro at </a:t>
            </a:r>
            <a:r>
              <a:rPr lang="en-US" sz="2600" i="1">
                <a:hlinkClick r:id="rId3"/>
              </a:rPr>
              <a:t>bif@metro.net</a:t>
            </a:r>
            <a:r>
              <a:rPr lang="en-US" sz="2600" i="1"/>
              <a:t>.</a:t>
            </a:r>
            <a:r>
              <a:rPr lang="en-US" sz="2600"/>
              <a:t> </a:t>
            </a:r>
          </a:p>
          <a:p>
            <a:pPr algn="ctr" fontAlgn="base"/>
            <a:r>
              <a:rPr lang="en-US"/>
              <a:t> </a:t>
            </a:r>
          </a:p>
          <a:p>
            <a:pPr marL="0" lvl="1">
              <a:spcBef>
                <a:spcPct val="20000"/>
              </a:spcBef>
              <a:defRPr/>
            </a:pPr>
            <a:endParaRPr lang="en-US" altLang="en-US" sz="1400">
              <a:solidFill>
                <a:prstClr val="black"/>
              </a:solidFill>
              <a:latin typeface="ScalaSansLF-Regular" pitchFamily="2" charset="0"/>
              <a:ea typeface="ＭＳ Ｐゴシック" panose="020B0600070205080204" pitchFamily="34" charset="-128"/>
              <a:cs typeface="ScalaSansLF-Regular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1EBB04-9743-B845-955E-E71046B75DFA}"/>
              </a:ext>
            </a:extLst>
          </p:cNvPr>
          <p:cNvSpPr/>
          <p:nvPr/>
        </p:nvSpPr>
        <p:spPr>
          <a:xfrm>
            <a:off x="2978397" y="59690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n-US" b="1" u="sng">
                <a:solidFill>
                  <a:srgbClr val="FF0000"/>
                </a:solidFill>
              </a:rPr>
              <a:t>Metro does not </a:t>
            </a:r>
            <a:r>
              <a:rPr lang="en-US" b="1">
                <a:solidFill>
                  <a:srgbClr val="FF0000"/>
                </a:solidFill>
              </a:rPr>
              <a:t>cover revenue loss nor fixed operating expenses related to COVID-19 impacts.</a:t>
            </a:r>
            <a:r>
              <a:rPr lang="en-US">
                <a:solidFill>
                  <a:srgbClr val="FF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75554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ody-04-04.tif">
            <a:extLst>
              <a:ext uri="{FF2B5EF4-FFF2-40B4-BE49-F238E27FC236}">
                <a16:creationId xmlns:a16="http://schemas.microsoft.com/office/drawing/2014/main" id="{749265B3-7256-4EED-B4F5-7B611529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1239"/>
            <a:ext cx="12219243" cy="6890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8" y="170225"/>
            <a:ext cx="74355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Metro’s </a:t>
            </a:r>
            <a:r>
              <a:rPr lang="en-US" sz="3200" b="1" dirty="0">
                <a:solidFill>
                  <a:schemeClr val="bg1"/>
                </a:solidFill>
              </a:rPr>
              <a:t>Business Interruption Fund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28CAF-256B-46FD-8865-0CD15F40803E}"/>
              </a:ext>
            </a:extLst>
          </p:cNvPr>
          <p:cNvSpPr/>
          <p:nvPr/>
        </p:nvSpPr>
        <p:spPr>
          <a:xfrm>
            <a:off x="5498951" y="651310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en-US" sz="1200" i="1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6C26066-E921-4025-ADFA-B607BDB8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ECF948A-9FF2-4283-B89F-C32D389C7D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912959"/>
              </p:ext>
            </p:extLst>
          </p:nvPr>
        </p:nvGraphicFramePr>
        <p:xfrm>
          <a:off x="1197917" y="885258"/>
          <a:ext cx="9796166" cy="5115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D0C484A-D05D-4204-941F-C121FA0AA67C}"/>
              </a:ext>
            </a:extLst>
          </p:cNvPr>
          <p:cNvSpPr/>
          <p:nvPr/>
        </p:nvSpPr>
        <p:spPr>
          <a:xfrm>
            <a:off x="4220854" y="5819135"/>
            <a:ext cx="4392549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31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baseline="-25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*BIF Grants </a:t>
            </a:r>
            <a:r>
              <a:rPr lang="en-US" sz="2000" b="1" u="sng" baseline="-25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do not cover</a:t>
            </a:r>
            <a:r>
              <a:rPr lang="en-US" sz="2000" b="1" baseline="-25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COVID-19 related impacts.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F0D4-271A-426A-A53D-3A0CAFFB5C9C}"/>
              </a:ext>
            </a:extLst>
          </p:cNvPr>
          <p:cNvSpPr txBox="1"/>
          <p:nvPr/>
        </p:nvSpPr>
        <p:spPr>
          <a:xfrm>
            <a:off x="4211389" y="1024700"/>
            <a:ext cx="4431406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0"/>
              <a:t>Value of BIF Grants Awarded:</a:t>
            </a:r>
          </a:p>
          <a:p>
            <a:pPr algn="ctr"/>
            <a:r>
              <a:rPr lang="en-US" sz="2800" b="0"/>
              <a:t>$</a:t>
            </a:r>
            <a:r>
              <a:rPr lang="en-US" sz="2800" dirty="0"/>
              <a:t>33,805,111.72*</a:t>
            </a:r>
            <a:endParaRPr lang="en-US" sz="2800" b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806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8" y="170225"/>
            <a:ext cx="461987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Stay in Touch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28CAF-256B-46FD-8865-0CD15F40803E}"/>
              </a:ext>
            </a:extLst>
          </p:cNvPr>
          <p:cNvSpPr/>
          <p:nvPr/>
        </p:nvSpPr>
        <p:spPr>
          <a:xfrm>
            <a:off x="5190387" y="653009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en-US" sz="1200" i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1E4A8D-9756-4F31-89D9-C2403F251744}"/>
              </a:ext>
            </a:extLst>
          </p:cNvPr>
          <p:cNvSpPr/>
          <p:nvPr/>
        </p:nvSpPr>
        <p:spPr>
          <a:xfrm>
            <a:off x="252134" y="1254293"/>
            <a:ext cx="5083954" cy="25853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/>
              <a:t>2022 Meeting Dates</a:t>
            </a:r>
          </a:p>
          <a:p>
            <a:endParaRPr lang="en-US" dirty="0">
              <a:cs typeface="Calibri"/>
            </a:endParaRPr>
          </a:p>
          <a:p>
            <a:r>
              <a:rPr lang="en-US" dirty="0"/>
              <a:t>May 4: Sections 1, 2, and 3</a:t>
            </a:r>
          </a:p>
          <a:p>
            <a:r>
              <a:rPr lang="en-US" dirty="0"/>
              <a:t>June 1: Sections 1 and 2</a:t>
            </a:r>
          </a:p>
          <a:p>
            <a:endParaRPr lang="en-US" dirty="0"/>
          </a:p>
          <a:p>
            <a:r>
              <a:rPr lang="en-US" dirty="0"/>
              <a:t>All meetings use: https://zoom.us/j/96626476708</a:t>
            </a:r>
          </a:p>
          <a:p>
            <a:endParaRPr lang="en-US" dirty="0"/>
          </a:p>
          <a:p>
            <a:pPr>
              <a:buSzPct val="90000"/>
            </a:pPr>
            <a:r>
              <a:rPr lang="en-US" altLang="en-US" dirty="0">
                <a:solidFill>
                  <a:srgbClr val="000000"/>
                </a:solidFill>
              </a:rPr>
              <a:t>Link to webinars available at </a:t>
            </a:r>
            <a:r>
              <a:rPr lang="en-US" altLang="en-US" i="1" dirty="0">
                <a:solidFill>
                  <a:srgbClr val="000000"/>
                </a:solidFill>
              </a:rPr>
              <a:t>metro.net/purple</a:t>
            </a:r>
            <a:endParaRPr lang="en-US" altLang="en-US" i="1" dirty="0">
              <a:solidFill>
                <a:srgbClr val="000000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360F67E-87E5-41FD-8D75-246541651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fld id="{48F63A3B-78C7-47BE-AE5E-E10140E04643}" type="slidenum">
              <a:rPr lang="en-US" dirty="0" smtClean="0"/>
              <a:t>42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E423E4-BEA3-CA40-A667-D9F447A9F32E}"/>
              </a:ext>
            </a:extLst>
          </p:cNvPr>
          <p:cNvGrpSpPr/>
          <p:nvPr/>
        </p:nvGrpSpPr>
        <p:grpSpPr>
          <a:xfrm>
            <a:off x="5958558" y="1254293"/>
            <a:ext cx="6096000" cy="3738562"/>
            <a:chOff x="757090" y="1338262"/>
            <a:chExt cx="7206696" cy="4181475"/>
          </a:xfrm>
          <a:noFill/>
        </p:grpSpPr>
        <p:pic>
          <p:nvPicPr>
            <p:cNvPr id="14" name="Picture 30">
              <a:extLst>
                <a:ext uri="{FF2B5EF4-FFF2-40B4-BE49-F238E27FC236}">
                  <a16:creationId xmlns:a16="http://schemas.microsoft.com/office/drawing/2014/main" id="{5664F152-3684-1846-B21C-58CDD0885D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696"/>
            <a:stretch/>
          </p:blipFill>
          <p:spPr bwMode="auto">
            <a:xfrm>
              <a:off x="757090" y="1338262"/>
              <a:ext cx="933488" cy="41814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E4CC4C-1877-864E-B84B-5FC32868C841}"/>
                </a:ext>
              </a:extLst>
            </p:cNvPr>
            <p:cNvSpPr/>
            <p:nvPr/>
          </p:nvSpPr>
          <p:spPr>
            <a:xfrm>
              <a:off x="1867786" y="1563837"/>
              <a:ext cx="6096000" cy="1077218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r>
                <a:rPr lang="en-US" sz="3200"/>
                <a:t>213.922.6934</a:t>
              </a:r>
            </a:p>
            <a:p>
              <a:endParaRPr lang="en-US" sz="3200">
                <a:hlinkClick r:id="rId3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4281F4-7BF0-5A4B-A6D7-9696DF4E37C6}"/>
                </a:ext>
              </a:extLst>
            </p:cNvPr>
            <p:cNvSpPr/>
            <p:nvPr/>
          </p:nvSpPr>
          <p:spPr>
            <a:xfrm>
              <a:off x="1867786" y="2361034"/>
              <a:ext cx="6096000" cy="1077218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lvl="0"/>
              <a:r>
                <a:rPr lang="en-US" sz="3200">
                  <a:solidFill>
                    <a:prstClr val="black"/>
                  </a:solidFill>
                </a:rPr>
                <a:t>purplelineext@metro.net</a:t>
              </a:r>
            </a:p>
            <a:p>
              <a:pPr lvl="0"/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6EBC6D-54D8-1449-B644-0F295CD7F502}"/>
                </a:ext>
              </a:extLst>
            </p:cNvPr>
            <p:cNvSpPr/>
            <p:nvPr/>
          </p:nvSpPr>
          <p:spPr>
            <a:xfrm>
              <a:off x="1867787" y="3161360"/>
              <a:ext cx="6095999" cy="1204838"/>
            </a:xfrm>
            <a:prstGeom prst="rect">
              <a:avLst/>
            </a:prstGeom>
            <a:grpFill/>
          </p:spPr>
          <p:txBody>
            <a:bodyPr lIns="91440" tIns="45720" rIns="91440" bIns="45720" anchor="t">
              <a:spAutoFit/>
            </a:bodyPr>
            <a:lstStyle/>
            <a:p>
              <a:pPr lvl="0"/>
              <a:r>
                <a:rPr lang="en-US" sz="3200" i="1"/>
                <a:t>metro.net/purple</a:t>
              </a:r>
            </a:p>
            <a:p>
              <a:pPr lvl="0"/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E6A8A4-AC0B-4A4B-A2D1-F0F63DACD287}"/>
                </a:ext>
              </a:extLst>
            </p:cNvPr>
            <p:cNvSpPr/>
            <p:nvPr/>
          </p:nvSpPr>
          <p:spPr>
            <a:xfrm>
              <a:off x="1867786" y="3931523"/>
              <a:ext cx="6096000" cy="58477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lvl="0"/>
              <a:r>
                <a:rPr lang="en-US" sz="3200">
                  <a:solidFill>
                    <a:prstClr val="black"/>
                  </a:solidFill>
                </a:rPr>
                <a:t>@purplelineext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630CAB-2FDB-FE45-918F-CF68ABEF59EE}"/>
                </a:ext>
              </a:extLst>
            </p:cNvPr>
            <p:cNvSpPr/>
            <p:nvPr/>
          </p:nvSpPr>
          <p:spPr>
            <a:xfrm>
              <a:off x="1867786" y="4704556"/>
              <a:ext cx="4901919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/>
              <a:r>
                <a:rPr lang="en-US" sz="3200">
                  <a:solidFill>
                    <a:prstClr val="black"/>
                  </a:solidFill>
                </a:rPr>
                <a:t>facebook.com/</a:t>
              </a:r>
              <a:r>
                <a:rPr lang="en-US" sz="3200" err="1">
                  <a:solidFill>
                    <a:prstClr val="black"/>
                  </a:solidFill>
                </a:rPr>
                <a:t>purplelineext</a:t>
              </a:r>
              <a:endParaRPr lang="en-US" sz="3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083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69D205A-88C5-453E-A579-F18D8005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5ECE012-03F6-4CB0-B6DF-9897176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>
            <a:normAutofit/>
          </a:bodyPr>
          <a:lstStyle/>
          <a:p>
            <a:r>
              <a:rPr lang="en-US"/>
              <a:t>Today's Agenda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E5DFE7-9C09-4442-B337-67C94C160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21101"/>
            <a:ext cx="7868478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dirty="0"/>
              <a:t>Project Overview</a:t>
            </a:r>
          </a:p>
          <a:p>
            <a:pPr marL="457200" lvl="1" indent="0">
              <a:buNone/>
            </a:pPr>
            <a:br>
              <a:rPr lang="en-US" dirty="0"/>
            </a:br>
            <a:r>
              <a:rPr lang="en-US" dirty="0"/>
              <a:t>Section 1 Construction Update |  Wilshire/La Cienega</a:t>
            </a:r>
            <a:br>
              <a:rPr lang="en-US" dirty="0"/>
            </a:br>
            <a:r>
              <a:rPr lang="en-US" dirty="0"/>
              <a:t>Section 2 Construction Update |  Wilshire/Rodeo</a:t>
            </a:r>
            <a:br>
              <a:rPr lang="en-US" dirty="0"/>
            </a:br>
            <a:endParaRPr lang="en-US" dirty="0">
              <a:cs typeface="Calibri"/>
            </a:endParaRPr>
          </a:p>
          <a:p>
            <a:pPr lvl="1"/>
            <a:r>
              <a:rPr lang="en-US" dirty="0"/>
              <a:t>Eat Shop Play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Business Interruption Fund </a:t>
            </a:r>
            <a:endParaRPr lang="en-US" dirty="0">
              <a:cs typeface="Calibri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328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96C589-4F78-4D3D-92CB-7C83EFA4D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9" r="160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Freeform 24">
            <a:extLst>
              <a:ext uri="{FF2B5EF4-FFF2-40B4-BE49-F238E27FC236}">
                <a16:creationId xmlns:a16="http://schemas.microsoft.com/office/drawing/2014/main" id="{A414F261-E931-45CB-8605-20FFD6826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75200"/>
            <a:ext cx="4838700" cy="1323975"/>
          </a:xfrm>
          <a:custGeom>
            <a:avLst/>
            <a:gdLst>
              <a:gd name="connsiteX0" fmla="*/ 0 w 4838700"/>
              <a:gd name="connsiteY0" fmla="*/ 0 h 1323975"/>
              <a:gd name="connsiteX1" fmla="*/ 4838700 w 4838700"/>
              <a:gd name="connsiteY1" fmla="*/ 0 h 1323975"/>
              <a:gd name="connsiteX2" fmla="*/ 4838700 w 4838700"/>
              <a:gd name="connsiteY2" fmla="*/ 78123 h 1323975"/>
              <a:gd name="connsiteX3" fmla="*/ 4822272 w 4838700"/>
              <a:gd name="connsiteY3" fmla="*/ 81440 h 1323975"/>
              <a:gd name="connsiteX4" fmla="*/ 4781550 w 4838700"/>
              <a:gd name="connsiteY4" fmla="*/ 142875 h 1323975"/>
              <a:gd name="connsiteX5" fmla="*/ 4822272 w 4838700"/>
              <a:gd name="connsiteY5" fmla="*/ 204311 h 1323975"/>
              <a:gd name="connsiteX6" fmla="*/ 4838700 w 4838700"/>
              <a:gd name="connsiteY6" fmla="*/ 207627 h 1323975"/>
              <a:gd name="connsiteX7" fmla="*/ 4838700 w 4838700"/>
              <a:gd name="connsiteY7" fmla="*/ 287197 h 1323975"/>
              <a:gd name="connsiteX8" fmla="*/ 4822272 w 4838700"/>
              <a:gd name="connsiteY8" fmla="*/ 290514 h 1323975"/>
              <a:gd name="connsiteX9" fmla="*/ 4781550 w 4838700"/>
              <a:gd name="connsiteY9" fmla="*/ 351949 h 1323975"/>
              <a:gd name="connsiteX10" fmla="*/ 4822272 w 4838700"/>
              <a:gd name="connsiteY10" fmla="*/ 413385 h 1323975"/>
              <a:gd name="connsiteX11" fmla="*/ 4838700 w 4838700"/>
              <a:gd name="connsiteY11" fmla="*/ 416701 h 1323975"/>
              <a:gd name="connsiteX12" fmla="*/ 4838700 w 4838700"/>
              <a:gd name="connsiteY12" fmla="*/ 496271 h 1323975"/>
              <a:gd name="connsiteX13" fmla="*/ 4822272 w 4838700"/>
              <a:gd name="connsiteY13" fmla="*/ 499588 h 1323975"/>
              <a:gd name="connsiteX14" fmla="*/ 4781550 w 4838700"/>
              <a:gd name="connsiteY14" fmla="*/ 561023 h 1323975"/>
              <a:gd name="connsiteX15" fmla="*/ 4822272 w 4838700"/>
              <a:gd name="connsiteY15" fmla="*/ 622459 h 1323975"/>
              <a:gd name="connsiteX16" fmla="*/ 4838700 w 4838700"/>
              <a:gd name="connsiteY16" fmla="*/ 625775 h 1323975"/>
              <a:gd name="connsiteX17" fmla="*/ 4838700 w 4838700"/>
              <a:gd name="connsiteY17" fmla="*/ 705345 h 1323975"/>
              <a:gd name="connsiteX18" fmla="*/ 4822272 w 4838700"/>
              <a:gd name="connsiteY18" fmla="*/ 708662 h 1323975"/>
              <a:gd name="connsiteX19" fmla="*/ 4781550 w 4838700"/>
              <a:gd name="connsiteY19" fmla="*/ 770097 h 1323975"/>
              <a:gd name="connsiteX20" fmla="*/ 4822272 w 4838700"/>
              <a:gd name="connsiteY20" fmla="*/ 831533 h 1323975"/>
              <a:gd name="connsiteX21" fmla="*/ 4838700 w 4838700"/>
              <a:gd name="connsiteY21" fmla="*/ 834849 h 1323975"/>
              <a:gd name="connsiteX22" fmla="*/ 4838700 w 4838700"/>
              <a:gd name="connsiteY22" fmla="*/ 914419 h 1323975"/>
              <a:gd name="connsiteX23" fmla="*/ 4822272 w 4838700"/>
              <a:gd name="connsiteY23" fmla="*/ 917736 h 1323975"/>
              <a:gd name="connsiteX24" fmla="*/ 4781550 w 4838700"/>
              <a:gd name="connsiteY24" fmla="*/ 979171 h 1323975"/>
              <a:gd name="connsiteX25" fmla="*/ 4822272 w 4838700"/>
              <a:gd name="connsiteY25" fmla="*/ 1040607 h 1323975"/>
              <a:gd name="connsiteX26" fmla="*/ 4838700 w 4838700"/>
              <a:gd name="connsiteY26" fmla="*/ 1043923 h 1323975"/>
              <a:gd name="connsiteX27" fmla="*/ 4838700 w 4838700"/>
              <a:gd name="connsiteY27" fmla="*/ 1123491 h 1323975"/>
              <a:gd name="connsiteX28" fmla="*/ 4822272 w 4838700"/>
              <a:gd name="connsiteY28" fmla="*/ 1126808 h 1323975"/>
              <a:gd name="connsiteX29" fmla="*/ 4781550 w 4838700"/>
              <a:gd name="connsiteY29" fmla="*/ 1188243 h 1323975"/>
              <a:gd name="connsiteX30" fmla="*/ 4822272 w 4838700"/>
              <a:gd name="connsiteY30" fmla="*/ 1249679 h 1323975"/>
              <a:gd name="connsiteX31" fmla="*/ 4838700 w 4838700"/>
              <a:gd name="connsiteY31" fmla="*/ 1252995 h 1323975"/>
              <a:gd name="connsiteX32" fmla="*/ 4838700 w 4838700"/>
              <a:gd name="connsiteY32" fmla="*/ 1323975 h 1323975"/>
              <a:gd name="connsiteX33" fmla="*/ 0 w 4838700"/>
              <a:gd name="connsiteY3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38700" h="1323975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42750-E90D-4593-A720-75027EA1B2EB}"/>
              </a:ext>
            </a:extLst>
          </p:cNvPr>
          <p:cNvSpPr txBox="1"/>
          <p:nvPr/>
        </p:nvSpPr>
        <p:spPr>
          <a:xfrm>
            <a:off x="1276350" y="4981575"/>
            <a:ext cx="3228976" cy="860426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Purple Line Extension Alignment</a:t>
            </a:r>
          </a:p>
        </p:txBody>
      </p: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B63CF8AD-BB19-4F90-BDE5-B3B3F56F4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-1" y="4876800"/>
            <a:ext cx="4791456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4E62CA-FAA3-4628-AEF3-5033C7714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-1" y="5969000"/>
            <a:ext cx="4791456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2B7624D-2D9F-4296-B468-2A357B09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48F63A3B-78C7-47BE-AE5E-E10140E04643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27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C42750-E90D-4593-A720-75027EA1B2EB}"/>
              </a:ext>
            </a:extLst>
          </p:cNvPr>
          <p:cNvSpPr txBox="1"/>
          <p:nvPr/>
        </p:nvSpPr>
        <p:spPr>
          <a:xfrm>
            <a:off x="762467" y="175888"/>
            <a:ext cx="709499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Sections 1, 2, &amp; 3 Status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E6C1FE7-22E2-4260-8F91-FA0603BEF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132" y="6079725"/>
            <a:ext cx="8878187" cy="27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67" tIns="45536" rIns="91067" bIns="45536">
            <a:spAutoFit/>
          </a:bodyPr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*Subject to change. The PLE project team is working to deliver the project consistent with Measure M.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1B2CFC6-F303-4540-B606-18D8A465E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830322"/>
              </p:ext>
            </p:extLst>
          </p:nvPr>
        </p:nvGraphicFramePr>
        <p:xfrm>
          <a:off x="0" y="957941"/>
          <a:ext cx="12214817" cy="5064169"/>
        </p:xfrm>
        <a:graphic>
          <a:graphicData uri="http://schemas.openxmlformats.org/drawingml/2006/table">
            <a:tbl>
              <a:tblPr firstRow="1" firstCol="1" bandRow="1"/>
              <a:tblGrid>
                <a:gridCol w="3740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5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7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1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19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+mn-lt"/>
                      </a:endParaRPr>
                    </a:p>
                  </a:txBody>
                  <a:tcPr marL="64225" marR="64225" marT="891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Forecasted Schedule</a:t>
                      </a:r>
                      <a:endParaRPr lang="en-US" sz="20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ScalaSansLF-Regular" pitchFamily="2" charset="0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</a:t>
                      </a: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Section 1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Section 2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Section 3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Length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3.92 Miles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2.59 Miles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2.56 Miles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43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New Stations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700" err="1">
                          <a:effectLst/>
                          <a:latin typeface="+mn-lt"/>
                        </a:rPr>
                        <a:t>Wilshire</a:t>
                      </a:r>
                      <a:r>
                        <a:rPr lang="it-IT" sz="1700">
                          <a:effectLst/>
                          <a:latin typeface="+mn-lt"/>
                        </a:rPr>
                        <a:t>/La </a:t>
                      </a:r>
                      <a:r>
                        <a:rPr lang="it-IT" sz="1700" err="1">
                          <a:effectLst/>
                          <a:latin typeface="+mn-lt"/>
                        </a:rPr>
                        <a:t>Brea</a:t>
                      </a:r>
                      <a:endParaRPr lang="en-US" sz="1100" err="1">
                        <a:effectLst/>
                        <a:latin typeface="+mn-lt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700" err="1">
                          <a:effectLst/>
                          <a:latin typeface="+mn-lt"/>
                        </a:rPr>
                        <a:t>Wilshire</a:t>
                      </a:r>
                      <a:r>
                        <a:rPr lang="it-IT" sz="1700">
                          <a:effectLst/>
                          <a:latin typeface="+mn-lt"/>
                        </a:rPr>
                        <a:t>/Fairfax</a:t>
                      </a:r>
                      <a:endParaRPr lang="en-US" sz="1100">
                        <a:effectLst/>
                        <a:latin typeface="+mn-lt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700" err="1">
                          <a:effectLst/>
                          <a:latin typeface="+mn-lt"/>
                        </a:rPr>
                        <a:t>Wilshire</a:t>
                      </a:r>
                      <a:r>
                        <a:rPr lang="it-IT" sz="1700">
                          <a:effectLst/>
                          <a:latin typeface="+mn-lt"/>
                        </a:rPr>
                        <a:t>/La </a:t>
                      </a:r>
                      <a:r>
                        <a:rPr lang="it-IT" sz="1700" err="1">
                          <a:effectLst/>
                          <a:latin typeface="+mn-lt"/>
                        </a:rPr>
                        <a:t>Cienega</a:t>
                      </a:r>
                      <a:endParaRPr lang="en-US" sz="1100" err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700" err="1">
                          <a:effectLst/>
                          <a:latin typeface="+mn-lt"/>
                        </a:rPr>
                        <a:t>Wilshire</a:t>
                      </a:r>
                      <a:r>
                        <a:rPr lang="it-IT" sz="1700">
                          <a:effectLst/>
                          <a:latin typeface="+mn-lt"/>
                        </a:rPr>
                        <a:t>/Rodeo</a:t>
                      </a:r>
                      <a:endParaRPr lang="en-US" sz="1100">
                        <a:effectLst/>
                        <a:latin typeface="+mn-lt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700">
                          <a:effectLst/>
                          <a:latin typeface="+mn-lt"/>
                        </a:rPr>
                        <a:t>Century City/ </a:t>
                      </a:r>
                      <a:r>
                        <a:rPr lang="it-IT" sz="1700" err="1">
                          <a:effectLst/>
                          <a:latin typeface="+mn-lt"/>
                        </a:rPr>
                        <a:t>Constellation</a:t>
                      </a:r>
                      <a:endParaRPr lang="en-US" sz="1100" err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Westwood/UCLA</a:t>
                      </a:r>
                      <a:endParaRPr lang="en-US" sz="1100">
                        <a:effectLst/>
                        <a:latin typeface="+mn-lt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Westwood/VA Hospital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Pre-Construction Activities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  <a:ea typeface="Calibri"/>
                          <a:cs typeface="Times New Roman"/>
                        </a:rPr>
                        <a:t>2014 </a:t>
                      </a:r>
                      <a:r>
                        <a:rPr lang="en-US" sz="1700">
                          <a:effectLst/>
                          <a:latin typeface="+mn-lt"/>
                        </a:rPr>
                        <a:t>– </a:t>
                      </a:r>
                      <a:r>
                        <a:rPr lang="en-US" sz="1700">
                          <a:effectLst/>
                          <a:latin typeface="+mn-lt"/>
                          <a:ea typeface="Calibri"/>
                          <a:cs typeface="Times New Roman"/>
                        </a:rPr>
                        <a:t>2015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2016 – 2018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2018 – 2019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Construction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2015 – 2024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2018 – 2025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2019 – 2027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79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Operations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</a:rPr>
                        <a:t>2024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</a:rPr>
                        <a:t>2025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</a:rPr>
                        <a:t>2027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E020D12-A521-4628-945A-09D813CA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35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64701864-098D-484D-89CB-171AC1D9C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7" b="4197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1097280" y="325550"/>
            <a:ext cx="10058400" cy="1514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lnSpcReduction="10000"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200" b="1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Wilshire/La Cienega Station Rendering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577C9-D065-40CC-8922-91A4CAD8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F63A3B-78C7-47BE-AE5E-E10140E04643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613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7" y="170225"/>
            <a:ext cx="1031700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Wilshire/La Cienega Station Appendage Work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CF11E5-A260-451C-8FF2-98B39C45C384}"/>
              </a:ext>
            </a:extLst>
          </p:cNvPr>
          <p:cNvSpPr/>
          <p:nvPr/>
        </p:nvSpPr>
        <p:spPr>
          <a:xfrm>
            <a:off x="549343" y="1148914"/>
            <a:ext cx="11483165" cy="42473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Symbol" panose="05050102010706020507" pitchFamily="18" charset="2"/>
              <a:buChar char="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Why: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Multiple appendages will be required for each station on the Purple Line Extension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Symbol" panose="05050102010706020507" pitchFamily="18" charset="2"/>
              <a:buChar char="&gt;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Each appendage structure houses a vital function for the stations: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Emergency exits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Utility rooms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Ventilation rooms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Entrance and exit structures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285750" indent="-285750">
              <a:buSzPts val="1600"/>
              <a:buFont typeface="Symbol" panose="05050102010706020507" pitchFamily="18" charset="2"/>
              <a:buChar char=""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When: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Began in March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2021</a:t>
            </a:r>
            <a:r>
              <a:rPr lang="en-US">
                <a:latin typeface="Calibri" panose="020F0502020204030204"/>
                <a:cs typeface="Arial"/>
                <a:sym typeface="Arial"/>
              </a:rPr>
              <a:t> through 2023*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Symbol" panose="05050102010706020507" pitchFamily="18" charset="2"/>
              <a:buChar char="&gt;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Where: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Information about specific traffic control and work hours will be available in future community meetings and construction notices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Symbol" panose="05050102010706020507" pitchFamily="18" charset="2"/>
              <a:buChar char="&gt;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285750" indent="-285750">
              <a:buSzPts val="1600"/>
              <a:buFont typeface="Symbol" panose="05050102010706020507" pitchFamily="18" charset="2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Coordination with impacted businesses will be</a:t>
            </a:r>
            <a:r>
              <a:rPr lang="en-US">
                <a:latin typeface="Calibri" panose="020F0502020204030204"/>
                <a:cs typeface="Arial"/>
                <a:sym typeface="Arial"/>
              </a:rPr>
              <a:t> conducted prior to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the start of</a:t>
            </a:r>
            <a:r>
              <a:rPr lang="en-US">
                <a:latin typeface="Calibri" panose="020F0502020204030204"/>
                <a:cs typeface="Arial"/>
                <a:sym typeface="Arial"/>
              </a:rPr>
              <a:t> the next phase of  appendage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work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1FE4C3-6A4E-4684-8E5B-731BDCB9C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111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0c60430-0dd4-4006-93b5-6da6d70616b9">
      <UserInfo>
        <DisplayName>Lake, Mindy</DisplayName>
        <AccountId>15</AccountId>
        <AccountType/>
      </UserInfo>
      <UserInfo>
        <DisplayName>Benoit, Daniele</DisplayName>
        <AccountId>76</AccountId>
        <AccountType/>
      </UserInfo>
      <UserInfo>
        <DisplayName>Shuda, Kasey</DisplayName>
        <AccountId>23</AccountId>
        <AccountType/>
      </UserInfo>
      <UserInfo>
        <DisplayName>Walker, Marlon (James)</DisplayName>
        <AccountId>17</AccountId>
        <AccountType/>
      </UserInfo>
      <UserInfo>
        <DisplayName>Galeno, Jesus</DisplayName>
        <AccountId>52</AccountId>
        <AccountType/>
      </UserInfo>
      <UserInfo>
        <DisplayName>Brideau, Ginny</DisplayName>
        <AccountId>14</AccountId>
        <AccountType/>
      </UserInfo>
      <UserInfo>
        <DisplayName>Berry, Perla</DisplayName>
        <AccountId>158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92F349BBC7704A920CB9010D591E7B" ma:contentTypeVersion="10" ma:contentTypeDescription="Create a new document." ma:contentTypeScope="" ma:versionID="61d6f6f36d627d6ba5d6c5048f57255c">
  <xsd:schema xmlns:xsd="http://www.w3.org/2001/XMLSchema" xmlns:xs="http://www.w3.org/2001/XMLSchema" xmlns:p="http://schemas.microsoft.com/office/2006/metadata/properties" xmlns:ns2="98b294ce-7b62-48e7-b0a9-c2723dab5c1c" xmlns:ns3="70c60430-0dd4-4006-93b5-6da6d70616b9" targetNamespace="http://schemas.microsoft.com/office/2006/metadata/properties" ma:root="true" ma:fieldsID="8b3f3b87521d7aeb6a56ba554a2893a7" ns2:_="" ns3:_="">
    <xsd:import namespace="98b294ce-7b62-48e7-b0a9-c2723dab5c1c"/>
    <xsd:import namespace="70c60430-0dd4-4006-93b5-6da6d70616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b294ce-7b62-48e7-b0a9-c2723dab5c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60430-0dd4-4006-93b5-6da6d70616b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424957-B8B9-4AEF-940F-7CA13707CE5B}">
  <ds:schemaRefs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98b294ce-7b62-48e7-b0a9-c2723dab5c1c"/>
    <ds:schemaRef ds:uri="http://schemas.microsoft.com/office/2006/documentManagement/types"/>
    <ds:schemaRef ds:uri="70c60430-0dd4-4006-93b5-6da6d70616b9"/>
    <ds:schemaRef ds:uri="http://schemas.microsoft.com/office/2006/metadata/properties"/>
    <ds:schemaRef ds:uri="http://purl.org/dc/term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169639F-E1B8-4A27-B6AA-038F56A3F7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996735-C06E-48FA-BC5F-35F11B5FE63C}">
  <ds:schemaRefs>
    <ds:schemaRef ds:uri="70c60430-0dd4-4006-93b5-6da6d70616b9"/>
    <ds:schemaRef ds:uri="98b294ce-7b62-48e7-b0a9-c2723dab5c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</TotalTime>
  <Words>2708</Words>
  <Application>Microsoft Office PowerPoint</Application>
  <PresentationFormat>Widescreen</PresentationFormat>
  <Paragraphs>337</Paragraphs>
  <Slides>42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Office Theme</vt:lpstr>
      <vt:lpstr>1_Office Theme</vt:lpstr>
      <vt:lpstr>4_Office Theme</vt:lpstr>
      <vt:lpstr>3_Office Theme</vt:lpstr>
      <vt:lpstr>5_Office Theme</vt:lpstr>
      <vt:lpstr>2_Office Theme</vt:lpstr>
      <vt:lpstr>Thank you for joining us!</vt:lpstr>
      <vt:lpstr>Agency Updates</vt:lpstr>
      <vt:lpstr>Discounted Fares/LIFE Program</vt:lpstr>
      <vt:lpstr>Presentation Panelists</vt:lpstr>
      <vt:lpstr>Today's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Replacement Parking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Wilshire/Rodeo Station: Structure Construction through 2024 </vt:lpstr>
      <vt:lpstr>Wilshire/Rodeo Exterior Walls: Progress of installing invert, conduits, rebar, piping</vt:lpstr>
      <vt:lpstr>Wilshire/Rodeo Exterior Walls Progress</vt:lpstr>
      <vt:lpstr>Wilshire/Rodeo Exterior Walls Progress</vt:lpstr>
      <vt:lpstr>Wilshire/Rodeo Tunneling Progress</vt:lpstr>
      <vt:lpstr> Wilshire/Rodeo Station: Construction Progress</vt:lpstr>
      <vt:lpstr> Wilshire/Rodeo Station: TBM Progress</vt:lpstr>
      <vt:lpstr>PowerPoint Presentation</vt:lpstr>
      <vt:lpstr>PowerPoint Presentation</vt:lpstr>
      <vt:lpstr>PowerPoint Presentation</vt:lpstr>
      <vt:lpstr>Tunnel Boring Machine (TBM) Update </vt:lpstr>
      <vt:lpstr>PowerPoint Presentation</vt:lpstr>
      <vt:lpstr>PowerPoint Presentation</vt:lpstr>
      <vt:lpstr>PowerPoint Presentation</vt:lpstr>
      <vt:lpstr>PowerPoint Presentation</vt:lpstr>
      <vt:lpstr>Metro’s Business Interruption Fund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Phanl</dc:creator>
  <cp:lastModifiedBy>Matt Evans</cp:lastModifiedBy>
  <cp:revision>11</cp:revision>
  <dcterms:created xsi:type="dcterms:W3CDTF">2020-06-09T00:09:57Z</dcterms:created>
  <dcterms:modified xsi:type="dcterms:W3CDTF">2022-04-06T19:56:22Z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0x0101001F92F349BBC7704A920CB9010D591E7B</vt:lpwstr>
  </property>
</Properties>
</file>