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7"/>
  </p:sldMasterIdLst>
  <p:notesMasterIdLst>
    <p:notesMasterId r:id="rId18"/>
  </p:notesMasterIdLst>
  <p:sldIdLst>
    <p:sldId id="281" r:id="rId8"/>
    <p:sldId id="276" r:id="rId9"/>
    <p:sldId id="278" r:id="rId10"/>
    <p:sldId id="280" r:id="rId11"/>
    <p:sldId id="269" r:id="rId12"/>
    <p:sldId id="270" r:id="rId13"/>
    <p:sldId id="279" r:id="rId14"/>
    <p:sldId id="274" r:id="rId15"/>
    <p:sldId id="271" r:id="rId16"/>
    <p:sldId id="261" r:id="rId17"/>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07">
          <p15:clr>
            <a:srgbClr val="A4A3A4"/>
          </p15:clr>
        </p15:guide>
        <p15:guide id="2" pos="6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E3"/>
    <a:srgbClr val="2B3D54"/>
    <a:srgbClr val="0068B6"/>
    <a:srgbClr val="333E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23" autoAdjust="0"/>
    <p:restoredTop sz="94830" autoAdjust="0"/>
  </p:normalViewPr>
  <p:slideViewPr>
    <p:cSldViewPr snapToGrid="0">
      <p:cViewPr varScale="1">
        <p:scale>
          <a:sx n="86" d="100"/>
          <a:sy n="86" d="100"/>
        </p:scale>
        <p:origin x="744" y="68"/>
      </p:cViewPr>
      <p:guideLst>
        <p:guide orient="horz" pos="507"/>
        <p:guide pos="60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098CA0-4A74-4206-B38F-110333B9416F}" type="datetimeFigureOut">
              <a:rPr lang="en-US" smtClean="0"/>
              <a:t>7/30/2020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1D1F2C-893F-4945-8CB2-E5371A0BFFA1}" type="slidenum">
              <a:rPr lang="en-US" smtClean="0"/>
              <a:t>‹#›</a:t>
            </a:fld>
            <a:endParaRPr lang="en-US"/>
          </a:p>
        </p:txBody>
      </p:sp>
    </p:spTree>
    <p:extLst>
      <p:ext uri="{BB962C8B-B14F-4D97-AF65-F5344CB8AC3E}">
        <p14:creationId xmlns:p14="http://schemas.microsoft.com/office/powerpoint/2010/main" val="2001158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4C02F5-2ED3-401B-9F26-E0FA9F27AAC3}"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345093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91CB23-8432-4DFD-8388-69A74B1FDFF8}"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42339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76C86C-CED0-4460-936D-AB0403907989}"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266699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E4A376-52A1-483C-AE4C-91444F7F8D09}"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47785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744F4A-5DCF-47FE-9850-F59BEF4AF768}"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151690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1CE5B0-E7D4-4C38-961C-57D4B562153E}" type="datetime1">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155372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6962E5-1F05-4E71-A46A-92C0F7FC189D}" type="datetime1">
              <a:rPr lang="en-US" smtClean="0"/>
              <a:t>7/30/2020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3674326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503AC9-2C73-4849-9912-641D92CB0509}" type="datetime1">
              <a:rPr lang="en-US" smtClean="0"/>
              <a:t>7/30/2020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64479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44E00-9F91-41E0-B9EC-17BBBD3E2D4B}" type="datetime1">
              <a:rPr lang="en-US" smtClean="0"/>
              <a:t>7/30/2020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180002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64FB33-B88E-4713-93D0-8EFD76BEBFEF}" type="datetime1">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16496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B88A01-0E63-4CE2-8267-34CCA213BCAD}" type="datetime1">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28A67-4EC4-1648-B0C1-6523FDEFFC68}" type="slidenum">
              <a:rPr lang="en-US" smtClean="0"/>
              <a:t>‹#›</a:t>
            </a:fld>
            <a:endParaRPr lang="en-US"/>
          </a:p>
        </p:txBody>
      </p:sp>
    </p:spTree>
    <p:extLst>
      <p:ext uri="{BB962C8B-B14F-4D97-AF65-F5344CB8AC3E}">
        <p14:creationId xmlns:p14="http://schemas.microsoft.com/office/powerpoint/2010/main" val="276112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5894B-1E09-4FD6-B7A5-C6B65C8762E5}" type="datetime1">
              <a:rPr lang="en-US" smtClean="0"/>
              <a:t>7/30/2020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28A67-4EC4-1648-B0C1-6523FDEFFC68}" type="slidenum">
              <a:rPr lang="en-US" smtClean="0"/>
              <a:t>‹#›</a:t>
            </a:fld>
            <a:endParaRPr lang="en-US"/>
          </a:p>
        </p:txBody>
      </p:sp>
    </p:spTree>
    <p:extLst>
      <p:ext uri="{BB962C8B-B14F-4D97-AF65-F5344CB8AC3E}">
        <p14:creationId xmlns:p14="http://schemas.microsoft.com/office/powerpoint/2010/main" val="197601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757256" y="182823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862263" y="1370710"/>
            <a:ext cx="7441678" cy="4878095"/>
          </a:xfrm>
        </p:spPr>
        <p:txBody>
          <a:bodyPr anchor="t" anchorCtr="0">
            <a:noAutofit/>
          </a:bodyPr>
          <a:lstStyle/>
          <a:p>
            <a:pPr marL="0" indent="0">
              <a:buNone/>
            </a:pPr>
            <a:endParaRPr lang="en-US" sz="2400" dirty="0">
              <a:latin typeface="Scala Sans" pitchFamily="50" charset="0"/>
            </a:endParaRPr>
          </a:p>
          <a:p>
            <a:pPr marL="0" indent="0">
              <a:buNone/>
            </a:pPr>
            <a:endParaRPr lang="en-US" sz="2400" dirty="0">
              <a:latin typeface="Scala Sans" pitchFamily="50" charset="0"/>
            </a:endParaRPr>
          </a:p>
          <a:p>
            <a:pPr marL="0" indent="0" algn="ctr">
              <a:buNone/>
            </a:pPr>
            <a:r>
              <a:rPr lang="en-US" sz="4000" dirty="0">
                <a:latin typeface="Scala Sans" pitchFamily="50" charset="0"/>
              </a:rPr>
              <a:t>Federal Transportation Improvement Program (FTIP)</a:t>
            </a:r>
          </a:p>
          <a:p>
            <a:pPr marL="0" indent="0" algn="ctr">
              <a:buNone/>
            </a:pPr>
            <a:r>
              <a:rPr lang="en-US" sz="4000" dirty="0">
                <a:latin typeface="Scala Sans" pitchFamily="50" charset="0"/>
              </a:rPr>
              <a:t>Summer/Fall 2020 Update </a:t>
            </a:r>
          </a:p>
        </p:txBody>
      </p:sp>
      <p:sp>
        <p:nvSpPr>
          <p:cNvPr id="3" name="Slide Number Placeholder 2"/>
          <p:cNvSpPr>
            <a:spLocks noGrp="1"/>
          </p:cNvSpPr>
          <p:nvPr>
            <p:ph type="sldNum" sz="quarter" idx="12"/>
          </p:nvPr>
        </p:nvSpPr>
        <p:spPr/>
        <p:txBody>
          <a:bodyPr/>
          <a:lstStyle/>
          <a:p>
            <a:fld id="{59528A67-4EC4-1648-B0C1-6523FDEFFC68}" type="slidenum">
              <a:rPr lang="en-US" smtClean="0"/>
              <a:t>1</a:t>
            </a:fld>
            <a:endParaRPr lang="en-US"/>
          </a:p>
        </p:txBody>
      </p:sp>
      <p:sp>
        <p:nvSpPr>
          <p:cNvPr id="5" name="Title 1">
            <a:extLst>
              <a:ext uri="{FF2B5EF4-FFF2-40B4-BE49-F238E27FC236}">
                <a16:creationId xmlns:a16="http://schemas.microsoft.com/office/drawing/2014/main" id="{2372B035-727B-437C-8326-E3A50A9EA37D}"/>
              </a:ext>
            </a:extLst>
          </p:cNvPr>
          <p:cNvSpPr txBox="1">
            <a:spLocks/>
          </p:cNvSpPr>
          <p:nvPr/>
        </p:nvSpPr>
        <p:spPr>
          <a:xfrm>
            <a:off x="618330" y="267059"/>
            <a:ext cx="7929544" cy="821154"/>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Caltrans/Metro Local Delivery Workshop </a:t>
            </a:r>
          </a:p>
        </p:txBody>
      </p:sp>
    </p:spTree>
    <p:extLst>
      <p:ext uri="{BB962C8B-B14F-4D97-AF65-F5344CB8AC3E}">
        <p14:creationId xmlns:p14="http://schemas.microsoft.com/office/powerpoint/2010/main" val="1813878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4" name="Title 1"/>
          <p:cNvSpPr txBox="1">
            <a:spLocks/>
          </p:cNvSpPr>
          <p:nvPr/>
        </p:nvSpPr>
        <p:spPr>
          <a:xfrm>
            <a:off x="870054" y="21397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500" dirty="0">
                <a:solidFill>
                  <a:srgbClr val="0068B6"/>
                </a:solidFill>
                <a:latin typeface="ScalaSansLF-Bold"/>
                <a:cs typeface="ScalaSansLF-Bold"/>
              </a:rPr>
              <a:t>Thank you</a:t>
            </a:r>
          </a:p>
        </p:txBody>
      </p:sp>
      <p:sp>
        <p:nvSpPr>
          <p:cNvPr id="2" name="Slide Number Placeholder 1"/>
          <p:cNvSpPr>
            <a:spLocks noGrp="1"/>
          </p:cNvSpPr>
          <p:nvPr>
            <p:ph type="sldNum" sz="quarter" idx="12"/>
          </p:nvPr>
        </p:nvSpPr>
        <p:spPr/>
        <p:txBody>
          <a:bodyPr/>
          <a:lstStyle/>
          <a:p>
            <a:fld id="{59528A67-4EC4-1648-B0C1-6523FDEFFC68}" type="slidenum">
              <a:rPr lang="en-US" smtClean="0"/>
              <a:t>10</a:t>
            </a:fld>
            <a:endParaRPr lang="en-US"/>
          </a:p>
        </p:txBody>
      </p:sp>
    </p:spTree>
    <p:extLst>
      <p:ext uri="{BB962C8B-B14F-4D97-AF65-F5344CB8AC3E}">
        <p14:creationId xmlns:p14="http://schemas.microsoft.com/office/powerpoint/2010/main" val="209467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757256" y="1828230"/>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862263" y="1370710"/>
            <a:ext cx="7441678" cy="4878095"/>
          </a:xfrm>
        </p:spPr>
        <p:txBody>
          <a:bodyPr anchor="t" anchorCtr="0">
            <a:noAutofit/>
          </a:bodyPr>
          <a:lstStyle/>
          <a:p>
            <a:pPr>
              <a:buFont typeface="Wingdings" panose="05000000000000000000" pitchFamily="2" charset="2"/>
              <a:buChar char="§"/>
            </a:pPr>
            <a:r>
              <a:rPr lang="en-US" altLang="en-US" sz="2400" u="sng" dirty="0">
                <a:ln>
                  <a:solidFill>
                    <a:schemeClr val="tx1">
                      <a:alpha val="20000"/>
                    </a:schemeClr>
                  </a:solidFill>
                </a:ln>
                <a:latin typeface="ScalaSansLF-Regular" panose="02000503060000020004" pitchFamily="2" charset="0"/>
              </a:rPr>
              <a:t>Federally required</a:t>
            </a:r>
            <a:r>
              <a:rPr lang="en-US" altLang="en-US" sz="2400" dirty="0">
                <a:ln>
                  <a:solidFill>
                    <a:schemeClr val="tx1">
                      <a:alpha val="20000"/>
                    </a:schemeClr>
                  </a:solidFill>
                </a:ln>
                <a:latin typeface="ScalaSansLF-Regular" panose="02000503060000020004" pitchFamily="2" charset="0"/>
              </a:rPr>
              <a:t> programming document</a:t>
            </a:r>
          </a:p>
          <a:p>
            <a:pPr marL="0" indent="0">
              <a:buNone/>
            </a:pPr>
            <a:endParaRPr lang="en-US" sz="2400" dirty="0">
              <a:solidFill>
                <a:srgbClr val="0068B6"/>
              </a:solidFill>
              <a:latin typeface="ScalaSansLF-Bold"/>
              <a:cs typeface="ScalaSansLF-Bold"/>
            </a:endParaRPr>
          </a:p>
          <a:p>
            <a:pPr marL="0" indent="0">
              <a:buNone/>
            </a:pPr>
            <a:r>
              <a:rPr lang="en-US" sz="2800" dirty="0">
                <a:latin typeface="ScalaSansLF-Bold"/>
                <a:cs typeface="ScalaSansLF-Bold"/>
              </a:rPr>
              <a:t>Why list Projects in the TIP?</a:t>
            </a:r>
            <a:endParaRPr lang="en-US" sz="2400" dirty="0">
              <a:latin typeface="ScalaSansLF-Bold"/>
              <a:cs typeface="ScalaSansLF-Bold"/>
            </a:endParaRPr>
          </a:p>
          <a:p>
            <a:r>
              <a:rPr lang="en-US" altLang="en-US" sz="2400" dirty="0">
                <a:ln>
                  <a:solidFill>
                    <a:schemeClr val="tx1">
                      <a:alpha val="20000"/>
                    </a:schemeClr>
                  </a:solidFill>
                </a:ln>
                <a:latin typeface="ScalaSansLF-Regular" panose="02000503060000020004" pitchFamily="2" charset="0"/>
              </a:rPr>
              <a:t>To receive environmental approval and permits</a:t>
            </a:r>
          </a:p>
          <a:p>
            <a:r>
              <a:rPr lang="en-US" altLang="en-US" sz="2400" dirty="0">
                <a:ln>
                  <a:solidFill>
                    <a:schemeClr val="tx1">
                      <a:alpha val="20000"/>
                    </a:schemeClr>
                  </a:solidFill>
                </a:ln>
                <a:latin typeface="ScalaSansLF-Regular" panose="02000503060000020004" pitchFamily="2" charset="0"/>
              </a:rPr>
              <a:t>To obtain FTA or FHWA grant approval (discretionary or formula)</a:t>
            </a:r>
          </a:p>
          <a:p>
            <a:r>
              <a:rPr lang="en-US" altLang="en-US" sz="2400" dirty="0">
                <a:ln>
                  <a:solidFill>
                    <a:schemeClr val="tx1">
                      <a:alpha val="20000"/>
                    </a:schemeClr>
                  </a:solidFill>
                </a:ln>
                <a:latin typeface="ScalaSansLF-Regular" panose="02000503060000020004" pitchFamily="2" charset="0"/>
              </a:rPr>
              <a:t>To access (“obligate”) federal funds to be reimbursed for eligible expenses</a:t>
            </a:r>
          </a:p>
          <a:p>
            <a:pPr>
              <a:buFont typeface="Wingdings" panose="05000000000000000000" pitchFamily="2" charset="2"/>
              <a:buChar char="§"/>
            </a:pPr>
            <a:endParaRPr lang="en-US" sz="24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2</a:t>
            </a:fld>
            <a:endParaRPr lang="en-US"/>
          </a:p>
        </p:txBody>
      </p:sp>
      <p:sp>
        <p:nvSpPr>
          <p:cNvPr id="5" name="Title 1">
            <a:extLst>
              <a:ext uri="{FF2B5EF4-FFF2-40B4-BE49-F238E27FC236}">
                <a16:creationId xmlns:a16="http://schemas.microsoft.com/office/drawing/2014/main" id="{2372B035-727B-437C-8326-E3A50A9EA37D}"/>
              </a:ext>
            </a:extLst>
          </p:cNvPr>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WHAT IS THE FTIP?</a:t>
            </a:r>
          </a:p>
        </p:txBody>
      </p:sp>
    </p:spTree>
    <p:extLst>
      <p:ext uri="{BB962C8B-B14F-4D97-AF65-F5344CB8AC3E}">
        <p14:creationId xmlns:p14="http://schemas.microsoft.com/office/powerpoint/2010/main" val="3722306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marL="0" indent="0">
              <a:buNone/>
            </a:pPr>
            <a:endParaRPr lang="en-US" sz="2400" dirty="0">
              <a:latin typeface="Scala Sans" pitchFamily="50" charset="0"/>
            </a:endParaRPr>
          </a:p>
          <a:p>
            <a:pPr>
              <a:buFont typeface="Wingdings" panose="05000000000000000000" pitchFamily="2" charset="2"/>
              <a:buChar char="§"/>
            </a:pPr>
            <a:r>
              <a:rPr lang="en-US" sz="2400" dirty="0">
                <a:latin typeface="Scala Sans" pitchFamily="50" charset="0"/>
              </a:rPr>
              <a:t>From 10/1/2020 – mid 4/2021 amendments will be scheduled for emergency type changes for FY20/21</a:t>
            </a:r>
          </a:p>
          <a:p>
            <a:pPr>
              <a:buFont typeface="Wingdings" panose="05000000000000000000" pitchFamily="2" charset="2"/>
              <a:buChar char="§"/>
            </a:pPr>
            <a:r>
              <a:rPr lang="en-US" sz="2400" dirty="0">
                <a:latin typeface="Scala Sans" pitchFamily="50" charset="0"/>
              </a:rPr>
              <a:t>An emergency type change is if funds are lapsing or a project is ready to obligate funds prior to the 2021 FTIP </a:t>
            </a:r>
          </a:p>
          <a:p>
            <a:pPr marL="0" indent="0">
              <a:buNone/>
            </a:pPr>
            <a:endParaRPr lang="en-US" sz="2400" dirty="0">
              <a:latin typeface="Scala Sans" pitchFamily="50" charset="0"/>
            </a:endParaRPr>
          </a:p>
          <a:p>
            <a:pPr marL="0" indent="0">
              <a:buNone/>
            </a:pPr>
            <a:r>
              <a:rPr lang="en-US" sz="2400" dirty="0">
                <a:latin typeface="Scala Sans" pitchFamily="50" charset="0"/>
              </a:rPr>
              <a:t>Administrative Modification:</a:t>
            </a:r>
          </a:p>
          <a:p>
            <a:pPr marL="0" indent="0">
              <a:lnSpc>
                <a:spcPts val="2000"/>
              </a:lnSpc>
              <a:buNone/>
            </a:pPr>
            <a:r>
              <a:rPr lang="en-US" sz="2400" dirty="0">
                <a:latin typeface="Scala Sans" pitchFamily="50" charset="0"/>
              </a:rPr>
              <a:t>	- Funds increase less than 50% or $20 million</a:t>
            </a:r>
          </a:p>
          <a:p>
            <a:pPr marL="0" indent="0">
              <a:lnSpc>
                <a:spcPts val="2000"/>
              </a:lnSpc>
              <a:buNone/>
            </a:pPr>
            <a:r>
              <a:rPr lang="en-US" sz="2400" dirty="0">
                <a:latin typeface="Scala Sans" pitchFamily="50" charset="0"/>
              </a:rPr>
              <a:t>	- Lead agency change</a:t>
            </a:r>
          </a:p>
          <a:p>
            <a:pPr marL="0" indent="0">
              <a:lnSpc>
                <a:spcPts val="2000"/>
              </a:lnSpc>
              <a:buNone/>
            </a:pPr>
            <a:r>
              <a:rPr lang="en-US" sz="2400" dirty="0">
                <a:latin typeface="Scala Sans" pitchFamily="50" charset="0"/>
              </a:rPr>
              <a:t>	- Fund source change</a:t>
            </a:r>
          </a:p>
          <a:p>
            <a:pPr marL="0" indent="0">
              <a:lnSpc>
                <a:spcPts val="2000"/>
              </a:lnSpc>
              <a:buNone/>
            </a:pPr>
            <a:r>
              <a:rPr lang="en-US" sz="2400" dirty="0">
                <a:latin typeface="Scala Sans" pitchFamily="50" charset="0"/>
              </a:rPr>
              <a:t>	- Cost decrease without deleting a phase</a:t>
            </a:r>
          </a:p>
          <a:p>
            <a:pPr marL="0" indent="0">
              <a:lnSpc>
                <a:spcPts val="2000"/>
              </a:lnSpc>
              <a:buNone/>
            </a:pPr>
            <a:endParaRPr lang="en-US" sz="800" b="1" dirty="0">
              <a:latin typeface="Scala Sans" pitchFamily="50" charset="0"/>
            </a:endParaRP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3</a:t>
            </a:fld>
            <a:endParaRPr lang="en-US"/>
          </a:p>
        </p:txBody>
      </p:sp>
    </p:spTree>
    <p:extLst>
      <p:ext uri="{BB962C8B-B14F-4D97-AF65-F5344CB8AC3E}">
        <p14:creationId xmlns:p14="http://schemas.microsoft.com/office/powerpoint/2010/main" val="216628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Formal Amendment: </a:t>
            </a:r>
          </a:p>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	- Funds greater than 50% or $20 million </a:t>
            </a:r>
          </a:p>
          <a:p>
            <a:pPr marL="0" indent="0">
              <a:lnSpc>
                <a:spcPts val="2000"/>
              </a:lnSpc>
              <a:buNone/>
            </a:pPr>
            <a:r>
              <a:rPr lang="en-US" sz="2400" dirty="0">
                <a:latin typeface="Scala Sans" pitchFamily="50" charset="0"/>
              </a:rPr>
              <a:t>	- Scope change</a:t>
            </a:r>
          </a:p>
          <a:p>
            <a:pPr marL="0" indent="0">
              <a:lnSpc>
                <a:spcPts val="2000"/>
              </a:lnSpc>
              <a:buNone/>
            </a:pPr>
            <a:r>
              <a:rPr lang="en-US" sz="2400" dirty="0">
                <a:latin typeface="Scala Sans" pitchFamily="50" charset="0"/>
              </a:rPr>
              <a:t>	- Add/delete project phase</a:t>
            </a:r>
          </a:p>
          <a:p>
            <a:pPr marL="0" indent="0">
              <a:lnSpc>
                <a:spcPts val="2000"/>
              </a:lnSpc>
              <a:buNone/>
            </a:pPr>
            <a:r>
              <a:rPr lang="en-US" sz="2400" dirty="0">
                <a:latin typeface="Scala Sans" pitchFamily="50" charset="0"/>
              </a:rPr>
              <a:t>	- Add modeling project</a:t>
            </a:r>
          </a:p>
          <a:p>
            <a:pPr marL="0" indent="0">
              <a:lnSpc>
                <a:spcPts val="2000"/>
              </a:lnSpc>
              <a:buNone/>
            </a:pPr>
            <a:r>
              <a:rPr lang="en-US" sz="2400" dirty="0">
                <a:latin typeface="Scala Sans" pitchFamily="50" charset="0"/>
              </a:rPr>
              <a:t>	- Schedule advance / delay 	</a:t>
            </a:r>
          </a:p>
          <a:p>
            <a:pPr marL="0" indent="0">
              <a:lnSpc>
                <a:spcPts val="2000"/>
              </a:lnSpc>
              <a:buNone/>
            </a:pPr>
            <a:r>
              <a:rPr lang="en-US" sz="2400" dirty="0">
                <a:latin typeface="Scala Sans" pitchFamily="50" charset="0"/>
              </a:rPr>
              <a:t>	- Moving prior funds to quad years of 2019 FTIP</a:t>
            </a:r>
          </a:p>
          <a:p>
            <a:pPr marL="0" indent="0">
              <a:lnSpc>
                <a:spcPts val="2000"/>
              </a:lnSpc>
              <a:buNone/>
            </a:pPr>
            <a:endParaRPr lang="en-US" sz="2400" dirty="0">
              <a:latin typeface="Scala Sans" pitchFamily="50" charset="0"/>
            </a:endParaRPr>
          </a:p>
          <a:p>
            <a:pPr marL="0" indent="0">
              <a:lnSpc>
                <a:spcPts val="2000"/>
              </a:lnSpc>
              <a:buNone/>
            </a:pPr>
            <a:endParaRPr lang="en-US" sz="2400" dirty="0">
              <a:latin typeface="Scala Sans" pitchFamily="50" charset="0"/>
            </a:endParaRPr>
          </a:p>
          <a:p>
            <a:pPr marL="0" indent="0">
              <a:lnSpc>
                <a:spcPts val="2000"/>
              </a:lnSpc>
              <a:buNone/>
            </a:pPr>
            <a:r>
              <a:rPr lang="en-US" sz="2400" dirty="0">
                <a:latin typeface="Scala Sans" pitchFamily="50" charset="0"/>
              </a:rPr>
              <a:t>*Please visit </a:t>
            </a:r>
            <a:r>
              <a:rPr lang="en-US" sz="2400" dirty="0" err="1">
                <a:latin typeface="Scala Sans" pitchFamily="50" charset="0"/>
              </a:rPr>
              <a:t>ProgramMetro</a:t>
            </a:r>
            <a:r>
              <a:rPr lang="en-US" sz="2400" dirty="0">
                <a:latin typeface="Scala Sans" pitchFamily="50" charset="0"/>
              </a:rPr>
              <a:t> for most up-to-date Amendment schedule</a:t>
            </a: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4</a:t>
            </a:fld>
            <a:endParaRPr lang="en-US"/>
          </a:p>
        </p:txBody>
      </p:sp>
    </p:spTree>
    <p:extLst>
      <p:ext uri="{BB962C8B-B14F-4D97-AF65-F5344CB8AC3E}">
        <p14:creationId xmlns:p14="http://schemas.microsoft.com/office/powerpoint/2010/main" val="178864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2019 </a:t>
            </a:r>
            <a:r>
              <a:rPr lang="en-US" sz="4000" cap="all" dirty="0">
                <a:latin typeface="Scala Sans" pitchFamily="50" charset="0"/>
              </a:rPr>
              <a:t>Ftip Amendments</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70021" y="1015167"/>
            <a:ext cx="7419474" cy="5181600"/>
          </a:xfrm>
        </p:spPr>
        <p:txBody>
          <a:bodyPr anchor="t" anchorCtr="0">
            <a:noAutofit/>
          </a:bodyPr>
          <a:lstStyle/>
          <a:p>
            <a:pPr>
              <a:buFont typeface="Wingdings" panose="05000000000000000000" pitchFamily="2" charset="2"/>
              <a:buChar char="§"/>
            </a:pPr>
            <a:r>
              <a:rPr lang="en-US" sz="2400" dirty="0">
                <a:latin typeface="Scala Sans" pitchFamily="50" charset="0"/>
              </a:rPr>
              <a:t>Remains the active TIP until 21 TIP get</a:t>
            </a:r>
            <a:r>
              <a:rPr lang="en-US" altLang="zh-CN" sz="2400" dirty="0">
                <a:latin typeface="Scala Sans" pitchFamily="50" charset="0"/>
              </a:rPr>
              <a:t>s adopted</a:t>
            </a:r>
          </a:p>
          <a:p>
            <a:pPr>
              <a:buFont typeface="Wingdings" panose="05000000000000000000" pitchFamily="2" charset="2"/>
              <a:buChar char="§"/>
            </a:pPr>
            <a:r>
              <a:rPr lang="en-US" sz="2400" dirty="0">
                <a:latin typeface="Scala Sans" pitchFamily="50" charset="0"/>
              </a:rPr>
              <a:t>New projects/amendments accepted on urgency basis for funding lapse or must obligate prior to 2021 FTIP being adopted </a:t>
            </a:r>
          </a:p>
          <a:p>
            <a:pPr>
              <a:buFont typeface="Wingdings" panose="05000000000000000000" pitchFamily="2" charset="2"/>
              <a:buChar char="§"/>
            </a:pPr>
            <a:endParaRPr lang="en-US" sz="2400" dirty="0">
              <a:latin typeface="Scala Sans" pitchFamily="50" charset="0"/>
            </a:endParaRPr>
          </a:p>
          <a:p>
            <a:pPr>
              <a:buFont typeface="Wingdings" panose="05000000000000000000" pitchFamily="2" charset="2"/>
              <a:buChar char="§"/>
            </a:pPr>
            <a:endParaRPr lang="en-US" sz="800" b="1"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5</a:t>
            </a:fld>
            <a:endParaRPr lang="en-US"/>
          </a:p>
        </p:txBody>
      </p:sp>
      <p:graphicFrame>
        <p:nvGraphicFramePr>
          <p:cNvPr id="5" name="Table 4">
            <a:extLst>
              <a:ext uri="{FF2B5EF4-FFF2-40B4-BE49-F238E27FC236}">
                <a16:creationId xmlns:a16="http://schemas.microsoft.com/office/drawing/2014/main" id="{CAD68D94-A3E1-45EC-9B17-11F57453B2F6}"/>
              </a:ext>
            </a:extLst>
          </p:cNvPr>
          <p:cNvGraphicFramePr>
            <a:graphicFrameLocks noGrp="1"/>
          </p:cNvGraphicFramePr>
          <p:nvPr>
            <p:extLst>
              <p:ext uri="{D42A27DB-BD31-4B8C-83A1-F6EECF244321}">
                <p14:modId xmlns:p14="http://schemas.microsoft.com/office/powerpoint/2010/main" val="495782460"/>
              </p:ext>
            </p:extLst>
          </p:nvPr>
        </p:nvGraphicFramePr>
        <p:xfrm>
          <a:off x="770021" y="2706849"/>
          <a:ext cx="6621379" cy="2662989"/>
        </p:xfrm>
        <a:graphic>
          <a:graphicData uri="http://schemas.openxmlformats.org/drawingml/2006/table">
            <a:tbl>
              <a:tblPr firstRow="1" bandRow="1">
                <a:tableStyleId>{5C22544A-7EE6-4342-B048-85BDC9FD1C3A}</a:tableStyleId>
              </a:tblPr>
              <a:tblGrid>
                <a:gridCol w="2220255">
                  <a:extLst>
                    <a:ext uri="{9D8B030D-6E8A-4147-A177-3AD203B41FA5}">
                      <a16:colId xmlns:a16="http://schemas.microsoft.com/office/drawing/2014/main" val="20000"/>
                    </a:ext>
                  </a:extLst>
                </a:gridCol>
                <a:gridCol w="2141486">
                  <a:extLst>
                    <a:ext uri="{9D8B030D-6E8A-4147-A177-3AD203B41FA5}">
                      <a16:colId xmlns:a16="http://schemas.microsoft.com/office/drawing/2014/main" val="20001"/>
                    </a:ext>
                  </a:extLst>
                </a:gridCol>
                <a:gridCol w="2259638">
                  <a:extLst>
                    <a:ext uri="{9D8B030D-6E8A-4147-A177-3AD203B41FA5}">
                      <a16:colId xmlns:a16="http://schemas.microsoft.com/office/drawing/2014/main" val="20002"/>
                    </a:ext>
                  </a:extLst>
                </a:gridCol>
              </a:tblGrid>
              <a:tr h="887663">
                <a:tc>
                  <a:txBody>
                    <a:bodyPr/>
                    <a:lstStyle/>
                    <a:p>
                      <a:pPr algn="ctr"/>
                      <a:r>
                        <a:rPr lang="en-US" sz="2000" dirty="0"/>
                        <a:t>Formal</a:t>
                      </a:r>
                    </a:p>
                    <a:p>
                      <a:pPr algn="ctr"/>
                      <a:r>
                        <a:rPr lang="en-US" sz="2000" baseline="0" dirty="0"/>
                        <a:t>Amendment</a:t>
                      </a:r>
                      <a:endParaRPr lang="en-US" sz="2000" dirty="0"/>
                    </a:p>
                  </a:txBody>
                  <a:tcPr anchor="ctr"/>
                </a:tc>
                <a:tc>
                  <a:txBody>
                    <a:bodyPr/>
                    <a:lstStyle/>
                    <a:p>
                      <a:pPr algn="ctr"/>
                      <a:r>
                        <a:rPr lang="en-US" sz="2000" dirty="0"/>
                        <a:t>Administrative</a:t>
                      </a:r>
                    </a:p>
                    <a:p>
                      <a:pPr algn="ctr"/>
                      <a:r>
                        <a:rPr lang="en-US" sz="2000" dirty="0"/>
                        <a:t>Modification</a:t>
                      </a:r>
                    </a:p>
                  </a:txBody>
                  <a:tcPr anchor="ctr"/>
                </a:tc>
                <a:tc>
                  <a:txBody>
                    <a:bodyPr/>
                    <a:lstStyle/>
                    <a:p>
                      <a:pPr algn="ctr"/>
                      <a:r>
                        <a:rPr lang="en-US" sz="2000" dirty="0"/>
                        <a:t>Due to Metro</a:t>
                      </a:r>
                    </a:p>
                  </a:txBody>
                  <a:tcPr anchor="ctr"/>
                </a:tc>
                <a:extLst>
                  <a:ext uri="{0D108BD9-81ED-4DB2-BD59-A6C34878D82A}">
                    <a16:rowId xmlns:a16="http://schemas.microsoft.com/office/drawing/2014/main" val="10000"/>
                  </a:ext>
                </a:extLst>
              </a:tr>
              <a:tr h="887663">
                <a:tc>
                  <a:txBody>
                    <a:bodyPr/>
                    <a:lstStyle/>
                    <a:p>
                      <a:pPr algn="ctr"/>
                      <a:r>
                        <a:rPr lang="en-US" sz="1800" b="1" dirty="0"/>
                        <a:t>------</a:t>
                      </a:r>
                    </a:p>
                  </a:txBody>
                  <a:tcPr anchor="ctr"/>
                </a:tc>
                <a:tc>
                  <a:txBody>
                    <a:bodyPr/>
                    <a:lstStyle/>
                    <a:p>
                      <a:pPr algn="ctr"/>
                      <a:r>
                        <a:rPr lang="en-US" sz="1800" b="1" baseline="0" dirty="0"/>
                        <a:t>19-24</a:t>
                      </a:r>
                      <a:endParaRPr lang="en-US" sz="1800" b="1" dirty="0"/>
                    </a:p>
                  </a:txBody>
                  <a:tcPr anchor="ctr"/>
                </a:tc>
                <a:tc>
                  <a:txBody>
                    <a:bodyPr/>
                    <a:lstStyle/>
                    <a:p>
                      <a:pPr algn="ctr"/>
                      <a:r>
                        <a:rPr lang="en-US" sz="1800" b="1" dirty="0"/>
                        <a:t>July 14</a:t>
                      </a:r>
                      <a:r>
                        <a:rPr lang="en-US" sz="1800" b="1" baseline="30000" dirty="0"/>
                        <a:t>th</a:t>
                      </a:r>
                      <a:r>
                        <a:rPr lang="en-US" sz="1800" b="1" dirty="0"/>
                        <a:t>, 2020</a:t>
                      </a:r>
                    </a:p>
                  </a:txBody>
                  <a:tcPr anchor="ctr"/>
                </a:tc>
                <a:extLst>
                  <a:ext uri="{0D108BD9-81ED-4DB2-BD59-A6C34878D82A}">
                    <a16:rowId xmlns:a16="http://schemas.microsoft.com/office/drawing/2014/main" val="10004"/>
                  </a:ext>
                </a:extLst>
              </a:tr>
              <a:tr h="887663">
                <a:tc>
                  <a:txBody>
                    <a:bodyPr/>
                    <a:lstStyle/>
                    <a:p>
                      <a:pPr algn="ctr"/>
                      <a:r>
                        <a:rPr lang="en-US" sz="1800" b="1" baseline="0" dirty="0"/>
                        <a:t>19-26*</a:t>
                      </a:r>
                      <a:endParaRPr lang="en-US" sz="1800" b="1" dirty="0"/>
                    </a:p>
                  </a:txBody>
                  <a:tcPr anchor="ctr"/>
                </a:tc>
                <a:tc>
                  <a:txBody>
                    <a:bodyPr/>
                    <a:lstStyle/>
                    <a:p>
                      <a:pPr algn="ctr"/>
                      <a:r>
                        <a:rPr lang="en-US" sz="1800" b="1" dirty="0"/>
                        <a:t>------</a:t>
                      </a:r>
                    </a:p>
                  </a:txBody>
                  <a:tcPr anchor="ctr"/>
                </a:tc>
                <a:tc>
                  <a:txBody>
                    <a:bodyPr/>
                    <a:lstStyle/>
                    <a:p>
                      <a:pPr algn="ctr"/>
                      <a:r>
                        <a:rPr lang="en-US" sz="1800" b="1" dirty="0"/>
                        <a:t>August 25</a:t>
                      </a:r>
                      <a:r>
                        <a:rPr lang="en-US" sz="1800" b="1" baseline="30000" dirty="0"/>
                        <a:t>th</a:t>
                      </a:r>
                      <a:r>
                        <a:rPr lang="en-US" sz="1800" b="1" dirty="0"/>
                        <a:t>, 2020</a:t>
                      </a:r>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1533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2021 FTIP </a:t>
            </a:r>
            <a:r>
              <a:rPr lang="en-US" sz="4000" cap="all" dirty="0">
                <a:latin typeface="Scala Sans" pitchFamily="50" charset="0"/>
              </a:rPr>
              <a:t>Adoption</a:t>
            </a:r>
            <a:endParaRPr lang="en-US" sz="3000" cap="all" dirty="0">
              <a:solidFill>
                <a:srgbClr val="0068B6"/>
              </a:solidFill>
              <a:latin typeface="ScalaSansLF-Bold"/>
              <a:cs typeface="ScalaSansLF-Bold"/>
            </a:endParaRPr>
          </a:p>
        </p:txBody>
      </p:sp>
      <p:sp>
        <p:nvSpPr>
          <p:cNvPr id="7" name="Content Placeholder 4"/>
          <p:cNvSpPr>
            <a:spLocks noGrp="1"/>
          </p:cNvSpPr>
          <p:nvPr>
            <p:ph idx="1"/>
          </p:nvPr>
        </p:nvSpPr>
        <p:spPr>
          <a:xfrm>
            <a:off x="725905" y="1279358"/>
            <a:ext cx="8069179" cy="3597442"/>
          </a:xfrm>
        </p:spPr>
        <p:txBody>
          <a:bodyPr anchor="t" anchorCtr="0">
            <a:noAutofit/>
          </a:bodyPr>
          <a:lstStyle/>
          <a:p>
            <a:pPr>
              <a:buFont typeface="Wingdings" panose="05000000000000000000" pitchFamily="2" charset="2"/>
              <a:buChar char="§"/>
            </a:pPr>
            <a:endParaRPr lang="en-US" sz="2800" dirty="0">
              <a:latin typeface="Scala Sans" pitchFamily="50" charset="0"/>
            </a:endParaRPr>
          </a:p>
          <a:p>
            <a:pPr>
              <a:buFont typeface="Wingdings" panose="05000000000000000000" pitchFamily="2" charset="2"/>
              <a:buChar char="§"/>
            </a:pPr>
            <a:r>
              <a:rPr lang="en-US" sz="2800" dirty="0">
                <a:latin typeface="Scala Sans" pitchFamily="50" charset="0"/>
              </a:rPr>
              <a:t>Adoption expected to be active in mid-April of 2021</a:t>
            </a:r>
          </a:p>
          <a:p>
            <a:pPr>
              <a:buFont typeface="Wingdings" panose="05000000000000000000" pitchFamily="2" charset="2"/>
              <a:buChar char="§"/>
            </a:pPr>
            <a:r>
              <a:rPr lang="en-US" sz="2800" dirty="0">
                <a:latin typeface="Scala Sans" pitchFamily="50" charset="0"/>
              </a:rPr>
              <a:t>When adopted, it will replace the 2019 FTIP </a:t>
            </a:r>
          </a:p>
          <a:p>
            <a:pPr>
              <a:buFont typeface="Wingdings" panose="05000000000000000000" pitchFamily="2" charset="2"/>
              <a:buChar char="§"/>
            </a:pPr>
            <a:r>
              <a:rPr lang="en-US" sz="2800" dirty="0">
                <a:latin typeface="Scala Sans" pitchFamily="50" charset="0"/>
              </a:rPr>
              <a:t>New Performance Measure requirement</a:t>
            </a:r>
          </a:p>
          <a:p>
            <a:pPr>
              <a:buFont typeface="Wingdings" panose="05000000000000000000" pitchFamily="2" charset="2"/>
              <a:buChar char="§"/>
            </a:pPr>
            <a:r>
              <a:rPr lang="en-US" sz="2800" dirty="0">
                <a:latin typeface="Scala Sans" pitchFamily="50" charset="0"/>
              </a:rPr>
              <a:t>Recent changes and new projects need to be added in the upcoming amendments</a:t>
            </a:r>
          </a:p>
          <a:p>
            <a:pPr marL="0" indent="0">
              <a:buNone/>
            </a:pPr>
            <a:endParaRPr lang="en-US" sz="28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6</a:t>
            </a:fld>
            <a:endParaRPr lang="en-US"/>
          </a:p>
        </p:txBody>
      </p:sp>
    </p:spTree>
    <p:extLst>
      <p:ext uri="{BB962C8B-B14F-4D97-AF65-F5344CB8AC3E}">
        <p14:creationId xmlns:p14="http://schemas.microsoft.com/office/powerpoint/2010/main" val="2597292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Scala Sans" pitchFamily="50" charset="0"/>
                <a:ea typeface="+mj-ea"/>
                <a:cs typeface="+mj-cs"/>
              </a:rPr>
              <a:t>2021 FTIP AMENDMENTS</a:t>
            </a:r>
            <a:endParaRPr kumimoji="0" lang="en-US" sz="3000" b="0" i="0" u="none" strike="noStrike" kern="1200" cap="all" spc="0" normalizeH="0" baseline="0" noProof="0" dirty="0">
              <a:ln>
                <a:noFill/>
              </a:ln>
              <a:solidFill>
                <a:srgbClr val="0068B6"/>
              </a:solidFill>
              <a:effectLst/>
              <a:uLnTx/>
              <a:uFillTx/>
              <a:latin typeface="ScalaSansLF-Bold"/>
              <a:ea typeface="+mj-ea"/>
              <a:cs typeface="ScalaSansLF-Bold"/>
            </a:endParaRPr>
          </a:p>
        </p:txBody>
      </p:sp>
      <p:sp>
        <p:nvSpPr>
          <p:cNvPr id="3" name="Slide Number Placeholder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528A67-4EC4-1648-B0C1-6523FDEFFC68}"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Content Placeholder 4">
            <a:extLst>
              <a:ext uri="{FF2B5EF4-FFF2-40B4-BE49-F238E27FC236}">
                <a16:creationId xmlns:a16="http://schemas.microsoft.com/office/drawing/2014/main" id="{89158C08-1C12-43F3-8550-99A63BE775D6}"/>
              </a:ext>
            </a:extLst>
          </p:cNvPr>
          <p:cNvSpPr>
            <a:spLocks noGrp="1"/>
          </p:cNvSpPr>
          <p:nvPr>
            <p:ph idx="1"/>
          </p:nvPr>
        </p:nvSpPr>
        <p:spPr>
          <a:xfrm>
            <a:off x="725905" y="1279357"/>
            <a:ext cx="8069179" cy="4236779"/>
          </a:xfrm>
        </p:spPr>
        <p:txBody>
          <a:bodyPr anchor="t" anchorCtr="0">
            <a:noAutofit/>
          </a:bodyPr>
          <a:lstStyle/>
          <a:p>
            <a:pPr>
              <a:buFont typeface="Wingdings" panose="05000000000000000000" pitchFamily="2" charset="2"/>
              <a:buChar char="§"/>
            </a:pPr>
            <a:r>
              <a:rPr lang="en-US" sz="2800" dirty="0">
                <a:latin typeface="Scala Sans" pitchFamily="50" charset="0"/>
              </a:rPr>
              <a:t>Amendment #21-01 and Admin Mod #21-02 are catch-up Amendments for changes made in 2019 FTIP amendments that are not included in 2021 FTIP base</a:t>
            </a:r>
          </a:p>
          <a:p>
            <a:pPr marL="0" indent="0">
              <a:buNone/>
            </a:pPr>
            <a:endParaRPr lang="en-US" sz="2800" dirty="0">
              <a:latin typeface="Scala Sans" pitchFamily="50" charset="0"/>
            </a:endParaRPr>
          </a:p>
        </p:txBody>
      </p:sp>
    </p:spTree>
    <p:extLst>
      <p:ext uri="{BB962C8B-B14F-4D97-AF65-F5344CB8AC3E}">
        <p14:creationId xmlns:p14="http://schemas.microsoft.com/office/powerpoint/2010/main" val="596916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dirty="0">
                <a:latin typeface="Scala Sans" pitchFamily="50" charset="0"/>
              </a:rPr>
              <a:t>2021 FTIP AMENDMENT DEADLINES</a:t>
            </a:r>
            <a:endParaRPr lang="en-US" sz="3000" cap="all" dirty="0">
              <a:solidFill>
                <a:srgbClr val="0068B6"/>
              </a:solidFill>
              <a:latin typeface="ScalaSansLF-Bold"/>
              <a:cs typeface="ScalaSansLF-Bold"/>
            </a:endParaRPr>
          </a:p>
        </p:txBody>
      </p:sp>
      <p:graphicFrame>
        <p:nvGraphicFramePr>
          <p:cNvPr id="7" name="Table 6"/>
          <p:cNvGraphicFramePr>
            <a:graphicFrameLocks noGrp="1"/>
          </p:cNvGraphicFramePr>
          <p:nvPr>
            <p:extLst>
              <p:ext uri="{D42A27DB-BD31-4B8C-83A1-F6EECF244321}">
                <p14:modId xmlns:p14="http://schemas.microsoft.com/office/powerpoint/2010/main" val="3934085637"/>
              </p:ext>
            </p:extLst>
          </p:nvPr>
        </p:nvGraphicFramePr>
        <p:xfrm>
          <a:off x="998621" y="1216152"/>
          <a:ext cx="6621379" cy="4105657"/>
        </p:xfrm>
        <a:graphic>
          <a:graphicData uri="http://schemas.openxmlformats.org/drawingml/2006/table">
            <a:tbl>
              <a:tblPr firstRow="1" bandRow="1">
                <a:tableStyleId>{5C22544A-7EE6-4342-B048-85BDC9FD1C3A}</a:tableStyleId>
              </a:tblPr>
              <a:tblGrid>
                <a:gridCol w="2220255">
                  <a:extLst>
                    <a:ext uri="{9D8B030D-6E8A-4147-A177-3AD203B41FA5}">
                      <a16:colId xmlns:a16="http://schemas.microsoft.com/office/drawing/2014/main" val="20000"/>
                    </a:ext>
                  </a:extLst>
                </a:gridCol>
                <a:gridCol w="2141486">
                  <a:extLst>
                    <a:ext uri="{9D8B030D-6E8A-4147-A177-3AD203B41FA5}">
                      <a16:colId xmlns:a16="http://schemas.microsoft.com/office/drawing/2014/main" val="20001"/>
                    </a:ext>
                  </a:extLst>
                </a:gridCol>
                <a:gridCol w="2259638">
                  <a:extLst>
                    <a:ext uri="{9D8B030D-6E8A-4147-A177-3AD203B41FA5}">
                      <a16:colId xmlns:a16="http://schemas.microsoft.com/office/drawing/2014/main" val="20002"/>
                    </a:ext>
                  </a:extLst>
                </a:gridCol>
              </a:tblGrid>
              <a:tr h="890998">
                <a:tc>
                  <a:txBody>
                    <a:bodyPr/>
                    <a:lstStyle/>
                    <a:p>
                      <a:pPr algn="ctr"/>
                      <a:r>
                        <a:rPr lang="en-US" sz="2000" dirty="0"/>
                        <a:t>Formal</a:t>
                      </a:r>
                    </a:p>
                    <a:p>
                      <a:pPr algn="ctr"/>
                      <a:r>
                        <a:rPr lang="en-US" sz="2000" baseline="0" dirty="0"/>
                        <a:t>Amendment</a:t>
                      </a:r>
                      <a:endParaRPr lang="en-US" sz="2000" dirty="0"/>
                    </a:p>
                  </a:txBody>
                  <a:tcPr anchor="ctr"/>
                </a:tc>
                <a:tc>
                  <a:txBody>
                    <a:bodyPr/>
                    <a:lstStyle/>
                    <a:p>
                      <a:pPr algn="ctr"/>
                      <a:r>
                        <a:rPr lang="en-US" sz="2000" dirty="0"/>
                        <a:t>Administrative</a:t>
                      </a:r>
                    </a:p>
                    <a:p>
                      <a:pPr algn="ctr"/>
                      <a:r>
                        <a:rPr lang="en-US" sz="2000" dirty="0"/>
                        <a:t>Modification</a:t>
                      </a:r>
                    </a:p>
                  </a:txBody>
                  <a:tcPr anchor="ctr"/>
                </a:tc>
                <a:tc>
                  <a:txBody>
                    <a:bodyPr/>
                    <a:lstStyle/>
                    <a:p>
                      <a:pPr algn="ctr"/>
                      <a:r>
                        <a:rPr lang="en-US" sz="2000" dirty="0"/>
                        <a:t>Due to Metro</a:t>
                      </a:r>
                    </a:p>
                  </a:txBody>
                  <a:tcPr anchor="ctr"/>
                </a:tc>
                <a:extLst>
                  <a:ext uri="{0D108BD9-81ED-4DB2-BD59-A6C34878D82A}">
                    <a16:rowId xmlns:a16="http://schemas.microsoft.com/office/drawing/2014/main" val="10000"/>
                  </a:ext>
                </a:extLst>
              </a:tr>
              <a:tr h="778335">
                <a:tc>
                  <a:txBody>
                    <a:bodyPr/>
                    <a:lstStyle/>
                    <a:p>
                      <a:pPr algn="ctr"/>
                      <a:r>
                        <a:rPr lang="en-US" sz="1800" b="1" dirty="0"/>
                        <a:t>21-01</a:t>
                      </a:r>
                    </a:p>
                  </a:txBody>
                  <a:tcPr anchor="ctr"/>
                </a:tc>
                <a:tc>
                  <a:txBody>
                    <a:bodyPr/>
                    <a:lstStyle/>
                    <a:p>
                      <a:pPr algn="ctr"/>
                      <a:r>
                        <a:rPr lang="en-US" sz="1800" b="1" dirty="0"/>
                        <a:t>------</a:t>
                      </a:r>
                    </a:p>
                  </a:txBody>
                  <a:tcPr anchor="ctr"/>
                </a:tc>
                <a:tc>
                  <a:txBody>
                    <a:bodyPr/>
                    <a:lstStyle/>
                    <a:p>
                      <a:pPr algn="ctr"/>
                      <a:r>
                        <a:rPr lang="en-US" sz="1800" b="1" dirty="0"/>
                        <a:t>September 29</a:t>
                      </a:r>
                      <a:r>
                        <a:rPr lang="en-US" sz="1800" b="1" baseline="30000" dirty="0"/>
                        <a:t>th</a:t>
                      </a:r>
                      <a:r>
                        <a:rPr lang="en-US" sz="1800" b="1" dirty="0"/>
                        <a:t>, 2020</a:t>
                      </a:r>
                    </a:p>
                  </a:txBody>
                  <a:tcPr anchor="ctr"/>
                </a:tc>
                <a:extLst>
                  <a:ext uri="{0D108BD9-81ED-4DB2-BD59-A6C34878D82A}">
                    <a16:rowId xmlns:a16="http://schemas.microsoft.com/office/drawing/2014/main" val="10004"/>
                  </a:ext>
                </a:extLst>
              </a:tr>
              <a:tr h="812108">
                <a:tc>
                  <a:txBody>
                    <a:bodyPr/>
                    <a:lstStyle/>
                    <a:p>
                      <a:pPr algn="ctr"/>
                      <a:r>
                        <a:rPr lang="en-US" sz="1800" b="1" dirty="0"/>
                        <a:t>-----</a:t>
                      </a:r>
                    </a:p>
                  </a:txBody>
                  <a:tcPr anchor="ctr"/>
                </a:tc>
                <a:tc>
                  <a:txBody>
                    <a:bodyPr/>
                    <a:lstStyle/>
                    <a:p>
                      <a:pPr algn="ctr"/>
                      <a:r>
                        <a:rPr lang="en-US" sz="1800" b="1" baseline="0" dirty="0"/>
                        <a:t>21-02</a:t>
                      </a:r>
                      <a:endParaRPr lang="en-US" sz="1800" b="1" dirty="0"/>
                    </a:p>
                  </a:txBody>
                  <a:tcPr anchor="ctr"/>
                </a:tc>
                <a:tc>
                  <a:txBody>
                    <a:bodyPr/>
                    <a:lstStyle/>
                    <a:p>
                      <a:pPr algn="ctr"/>
                      <a:r>
                        <a:rPr lang="en-US" sz="1800" b="1" dirty="0"/>
                        <a:t>December 29</a:t>
                      </a:r>
                      <a:r>
                        <a:rPr lang="en-US" sz="1800" b="1" baseline="30000" dirty="0"/>
                        <a:t>th</a:t>
                      </a:r>
                      <a:r>
                        <a:rPr lang="en-US" sz="1800" b="1" dirty="0"/>
                        <a:t>, 2020</a:t>
                      </a:r>
                    </a:p>
                  </a:txBody>
                  <a:tcPr anchor="ctr"/>
                </a:tc>
                <a:extLst>
                  <a:ext uri="{0D108BD9-81ED-4DB2-BD59-A6C34878D82A}">
                    <a16:rowId xmlns:a16="http://schemas.microsoft.com/office/drawing/2014/main" val="10005"/>
                  </a:ext>
                </a:extLst>
              </a:tr>
              <a:tr h="812108">
                <a:tc>
                  <a:txBody>
                    <a:bodyPr/>
                    <a:lstStyle/>
                    <a:p>
                      <a:pPr algn="ctr"/>
                      <a:r>
                        <a:rPr lang="en-US" sz="1800" b="1" dirty="0"/>
                        <a:t>21-03</a:t>
                      </a:r>
                    </a:p>
                  </a:txBody>
                  <a:tcPr anchor="ctr"/>
                </a:tc>
                <a:tc>
                  <a:txBody>
                    <a:bodyPr/>
                    <a:lstStyle/>
                    <a:p>
                      <a:pPr algn="ctr"/>
                      <a:r>
                        <a:rPr lang="en-US" sz="1800" b="1" dirty="0"/>
                        <a:t>-----</a:t>
                      </a:r>
                    </a:p>
                  </a:txBody>
                  <a:tcPr anchor="ctr"/>
                </a:tc>
                <a:tc>
                  <a:txBody>
                    <a:bodyPr/>
                    <a:lstStyle/>
                    <a:p>
                      <a:pPr algn="ctr"/>
                      <a:r>
                        <a:rPr lang="en-US" sz="1800" b="1" dirty="0"/>
                        <a:t>March 30</a:t>
                      </a:r>
                      <a:r>
                        <a:rPr lang="en-US" sz="1800" b="1" baseline="30000" dirty="0"/>
                        <a:t>th</a:t>
                      </a:r>
                      <a:r>
                        <a:rPr lang="en-US" sz="1800" b="1" dirty="0"/>
                        <a:t>, 2021</a:t>
                      </a:r>
                    </a:p>
                  </a:txBody>
                  <a:tcPr anchor="ctr"/>
                </a:tc>
                <a:extLst>
                  <a:ext uri="{0D108BD9-81ED-4DB2-BD59-A6C34878D82A}">
                    <a16:rowId xmlns:a16="http://schemas.microsoft.com/office/drawing/2014/main" val="3792931166"/>
                  </a:ext>
                </a:extLst>
              </a:tr>
              <a:tr h="812108">
                <a:tc>
                  <a:txBody>
                    <a:bodyPr/>
                    <a:lstStyle/>
                    <a:p>
                      <a:pPr algn="ctr"/>
                      <a:r>
                        <a:rPr lang="en-US" sz="1800" b="1" dirty="0"/>
                        <a:t>-----</a:t>
                      </a:r>
                    </a:p>
                  </a:txBody>
                  <a:tcPr anchor="ctr"/>
                </a:tc>
                <a:tc>
                  <a:txBody>
                    <a:bodyPr/>
                    <a:lstStyle/>
                    <a:p>
                      <a:pPr algn="ctr"/>
                      <a:r>
                        <a:rPr lang="en-US" sz="1800" b="1" dirty="0"/>
                        <a:t>21-04</a:t>
                      </a:r>
                    </a:p>
                  </a:txBody>
                  <a:tcPr anchor="ctr"/>
                </a:tc>
                <a:tc>
                  <a:txBody>
                    <a:bodyPr/>
                    <a:lstStyle/>
                    <a:p>
                      <a:pPr algn="ctr"/>
                      <a:r>
                        <a:rPr lang="en-US" sz="1800" b="1" dirty="0"/>
                        <a:t>May 25</a:t>
                      </a:r>
                      <a:r>
                        <a:rPr lang="en-US" sz="1800" b="1" baseline="30000" dirty="0"/>
                        <a:t>th</a:t>
                      </a:r>
                      <a:r>
                        <a:rPr lang="en-US" sz="1800" b="1" dirty="0"/>
                        <a:t>, 2021</a:t>
                      </a:r>
                    </a:p>
                  </a:txBody>
                  <a:tcPr anchor="ctr"/>
                </a:tc>
                <a:extLst>
                  <a:ext uri="{0D108BD9-81ED-4DB2-BD59-A6C34878D82A}">
                    <a16:rowId xmlns:a16="http://schemas.microsoft.com/office/drawing/2014/main" val="1726217778"/>
                  </a:ext>
                </a:extLst>
              </a:tr>
            </a:tbl>
          </a:graphicData>
        </a:graphic>
      </p:graphicFrame>
      <p:sp>
        <p:nvSpPr>
          <p:cNvPr id="3" name="Slide Number Placeholder 2"/>
          <p:cNvSpPr>
            <a:spLocks noGrp="1"/>
          </p:cNvSpPr>
          <p:nvPr>
            <p:ph type="sldNum" sz="quarter" idx="12"/>
          </p:nvPr>
        </p:nvSpPr>
        <p:spPr/>
        <p:txBody>
          <a:bodyPr/>
          <a:lstStyle/>
          <a:p>
            <a:fld id="{59528A67-4EC4-1648-B0C1-6523FDEFFC68}" type="slidenum">
              <a:rPr lang="en-US" smtClean="0"/>
              <a:t>8</a:t>
            </a:fld>
            <a:endParaRPr lang="en-US"/>
          </a:p>
        </p:txBody>
      </p:sp>
    </p:spTree>
    <p:extLst>
      <p:ext uri="{BB962C8B-B14F-4D97-AF65-F5344CB8AC3E}">
        <p14:creationId xmlns:p14="http://schemas.microsoft.com/office/powerpoint/2010/main" val="2696274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846963" y="244757"/>
            <a:ext cx="7929544" cy="82115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4000" cap="all" dirty="0">
                <a:latin typeface="Scala Sans" pitchFamily="50" charset="0"/>
              </a:rPr>
              <a:t>Metro</a:t>
            </a:r>
            <a:r>
              <a:rPr lang="en-US" sz="4000" dirty="0">
                <a:latin typeface="Scala Sans" pitchFamily="50" charset="0"/>
              </a:rPr>
              <a:t> </a:t>
            </a:r>
            <a:r>
              <a:rPr lang="en-US" sz="4000" cap="all" dirty="0">
                <a:latin typeface="Scala Sans" pitchFamily="50" charset="0"/>
              </a:rPr>
              <a:t>contacts</a:t>
            </a:r>
            <a:endParaRPr lang="en-US" sz="3000" cap="all" dirty="0">
              <a:solidFill>
                <a:srgbClr val="0068B6"/>
              </a:solidFill>
              <a:latin typeface="ScalaSansLF-Bold"/>
              <a:cs typeface="ScalaSansLF-Bold"/>
            </a:endParaRPr>
          </a:p>
        </p:txBody>
      </p:sp>
      <p:sp>
        <p:nvSpPr>
          <p:cNvPr id="5" name="Content Placeholder 4"/>
          <p:cNvSpPr>
            <a:spLocks noGrp="1"/>
          </p:cNvSpPr>
          <p:nvPr>
            <p:ph idx="1"/>
          </p:nvPr>
        </p:nvSpPr>
        <p:spPr>
          <a:xfrm>
            <a:off x="810126" y="1267327"/>
            <a:ext cx="8077200" cy="4800600"/>
          </a:xfrm>
        </p:spPr>
        <p:txBody>
          <a:bodyPr anchor="t" anchorCtr="0">
            <a:noAutofit/>
          </a:bodyPr>
          <a:lstStyle/>
          <a:p>
            <a:pPr>
              <a:buFont typeface="Wingdings" panose="05000000000000000000" pitchFamily="2" charset="2"/>
              <a:buChar char="§"/>
            </a:pPr>
            <a:r>
              <a:rPr lang="en-US" sz="2000" dirty="0">
                <a:latin typeface="Scala Sans" pitchFamily="50" charset="0"/>
              </a:rPr>
              <a:t>Ashad Hamideh, Senior Director</a:t>
            </a:r>
          </a:p>
          <a:p>
            <a:pPr marL="0" indent="0">
              <a:buNone/>
            </a:pPr>
            <a:r>
              <a:rPr lang="en-US" sz="2000" dirty="0">
                <a:latin typeface="Scala Sans" pitchFamily="50" charset="0"/>
              </a:rPr>
              <a:t>	(213) 922-4299			HamidehA@metro.net</a:t>
            </a:r>
          </a:p>
          <a:p>
            <a:pPr>
              <a:buFont typeface="Wingdings" panose="05000000000000000000" pitchFamily="2" charset="2"/>
              <a:buChar char="§"/>
            </a:pPr>
            <a:r>
              <a:rPr lang="en-US" sz="2000" dirty="0">
                <a:latin typeface="Scala Sans" pitchFamily="50" charset="0"/>
              </a:rPr>
              <a:t>Nancy Marroquin, Senior Manager</a:t>
            </a:r>
          </a:p>
          <a:p>
            <a:pPr marL="0" indent="0">
              <a:buNone/>
            </a:pPr>
            <a:r>
              <a:rPr lang="en-US" sz="2000" dirty="0">
                <a:latin typeface="Scala Sans" pitchFamily="50" charset="0"/>
              </a:rPr>
              <a:t>	(213) 418-3086			MarroquinN@metro.net</a:t>
            </a:r>
          </a:p>
          <a:p>
            <a:pPr>
              <a:buFont typeface="Wingdings" panose="05000000000000000000" pitchFamily="2" charset="2"/>
              <a:buChar char="§"/>
            </a:pPr>
            <a:r>
              <a:rPr lang="en-US" sz="2000" dirty="0">
                <a:latin typeface="Scala Sans" pitchFamily="50" charset="0"/>
              </a:rPr>
              <a:t>James Simpson, Transportation Planner</a:t>
            </a:r>
          </a:p>
          <a:p>
            <a:pPr marL="457200" lvl="1" indent="0">
              <a:buNone/>
            </a:pPr>
            <a:r>
              <a:rPr lang="en-US" sz="2000" dirty="0">
                <a:latin typeface="Scala Sans" pitchFamily="50" charset="0"/>
              </a:rPr>
              <a:t>(213) 922-2923			SimpsonJa@metro.net</a:t>
            </a:r>
          </a:p>
          <a:p>
            <a:pPr>
              <a:buFont typeface="Wingdings" panose="05000000000000000000" pitchFamily="2" charset="2"/>
              <a:buChar char="§"/>
            </a:pPr>
            <a:r>
              <a:rPr lang="en-US" sz="2000" dirty="0">
                <a:latin typeface="Scala Sans" pitchFamily="50" charset="0"/>
              </a:rPr>
              <a:t>Nick Zhao, Transportation Associate II</a:t>
            </a:r>
          </a:p>
          <a:p>
            <a:pPr marL="0" indent="0">
              <a:buNone/>
            </a:pPr>
            <a:r>
              <a:rPr lang="en-US" sz="2000" dirty="0">
                <a:latin typeface="Scala Sans" pitchFamily="50" charset="0"/>
              </a:rPr>
              <a:t>	(213) 922-2069	        	ZhaoJi@metro.net</a:t>
            </a:r>
          </a:p>
          <a:p>
            <a:pPr>
              <a:buFont typeface="Wingdings" panose="05000000000000000000" pitchFamily="2" charset="2"/>
              <a:buChar char="§"/>
            </a:pPr>
            <a:r>
              <a:rPr lang="en-US" sz="2000" dirty="0">
                <a:latin typeface="Scala Sans" pitchFamily="50" charset="0"/>
              </a:rPr>
              <a:t>Will Proctor, Administrative Intern            					    	</a:t>
            </a:r>
          </a:p>
          <a:p>
            <a:pPr marL="0" indent="0">
              <a:buNone/>
            </a:pPr>
            <a:r>
              <a:rPr lang="en-US" sz="2000" dirty="0">
                <a:latin typeface="Scala Sans" pitchFamily="50" charset="0"/>
              </a:rPr>
              <a:t>	(213) 922-4946                     ProctorW@metro.net</a:t>
            </a:r>
          </a:p>
          <a:p>
            <a:pPr>
              <a:buFont typeface="Wingdings" panose="05000000000000000000" pitchFamily="2" charset="2"/>
              <a:buChar char="§"/>
            </a:pPr>
            <a:r>
              <a:rPr lang="en-US" sz="2000" dirty="0">
                <a:latin typeface="Scala Sans" pitchFamily="50" charset="0"/>
              </a:rPr>
              <a:t>Yerandy Pacheco, Administrative Intern  </a:t>
            </a:r>
          </a:p>
          <a:p>
            <a:pPr marL="0" indent="0">
              <a:buNone/>
            </a:pPr>
            <a:r>
              <a:rPr lang="en-US" sz="2000" dirty="0">
                <a:latin typeface="Scala Sans" pitchFamily="50" charset="0"/>
              </a:rPr>
              <a:t>	(213) 922-7478                     PachecoY@metro.net</a:t>
            </a:r>
          </a:p>
          <a:p>
            <a:pPr marL="0" indent="0">
              <a:buNone/>
            </a:pPr>
            <a:endParaRPr lang="en-US" sz="2400" dirty="0">
              <a:latin typeface="Scala Sans" pitchFamily="50" charset="0"/>
            </a:endParaRPr>
          </a:p>
        </p:txBody>
      </p:sp>
      <p:sp>
        <p:nvSpPr>
          <p:cNvPr id="3" name="Slide Number Placeholder 2"/>
          <p:cNvSpPr>
            <a:spLocks noGrp="1"/>
          </p:cNvSpPr>
          <p:nvPr>
            <p:ph type="sldNum" sz="quarter" idx="12"/>
          </p:nvPr>
        </p:nvSpPr>
        <p:spPr/>
        <p:txBody>
          <a:bodyPr/>
          <a:lstStyle/>
          <a:p>
            <a:fld id="{59528A67-4EC4-1648-B0C1-6523FDEFFC68}" type="slidenum">
              <a:rPr lang="en-US" smtClean="0"/>
              <a:t>9</a:t>
            </a:fld>
            <a:endParaRPr lang="en-US"/>
          </a:p>
        </p:txBody>
      </p:sp>
    </p:spTree>
    <p:extLst>
      <p:ext uri="{BB962C8B-B14F-4D97-AF65-F5344CB8AC3E}">
        <p14:creationId xmlns:p14="http://schemas.microsoft.com/office/powerpoint/2010/main" val="2017718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Metro Document" ma:contentTypeID="0x010100E79FB073B1E30848A90F229E4A7F12A000820597A5E420D349A72B99D52556B5AE" ma:contentTypeVersion="21" ma:contentTypeDescription="Metro Document Content Type.  Used to replace the standard Document Content Type.  This content type contains the required metadata for Metro documents." ma:contentTypeScope="" ma:versionID="c3e37e3c37805bfd0d4efb97e77fdbe6">
  <xsd:schema xmlns:xsd="http://www.w3.org/2001/XMLSchema" xmlns:xs="http://www.w3.org/2001/XMLSchema" xmlns:p="http://schemas.microsoft.com/office/2006/metadata/properties" xmlns:ns1="http://schemas.microsoft.com/sharepoint/v3" xmlns:ns2="349cf77f-b989-44c9-9cfe-64364ebfdffb" targetNamespace="http://schemas.microsoft.com/office/2006/metadata/properties" ma:root="true" ma:fieldsID="6bcde5addcbaa471e1c319f8ef2f9a78" ns1:_="" ns2:_="">
    <xsd:import namespace="http://schemas.microsoft.com/sharepoint/v3"/>
    <xsd:import namespace="349cf77f-b989-44c9-9cfe-64364ebfdffb"/>
    <xsd:element name="properties">
      <xsd:complexType>
        <xsd:sequence>
          <xsd:element name="documentManagement">
            <xsd:complexType>
              <xsd:all>
                <xsd:element ref="ns1:RoutingRuleDescription"/>
                <xsd:element ref="ns2:TaxKeywordTaxHTField" minOccurs="0"/>
                <xsd:element ref="ns2:TaxCatchAll" minOccurs="0"/>
                <xsd:element ref="ns2:TaxCatchAllLabel" minOccurs="0"/>
                <xsd:element ref="ns2:DocumentTypeTaxHTField0" minOccurs="0"/>
                <xsd:element ref="ns2:PotentialRecord" minOccurs="0"/>
                <xsd:element ref="ns1:_dlc_Exempt" minOccurs="0"/>
                <xsd:element ref="ns1:_dlc_ExpireDateSaved" minOccurs="0"/>
                <xsd:element ref="ns1:_dlc_ExpireDate" minOccurs="0"/>
                <xsd:element ref="ns2:_dlc_DocId" minOccurs="0"/>
                <xsd:element ref="ns2:_dlc_DocIdUrl" minOccurs="0"/>
                <xsd:element ref="ns2:_dlc_DocIdPersistId" minOccurs="0"/>
                <xsd:element ref="ns2:CostCenter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8" ma:displayName="Description" ma:internalName="RoutingRuleDescription">
      <xsd:simpleType>
        <xsd:restriction base="dms:Text">
          <xsd:maxLength value="255"/>
        </xsd:restriction>
      </xsd:simpleType>
    </xsd:element>
    <xsd:element name="_dlc_Exempt" ma:index="16" nillable="true" ma:displayName="Exempt from Policy" ma:hidden="true" ma:internalName="_dlc_Exempt" ma:readOnly="true">
      <xsd:simpleType>
        <xsd:restriction base="dms:Unknown"/>
      </xsd:simpleType>
    </xsd:element>
    <xsd:element name="_dlc_ExpireDateSaved" ma:index="17" nillable="true" ma:displayName="Original Expiration Date" ma:hidden="true" ma:internalName="_dlc_ExpireDateSaved" ma:readOnly="true">
      <xsd:simpleType>
        <xsd:restriction base="dms:DateTime"/>
      </xsd:simpleType>
    </xsd:element>
    <xsd:element name="_dlc_ExpireDate" ma:index="18"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49cf77f-b989-44c9-9cfe-64364ebfdffb" elementFormDefault="qualified">
    <xsd:import namespace="http://schemas.microsoft.com/office/2006/documentManagement/types"/>
    <xsd:import namespace="http://schemas.microsoft.com/office/infopath/2007/PartnerControls"/>
    <xsd:element name="TaxKeywordTaxHTField" ma:index="9" ma:taxonomy="true" ma:internalName="TaxKeywordTaxHTField" ma:taxonomyFieldName="TaxKeyword" ma:displayName="Enterprise Keywords" ma:readOnly="false"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description="" ma:hidden="true" ma:list="{f141b577-b3f7-4712-9e61-636008d6da1a}" ma:internalName="TaxCatchAll" ma:showField="CatchAllData" ma:web="6ef907bb-71be-4a8c-9a6e-23a6015bf372">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description="" ma:hidden="true" ma:list="{f141b577-b3f7-4712-9e61-636008d6da1a}" ma:internalName="TaxCatchAllLabel" ma:readOnly="true" ma:showField="CatchAllDataLabel" ma:web="6ef907bb-71be-4a8c-9a6e-23a6015bf372">
      <xsd:complexType>
        <xsd:complexContent>
          <xsd:extension base="dms:MultiChoiceLookup">
            <xsd:sequence>
              <xsd:element name="Value" type="dms:Lookup" maxOccurs="unbounded" minOccurs="0" nillable="true"/>
            </xsd:sequence>
          </xsd:extension>
        </xsd:complexContent>
      </xsd:complexType>
    </xsd:element>
    <xsd:element name="DocumentTypeTaxHTField0" ma:index="13" nillable="true" ma:taxonomy="true" ma:internalName="DocumentTypeTaxHTField0" ma:taxonomyFieldName="DocumentType" ma:displayName="Document Type" ma:default="" ma:fieldId="{85396a9f-32df-4177-8a76-6be23eaec82f}" ma:sspId="04eee727-446f-41bc-9f72-f8696b34f8fa" ma:termSetId="7be1db65-9814-4ca8-bb31-3b5def6ef24c" ma:anchorId="00000000-0000-0000-0000-000000000000" ma:open="false" ma:isKeyword="false">
      <xsd:complexType>
        <xsd:sequence>
          <xsd:element ref="pc:Terms" minOccurs="0" maxOccurs="1"/>
        </xsd:sequence>
      </xsd:complexType>
    </xsd:element>
    <xsd:element name="PotentialRecord" ma:index="15" nillable="true" ma:displayName="Potential Record" ma:default="0" ma:description="Should Records Coordinators treat this item as an Official Record in the future?&#10;" ma:internalName="PotentialRecord" ma:readOnly="false">
      <xsd:simpleType>
        <xsd:restriction base="dms:Boolean"/>
      </xsd:simpleType>
    </xsd:element>
    <xsd:element name="_dlc_DocId" ma:index="19" nillable="true" ma:displayName="Document ID Value" ma:description="The value of the document ID assigned to this item."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CostCenterTaxHTField0" ma:index="22" nillable="true" ma:taxonomy="true" ma:internalName="CostCenterTaxHTField0" ma:taxonomyFieldName="CostCenter" ma:displayName="Cost Center" ma:default="" ma:fieldId="{b3a913ae-ef70-4247-ba61-845fbedb7245}" ma:sspId="04eee727-446f-41bc-9f72-f8696b34f8fa" ma:termSetId="154175ae-e85e-4495-a4ca-a2b1b9f276ec"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p:Policy xmlns:p="office.server.policy" id="" local="true">
  <p:Name>Metro Document</p:Name>
  <p:Description/>
  <p:Statement>Metro Documents have a default retention period of Active + 3 years.  After 3 years of inactivity a disposition workflow will be triggered so that a Records Coordinator can determine if the document should be deleted or become an Official Record.
Versions on Metro Documents will be deleted yearly from the document's creation date.
Auditing is enabled on all Metro Documents.</p:Statement>
  <p:PolicyItems>
    <p:PolicyItem featureId="Microsoft.Office.RecordsManagement.PolicyFeatures.Expiration" staticId="0x010100E79FB073B1E30848A90F229E4A7F12A0|1686048976" UniqueId="f06a7f25-5bd3-4160-b9d5-3da367a0d53f">
      <p:Name>Retention</p:Name>
      <p:Description>Automatic scheduling of content for processing, and performing a retention action on content that has reached its due date.</p:Description>
      <p:CustomData>
        <Schedules nextStageId="4">
          <Schedule type="Default">
            <stages>
              <data stageId="3" recur="true" offset="1" unit="years">
                <formula id="Microsoft.Office.RecordsManagement.PolicyFeatures.Expiration.Formula.BuiltIn">
                  <number>1</number>
                  <property>Created</property>
                  <propertyId>8c06beca-0777-48f7-91c7-6da68bc07b69</propertyId>
                  <period>years</period>
                </formula>
                <action type="action" id="Microsoft.Office.RecordsManagement.PolicyFeatures.Expiration.Action.DeletePreviousVersions"/>
              </data>
              <data stageId="1">
                <formula id="Microsoft.Office.RecordsManagement.PolicyFeatures.Expiration.Formula.BuiltIn">
                  <number>3</number>
                  <property>Modified</property>
                  <propertyId>28cf69c5-fa48-462a-b5cd-27b6f9d2bd5f</propertyId>
                  <period>years</period>
                </formula>
                <action type="workflow" id="f1666481-d8ff-48bb-b7d5-cf354974992e"/>
              </data>
              <data stageId="2" recur="true" offset="1" unit="years" stageDeleted="true"/>
            </stages>
          </Schedule>
        </Schedules>
      </p:CustomData>
    </p:PolicyItem>
  </p:PolicyItems>
</p:Policy>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SharedContentType xmlns="Microsoft.SharePoint.Taxonomy.ContentTypeSync" SourceId="04eee727-446f-41bc-9f72-f8696b34f8fa" ContentTypeId="0x010100E79FB073B1E30848A90F229E4A7F12A0" PreviousValue="false"/>
</file>

<file path=customXml/item6.xml><?xml version="1.0" encoding="utf-8"?>
<p:properties xmlns:p="http://schemas.microsoft.com/office/2006/metadata/properties" xmlns:xsi="http://www.w3.org/2001/XMLSchema-instance" xmlns:pc="http://schemas.microsoft.com/office/infopath/2007/PartnerControls">
  <documentManagement>
    <PotentialRecord xmlns="349cf77f-b989-44c9-9cfe-64364ebfdffb">false</PotentialRecord>
    <RoutingRuleDescription xmlns="http://schemas.microsoft.com/sharepoint/v3">PowerPoint Template - Blue</RoutingRuleDescription>
    <_dlc_DocId xmlns="349cf77f-b989-44c9-9cfe-64364ebfdffb">INTRA-150-79</_dlc_DocId>
    <TaxCatchAll xmlns="349cf77f-b989-44c9-9cfe-64364ebfdffb">
      <Value>509</Value>
      <Value>34</Value>
      <Value>44</Value>
    </TaxCatchAll>
    <DocumentTypeTaxHTField0 xmlns="349cf77f-b989-44c9-9cfe-64364ebfdffb">
      <Terms xmlns="http://schemas.microsoft.com/office/infopath/2007/PartnerControls">
        <TermInfo xmlns="http://schemas.microsoft.com/office/infopath/2007/PartnerControls">
          <TermName xmlns="http://schemas.microsoft.com/office/infopath/2007/PartnerControls">Forms</TermName>
          <TermId xmlns="http://schemas.microsoft.com/office/infopath/2007/PartnerControls">12a57b6f-9c3e-4cca-8796-774f2262b9ca</TermId>
        </TermInfo>
      </Terms>
    </DocumentTypeTaxHTField0>
    <_dlc_ExpireDateSaved xmlns="http://schemas.microsoft.com/sharepoint/v3" xsi:nil="true"/>
    <_dlc_DocIdUrl xmlns="349cf77f-b989-44c9-9cfe-64364ebfdffb">
      <Url>http://mymetro/Communications/_layouts/DocIdRedir.aspx?ID=INTRA-150-79</Url>
      <Description>INTRA-150-79</Description>
    </_dlc_DocIdUrl>
    <TaxKeywordTaxHTField xmlns="349cf77f-b989-44c9-9cfe-64364ebfdffb">
      <Terms xmlns="http://schemas.microsoft.com/office/infopath/2007/PartnerControls">
        <TermInfo xmlns="http://schemas.microsoft.com/office/infopath/2007/PartnerControls">
          <TermName xmlns="http://schemas.microsoft.com/office/infopath/2007/PartnerControls">Templates</TermName>
          <TermId xmlns="http://schemas.microsoft.com/office/infopath/2007/PartnerControls">7c6fbf54-0d9e-409b-955d-678c035c161c</TermId>
        </TermInfo>
      </Terms>
    </TaxKeywordTaxHTField>
    <_dlc_ExpireDate xmlns="http://schemas.microsoft.com/sharepoint/v3">2020-07-28T06:00:13+00:00</_dlc_ExpireDate>
    <CostCenterTaxHTField0 xmlns="349cf77f-b989-44c9-9cfe-64364ebfdffb">
      <Terms xmlns="http://schemas.microsoft.com/office/infopath/2007/PartnerControls">
        <TermInfo xmlns="http://schemas.microsoft.com/office/infopath/2007/PartnerControls">
          <TermName xmlns="http://schemas.microsoft.com/office/infopath/2007/PartnerControls">7140</TermName>
          <TermId xmlns="http://schemas.microsoft.com/office/infopath/2007/PartnerControls">0c22e450-d788-4cf0-8db5-d540ac43f095</TermId>
        </TermInfo>
      </Terms>
    </CostCenterTaxHTField0>
  </documentManagement>
</p:properties>
</file>

<file path=customXml/itemProps1.xml><?xml version="1.0" encoding="utf-8"?>
<ds:datastoreItem xmlns:ds="http://schemas.openxmlformats.org/officeDocument/2006/customXml" ds:itemID="{95E40958-CFDB-40BA-868B-837FC44A0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9cf77f-b989-44c9-9cfe-64364ebfdf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449C4A-B918-48D0-9441-7962D7390F8A}">
  <ds:schemaRefs>
    <ds:schemaRef ds:uri="http://schemas.microsoft.com/sharepoint/v3/contenttype/forms"/>
  </ds:schemaRefs>
</ds:datastoreItem>
</file>

<file path=customXml/itemProps3.xml><?xml version="1.0" encoding="utf-8"?>
<ds:datastoreItem xmlns:ds="http://schemas.openxmlformats.org/officeDocument/2006/customXml" ds:itemID="{A554166F-24E8-4DBB-81E8-251764E99126}">
  <ds:schemaRefs>
    <ds:schemaRef ds:uri="office.server.policy"/>
  </ds:schemaRefs>
</ds:datastoreItem>
</file>

<file path=customXml/itemProps4.xml><?xml version="1.0" encoding="utf-8"?>
<ds:datastoreItem xmlns:ds="http://schemas.openxmlformats.org/officeDocument/2006/customXml" ds:itemID="{7F5C8D89-5E26-4E91-B86B-A9FC271CCCEF}">
  <ds:schemaRefs>
    <ds:schemaRef ds:uri="http://schemas.microsoft.com/sharepoint/events"/>
  </ds:schemaRefs>
</ds:datastoreItem>
</file>

<file path=customXml/itemProps5.xml><?xml version="1.0" encoding="utf-8"?>
<ds:datastoreItem xmlns:ds="http://schemas.openxmlformats.org/officeDocument/2006/customXml" ds:itemID="{B1243511-2C59-4376-9F39-8EBC2188F7D4}">
  <ds:schemaRefs>
    <ds:schemaRef ds:uri="Microsoft.SharePoint.Taxonomy.ContentTypeSync"/>
  </ds:schemaRefs>
</ds:datastoreItem>
</file>

<file path=customXml/itemProps6.xml><?xml version="1.0" encoding="utf-8"?>
<ds:datastoreItem xmlns:ds="http://schemas.openxmlformats.org/officeDocument/2006/customXml" ds:itemID="{1E341D94-AAF5-4E43-8573-67DA15682680}">
  <ds:schemaRefs>
    <ds:schemaRef ds:uri="http://schemas.openxmlformats.org/package/2006/metadata/core-properties"/>
    <ds:schemaRef ds:uri="http://schemas.microsoft.com/sharepoint/v3"/>
    <ds:schemaRef ds:uri="http://schemas.microsoft.com/office/infopath/2007/PartnerControls"/>
    <ds:schemaRef ds:uri="http://purl.org/dc/terms/"/>
    <ds:schemaRef ds:uri="http://schemas.microsoft.com/office/2006/documentManagement/types"/>
    <ds:schemaRef ds:uri="http://purl.org/dc/elements/1.1/"/>
    <ds:schemaRef ds:uri="http://schemas.microsoft.com/office/2006/metadata/properties"/>
    <ds:schemaRef ds:uri="349cf77f-b989-44c9-9cfe-64364ebfdff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732</TotalTime>
  <Words>475</Words>
  <Application>Microsoft Office PowerPoint</Application>
  <PresentationFormat>Letter Paper (8.5x11 in)</PresentationFormat>
  <Paragraphs>99</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Scala Sans</vt:lpstr>
      <vt:lpstr>ScalaSansLF-Bold</vt:lpstr>
      <vt:lpstr>ScalaSansLF-Regular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Design Studio</dc:creator>
  <cp:keywords>Templates</cp:keywords>
  <cp:lastModifiedBy>James Simpson</cp:lastModifiedBy>
  <cp:revision>100</cp:revision>
  <dcterms:created xsi:type="dcterms:W3CDTF">2012-08-23T23:37:11Z</dcterms:created>
  <dcterms:modified xsi:type="dcterms:W3CDTF">2020-07-30T20:35:47Z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509;#Templates|7c6fbf54-0d9e-409b-955d-678c035c161c</vt:lpwstr>
  </property>
  <property fmtid="{D5CDD505-2E9C-101B-9397-08002B2CF9AE}" pid="3" name="_dlc_policyId">
    <vt:lpwstr>0x010100E79FB073B1E30848A90F229E4A7F12A0|1686048976</vt:lpwstr>
  </property>
  <property fmtid="{D5CDD505-2E9C-101B-9397-08002B2CF9AE}" pid="4" name="_dlc_DocIdItemGuid">
    <vt:lpwstr>da80d8b2-e715-49c1-997c-a821751b928e</vt:lpwstr>
  </property>
  <property fmtid="{D5CDD505-2E9C-101B-9397-08002B2CF9AE}" pid="5" name="_dlc_ItemStageId">
    <vt:lpwstr>3</vt:lpwstr>
  </property>
  <property fmtid="{D5CDD505-2E9C-101B-9397-08002B2CF9AE}" pid="6" name="DocumentType">
    <vt:lpwstr>34;#Forms|12a57b6f-9c3e-4cca-8796-774f2262b9ca</vt:lpwstr>
  </property>
  <property fmtid="{D5CDD505-2E9C-101B-9397-08002B2CF9AE}" pid="7" name="ContentTypeId">
    <vt:lpwstr>0x010100E79FB073B1E30848A90F229E4A7F12A000820597A5E420D349A72B99D52556B5AE</vt:lpwstr>
  </property>
  <property fmtid="{D5CDD505-2E9C-101B-9397-08002B2CF9AE}" pid="8" name="CostCenter">
    <vt:lpwstr>44;#7140|0c22e450-d788-4cf0-8db5-d540ac43f095</vt:lpwstr>
  </property>
  <property fmtid="{D5CDD505-2E9C-101B-9397-08002B2CF9AE}" pid="9" name="ItemRetentionFormula">
    <vt:lpwstr>&lt;formula id="Microsoft.Office.RecordsManagement.PolicyFeatures.Expiration.Formula.BuiltIn" offset="1" unit="years"&gt;&lt;number&gt;3&lt;/number&gt;&lt;property&gt;Modified&lt;/property&gt;&lt;propertyId&gt;28cf69c5-fa48-462a-b5cd-27b6f9d2bd5f&lt;/propertyId&gt;&lt;period&gt;years&lt;/period&gt;&lt;/formula&gt;</vt:lpwstr>
  </property>
  <property fmtid="{D5CDD505-2E9C-101B-9397-08002B2CF9AE}" pid="10" name="_dlc_LastRun">
    <vt:lpwstr>07/27/2019 23:00:13</vt:lpwstr>
  </property>
</Properties>
</file>