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708" r:id="rId3"/>
    <p:sldMasterId id="2147483720" r:id="rId4"/>
    <p:sldMasterId id="2147483732" r:id="rId5"/>
    <p:sldMasterId id="2147483744" r:id="rId6"/>
    <p:sldMasterId id="2147483756" r:id="rId7"/>
  </p:sldMasterIdLst>
  <p:notesMasterIdLst>
    <p:notesMasterId r:id="rId22"/>
  </p:notesMasterIdLst>
  <p:sldIdLst>
    <p:sldId id="302" r:id="rId8"/>
    <p:sldId id="277" r:id="rId9"/>
    <p:sldId id="281" r:id="rId10"/>
    <p:sldId id="292" r:id="rId11"/>
    <p:sldId id="299" r:id="rId12"/>
    <p:sldId id="288" r:id="rId13"/>
    <p:sldId id="273" r:id="rId14"/>
    <p:sldId id="285" r:id="rId15"/>
    <p:sldId id="269" r:id="rId16"/>
    <p:sldId id="293" r:id="rId17"/>
    <p:sldId id="297" r:id="rId18"/>
    <p:sldId id="300" r:id="rId19"/>
    <p:sldId id="301" r:id="rId20"/>
    <p:sldId id="298" r:id="rId2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8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5" autoAdjust="0"/>
    <p:restoredTop sz="50050"/>
  </p:normalViewPr>
  <p:slideViewPr>
    <p:cSldViewPr snapToGrid="0" snapToObjects="1" showGuides="1">
      <p:cViewPr varScale="1">
        <p:scale>
          <a:sx n="114" d="100"/>
          <a:sy n="114" d="100"/>
        </p:scale>
        <p:origin x="144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2515" y="-101"/>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7072"/>
          </a:xfrm>
          <a:prstGeom prst="rect">
            <a:avLst/>
          </a:prstGeom>
        </p:spPr>
        <p:txBody>
          <a:bodyPr vert="horz" lIns="93306" tIns="46652" rIns="93306" bIns="46652" rtlCol="0"/>
          <a:lstStyle>
            <a:lvl1pPr algn="l">
              <a:defRPr sz="1200"/>
            </a:lvl1pPr>
          </a:lstStyle>
          <a:p>
            <a:endParaRPr lang="en-US" dirty="0"/>
          </a:p>
        </p:txBody>
      </p:sp>
      <p:sp>
        <p:nvSpPr>
          <p:cNvPr id="3" name="Date Placeholder 2"/>
          <p:cNvSpPr>
            <a:spLocks noGrp="1"/>
          </p:cNvSpPr>
          <p:nvPr>
            <p:ph type="dt" idx="1"/>
          </p:nvPr>
        </p:nvSpPr>
        <p:spPr>
          <a:xfrm>
            <a:off x="3978134" y="2"/>
            <a:ext cx="3043343" cy="467072"/>
          </a:xfrm>
          <a:prstGeom prst="rect">
            <a:avLst/>
          </a:prstGeom>
        </p:spPr>
        <p:txBody>
          <a:bodyPr vert="horz" lIns="93306" tIns="46652" rIns="93306" bIns="46652" rtlCol="0"/>
          <a:lstStyle>
            <a:lvl1pPr algn="r">
              <a:defRPr sz="1200"/>
            </a:lvl1pPr>
          </a:lstStyle>
          <a:p>
            <a:fld id="{7E930ABF-A66B-5944-ADC7-C332AA9A140B}" type="datetimeFigureOut">
              <a:rPr lang="en-US" smtClean="0"/>
              <a:t>9/23/2021</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06" tIns="46652" rIns="93306" bIns="4665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06" tIns="46652" rIns="93306" bIns="466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2"/>
            <a:ext cx="3043343" cy="467071"/>
          </a:xfrm>
          <a:prstGeom prst="rect">
            <a:avLst/>
          </a:prstGeom>
        </p:spPr>
        <p:txBody>
          <a:bodyPr vert="horz" lIns="93306" tIns="46652" rIns="93306" bIns="466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4" y="8842032"/>
            <a:ext cx="3043343" cy="467071"/>
          </a:xfrm>
          <a:prstGeom prst="rect">
            <a:avLst/>
          </a:prstGeom>
        </p:spPr>
        <p:txBody>
          <a:bodyPr vert="horz" lIns="93306" tIns="46652" rIns="93306" bIns="46652" rtlCol="0" anchor="b"/>
          <a:lstStyle>
            <a:lvl1pPr algn="r">
              <a:defRPr sz="1200"/>
            </a:lvl1pPr>
          </a:lstStyle>
          <a:p>
            <a:fld id="{CBF85786-1EB7-D44E-8E1A-F5DB0049775A}" type="slidenum">
              <a:rPr lang="en-US" smtClean="0"/>
              <a:t>‹#›</a:t>
            </a:fld>
            <a:endParaRPr lang="en-US" dirty="0"/>
          </a:p>
        </p:txBody>
      </p:sp>
    </p:spTree>
    <p:extLst>
      <p:ext uri="{BB962C8B-B14F-4D97-AF65-F5344CB8AC3E}">
        <p14:creationId xmlns:p14="http://schemas.microsoft.com/office/powerpoint/2010/main" val="182329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625220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10</a:t>
            </a:fld>
            <a:endParaRPr lang="en-US" dirty="0"/>
          </a:p>
        </p:txBody>
      </p:sp>
    </p:spTree>
    <p:extLst>
      <p:ext uri="{BB962C8B-B14F-4D97-AF65-F5344CB8AC3E}">
        <p14:creationId xmlns:p14="http://schemas.microsoft.com/office/powerpoint/2010/main" val="912465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11</a:t>
            </a:fld>
            <a:endParaRPr lang="en-US" dirty="0"/>
          </a:p>
        </p:txBody>
      </p:sp>
    </p:spTree>
    <p:extLst>
      <p:ext uri="{BB962C8B-B14F-4D97-AF65-F5344CB8AC3E}">
        <p14:creationId xmlns:p14="http://schemas.microsoft.com/office/powerpoint/2010/main" val="82906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2906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2906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14</a:t>
            </a:fld>
            <a:endParaRPr lang="en-US" dirty="0"/>
          </a:p>
        </p:txBody>
      </p:sp>
    </p:spTree>
    <p:extLst>
      <p:ext uri="{BB962C8B-B14F-4D97-AF65-F5344CB8AC3E}">
        <p14:creationId xmlns:p14="http://schemas.microsoft.com/office/powerpoint/2010/main" val="216836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2</a:t>
            </a:fld>
            <a:endParaRPr lang="en-US" dirty="0"/>
          </a:p>
        </p:txBody>
      </p:sp>
    </p:spTree>
    <p:extLst>
      <p:ext uri="{BB962C8B-B14F-4D97-AF65-F5344CB8AC3E}">
        <p14:creationId xmlns:p14="http://schemas.microsoft.com/office/powerpoint/2010/main" val="54954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488" indent="-291488">
              <a:buFontTx/>
              <a:buChar char="-"/>
            </a:pPr>
            <a:endParaRPr lang="en-US" dirty="0"/>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138926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4</a:t>
            </a:fld>
            <a:endParaRPr lang="en-US" dirty="0"/>
          </a:p>
        </p:txBody>
      </p:sp>
    </p:spTree>
    <p:extLst>
      <p:ext uri="{BB962C8B-B14F-4D97-AF65-F5344CB8AC3E}">
        <p14:creationId xmlns:p14="http://schemas.microsoft.com/office/powerpoint/2010/main" val="218493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8493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576" indent="-291576">
              <a:buFontTx/>
              <a:buChar char="-"/>
            </a:pPr>
            <a:endParaRPr lang="en-US" dirty="0"/>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38926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85786-1EB7-D44E-8E1A-F5DB0049775A}" type="slidenum">
              <a:rPr lang="en-US" smtClean="0"/>
              <a:t>7</a:t>
            </a:fld>
            <a:endParaRPr lang="en-US" dirty="0"/>
          </a:p>
        </p:txBody>
      </p:sp>
    </p:spTree>
    <p:extLst>
      <p:ext uri="{BB962C8B-B14F-4D97-AF65-F5344CB8AC3E}">
        <p14:creationId xmlns:p14="http://schemas.microsoft.com/office/powerpoint/2010/main" val="273356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85786-1EB7-D44E-8E1A-F5DB0049775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03893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85786-1EB7-D44E-8E1A-F5DB0049775A}" type="slidenum">
              <a:rPr lang="en-US" smtClean="0"/>
              <a:t>9</a:t>
            </a:fld>
            <a:endParaRPr lang="en-US" dirty="0"/>
          </a:p>
        </p:txBody>
      </p:sp>
    </p:spTree>
    <p:extLst>
      <p:ext uri="{BB962C8B-B14F-4D97-AF65-F5344CB8AC3E}">
        <p14:creationId xmlns:p14="http://schemas.microsoft.com/office/powerpoint/2010/main" val="303893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209594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55639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24915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2130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430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09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8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441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1170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3226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693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1473401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6139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06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5335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933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823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5172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206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6629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1583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630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442749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7811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4831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0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036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8119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4951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3731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027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850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933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22853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3588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943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8317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7425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6399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5693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682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671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2529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1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2616386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917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4970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9354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6596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4482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5939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1973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00186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093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3935605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8955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0142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418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653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2565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6532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0829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5939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1973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001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35380970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0930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89559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0142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4183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65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2565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6532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0829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97539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8614B-F62B-774F-A36E-09405D51A67C}" type="datetimeFigureOut">
              <a:rPr lang="en-US" smtClean="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4DD5E-E883-CA4C-A633-A881B46B0B9D}" type="slidenum">
              <a:rPr lang="en-US" smtClean="0"/>
              <a:t>‹#›</a:t>
            </a:fld>
            <a:endParaRPr lang="en-US" dirty="0"/>
          </a:p>
        </p:txBody>
      </p:sp>
    </p:spTree>
    <p:extLst>
      <p:ext uri="{BB962C8B-B14F-4D97-AF65-F5344CB8AC3E}">
        <p14:creationId xmlns:p14="http://schemas.microsoft.com/office/powerpoint/2010/main" val="356101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t>9/23/2021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t>‹#›</a:t>
            </a:fld>
            <a:endParaRPr lang="en-US" dirty="0"/>
          </a:p>
        </p:txBody>
      </p:sp>
    </p:spTree>
    <p:extLst>
      <p:ext uri="{BB962C8B-B14F-4D97-AF65-F5344CB8AC3E}">
        <p14:creationId xmlns:p14="http://schemas.microsoft.com/office/powerpoint/2010/main" val="1452190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32090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1939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6750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3883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465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8614B-F62B-774F-A36E-09405D51A67C}" type="datetimeFigureOut">
              <a:rPr lang="en-US" smtClean="0">
                <a:solidFill>
                  <a:prstClr val="black">
                    <a:tint val="75000"/>
                  </a:prstClr>
                </a:solidFill>
              </a:rPr>
              <a:pPr/>
              <a:t>9/23/2021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4DD5E-E883-CA4C-A633-A881B46B0B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465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47757" y="6175795"/>
            <a:ext cx="5487837" cy="338554"/>
          </a:xfrm>
          <a:prstGeom prst="rect">
            <a:avLst/>
          </a:prstGeom>
          <a:noFill/>
        </p:spPr>
        <p:txBody>
          <a:bodyPr wrap="square" rtlCol="0">
            <a:spAutoFit/>
          </a:bodyPr>
          <a:lstStyle/>
          <a:p>
            <a:r>
              <a:rPr lang="en-US" sz="1600" b="1" dirty="0">
                <a:solidFill>
                  <a:prstClr val="white"/>
                </a:solidFill>
                <a:latin typeface="ScalaSansLF-Regular" charset="0"/>
                <a:ea typeface="ScalaSansLF-Regular" charset="0"/>
                <a:cs typeface="ScalaSansLF-Regular" charset="0"/>
              </a:rPr>
              <a:t>Item 19- Downtown Arts District Connectivity</a:t>
            </a:r>
          </a:p>
        </p:txBody>
      </p:sp>
      <p:sp>
        <p:nvSpPr>
          <p:cNvPr id="3" name="TextBox 2"/>
          <p:cNvSpPr txBox="1"/>
          <p:nvPr/>
        </p:nvSpPr>
        <p:spPr>
          <a:xfrm>
            <a:off x="2647758" y="5819452"/>
            <a:ext cx="5197033" cy="307777"/>
          </a:xfrm>
          <a:prstGeom prst="rect">
            <a:avLst/>
          </a:prstGeom>
          <a:solidFill>
            <a:schemeClr val="tx2">
              <a:lumMod val="50000"/>
            </a:schemeClr>
          </a:solidFill>
        </p:spPr>
        <p:txBody>
          <a:bodyPr wrap="square" rtlCol="0">
            <a:spAutoFit/>
          </a:bodyPr>
          <a:lstStyle/>
          <a:p>
            <a:r>
              <a:rPr lang="en-US" sz="1400" b="1" dirty="0">
                <a:solidFill>
                  <a:prstClr val="white"/>
                </a:solidFill>
                <a:latin typeface="Arial" panose="020B0604020202020204" pitchFamily="34" charset="0"/>
                <a:cs typeface="Arial" panose="020B0604020202020204" pitchFamily="34" charset="0"/>
              </a:rPr>
              <a:t>DIVISION 20 IMPROVEMENT PROJECTS</a:t>
            </a:r>
          </a:p>
        </p:txBody>
      </p:sp>
    </p:spTree>
    <p:extLst>
      <p:ext uri="{BB962C8B-B14F-4D97-AF65-F5344CB8AC3E}">
        <p14:creationId xmlns:p14="http://schemas.microsoft.com/office/powerpoint/2010/main" val="1761301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27853" y="253295"/>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Other Planning Projects Adjacent to Division 20</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10</a:t>
            </a:fld>
            <a:endParaRPr lang="en-US" altLang="en-US" sz="1200" dirty="0">
              <a:solidFill>
                <a:srgbClr val="000000"/>
              </a:solidFill>
              <a:latin typeface="Arial" charset="0"/>
              <a:cs typeface="Arial" charset="0"/>
            </a:endParaRPr>
          </a:p>
        </p:txBody>
      </p:sp>
      <p:sp>
        <p:nvSpPr>
          <p:cNvPr id="2" name="TextBox 1"/>
          <p:cNvSpPr txBox="1"/>
          <p:nvPr/>
        </p:nvSpPr>
        <p:spPr>
          <a:xfrm>
            <a:off x="805343" y="1026324"/>
            <a:ext cx="7147420" cy="6032421"/>
          </a:xfrm>
          <a:prstGeom prst="rect">
            <a:avLst/>
          </a:prstGeom>
          <a:noFill/>
        </p:spPr>
        <p:txBody>
          <a:bodyPr wrap="square" rtlCol="0">
            <a:spAutoFit/>
          </a:bodyPr>
          <a:lstStyle/>
          <a:p>
            <a:r>
              <a:rPr lang="en-US" sz="2000" b="1" u="sng" dirty="0">
                <a:solidFill>
                  <a:prstClr val="black"/>
                </a:solidFill>
              </a:rPr>
              <a:t>Link Union Station/High Speed Rail</a:t>
            </a:r>
          </a:p>
          <a:p>
            <a:pPr marL="742950" lvl="1" indent="-285750">
              <a:buFont typeface="Arial" panose="020B0604020202020204" pitchFamily="34" charset="0"/>
              <a:buChar char="•"/>
            </a:pPr>
            <a:r>
              <a:rPr lang="en-US" dirty="0">
                <a:solidFill>
                  <a:prstClr val="black"/>
                </a:solidFill>
              </a:rPr>
              <a:t>Converts Union Station from a “single-ended terminal to a through terminal” for </a:t>
            </a:r>
            <a:r>
              <a:rPr lang="en-US" dirty="0" err="1">
                <a:solidFill>
                  <a:prstClr val="black"/>
                </a:solidFill>
              </a:rPr>
              <a:t>Metrolink</a:t>
            </a:r>
            <a:r>
              <a:rPr lang="en-US" dirty="0">
                <a:solidFill>
                  <a:prstClr val="black"/>
                </a:solidFill>
              </a:rPr>
              <a:t>, Amtrak and potential High Speed Rail</a:t>
            </a:r>
          </a:p>
          <a:p>
            <a:pPr marL="742950" lvl="1" indent="-285750">
              <a:buFont typeface="Arial" panose="020B0604020202020204" pitchFamily="34" charset="0"/>
              <a:buChar char="•"/>
            </a:pPr>
            <a:r>
              <a:rPr lang="en-US" dirty="0">
                <a:solidFill>
                  <a:prstClr val="black"/>
                </a:solidFill>
              </a:rPr>
              <a:t>Preliminary design, engineering and environmental clearance underway with EIS/EIR reviews in 2017</a:t>
            </a:r>
          </a:p>
          <a:p>
            <a:endParaRPr lang="en-US" b="1" u="sng" dirty="0">
              <a:solidFill>
                <a:prstClr val="black"/>
              </a:solidFill>
            </a:endParaRPr>
          </a:p>
          <a:p>
            <a:r>
              <a:rPr lang="en-US" sz="2000" b="1" u="sng" dirty="0">
                <a:solidFill>
                  <a:prstClr val="black"/>
                </a:solidFill>
              </a:rPr>
              <a:t>West Santa Ana Branch LRT Corridor</a:t>
            </a:r>
          </a:p>
          <a:p>
            <a:pPr marL="742950" lvl="1" indent="-285750">
              <a:buFont typeface="Arial" panose="020B0604020202020204" pitchFamily="34" charset="0"/>
              <a:buChar char="•"/>
            </a:pPr>
            <a:r>
              <a:rPr lang="en-US" dirty="0">
                <a:solidFill>
                  <a:prstClr val="black"/>
                </a:solidFill>
              </a:rPr>
              <a:t>Scoping for Draft Environmental to commence in April 2017</a:t>
            </a:r>
          </a:p>
          <a:p>
            <a:pPr marL="742950" lvl="1" indent="-285750">
              <a:buFont typeface="Arial" panose="020B0604020202020204" pitchFamily="34" charset="0"/>
              <a:buChar char="•"/>
            </a:pPr>
            <a:r>
              <a:rPr lang="en-US" dirty="0">
                <a:solidFill>
                  <a:prstClr val="black"/>
                </a:solidFill>
              </a:rPr>
              <a:t>Possible alignments in the Arts District or along Alameda</a:t>
            </a:r>
          </a:p>
          <a:p>
            <a:endParaRPr lang="en-US" b="1" u="sng" dirty="0">
              <a:solidFill>
                <a:prstClr val="black"/>
              </a:solidFill>
            </a:endParaRPr>
          </a:p>
          <a:p>
            <a:r>
              <a:rPr lang="en-US" sz="2000" b="1" u="sng" dirty="0">
                <a:solidFill>
                  <a:prstClr val="black"/>
                </a:solidFill>
              </a:rPr>
              <a:t>Active Transportation</a:t>
            </a:r>
          </a:p>
          <a:p>
            <a:pPr marL="742950" lvl="1" indent="-285750">
              <a:buFont typeface="Arial" panose="020B0604020202020204" pitchFamily="34" charset="0"/>
              <a:buChar char="•"/>
            </a:pPr>
            <a:r>
              <a:rPr lang="en-US" dirty="0">
                <a:solidFill>
                  <a:prstClr val="black"/>
                </a:solidFill>
              </a:rPr>
              <a:t>LA River </a:t>
            </a:r>
            <a:r>
              <a:rPr lang="en-US" dirty="0" err="1">
                <a:solidFill>
                  <a:prstClr val="black"/>
                </a:solidFill>
              </a:rPr>
              <a:t>Bikepath</a:t>
            </a:r>
            <a:r>
              <a:rPr lang="en-US" dirty="0">
                <a:solidFill>
                  <a:prstClr val="black"/>
                </a:solidFill>
              </a:rPr>
              <a:t> environmental to commence in mid-2017</a:t>
            </a:r>
          </a:p>
          <a:p>
            <a:pPr marL="742950" lvl="1" indent="-285750">
              <a:buFont typeface="Arial" panose="020B0604020202020204" pitchFamily="34" charset="0"/>
              <a:buChar char="•"/>
            </a:pPr>
            <a:r>
              <a:rPr lang="en-US" dirty="0">
                <a:solidFill>
                  <a:prstClr val="black"/>
                </a:solidFill>
              </a:rPr>
              <a:t>Eastside Access Improvement Project 30% design completed</a:t>
            </a:r>
          </a:p>
          <a:p>
            <a:endParaRPr lang="en-US" b="1" u="sng" dirty="0">
              <a:solidFill>
                <a:prstClr val="black"/>
              </a:solidFill>
            </a:endParaRPr>
          </a:p>
          <a:p>
            <a:r>
              <a:rPr lang="en-US" sz="2000" b="1" u="sng" dirty="0">
                <a:solidFill>
                  <a:prstClr val="black"/>
                </a:solidFill>
              </a:rPr>
              <a:t>City of LA 6</a:t>
            </a:r>
            <a:r>
              <a:rPr lang="en-US" sz="2000" b="1" u="sng" baseline="30000" dirty="0">
                <a:solidFill>
                  <a:prstClr val="black"/>
                </a:solidFill>
              </a:rPr>
              <a:t>th</a:t>
            </a:r>
            <a:r>
              <a:rPr lang="en-US" sz="2000" b="1" u="sng" dirty="0">
                <a:solidFill>
                  <a:prstClr val="black"/>
                </a:solidFill>
              </a:rPr>
              <a:t> Street Viaduct &amp; Park</a:t>
            </a:r>
          </a:p>
          <a:p>
            <a:pPr marL="742950" lvl="1" indent="-285750">
              <a:buFont typeface="Arial" panose="020B0604020202020204" pitchFamily="34" charset="0"/>
              <a:buChar char="•"/>
            </a:pPr>
            <a:r>
              <a:rPr lang="en-US" dirty="0">
                <a:solidFill>
                  <a:prstClr val="black"/>
                </a:solidFill>
              </a:rPr>
              <a:t>Bridge under construction for completion in 2020</a:t>
            </a:r>
          </a:p>
          <a:p>
            <a:pPr marL="742950" lvl="1" indent="-285750">
              <a:buFont typeface="Arial" panose="020B0604020202020204" pitchFamily="34" charset="0"/>
              <a:buChar char="•"/>
            </a:pPr>
            <a:r>
              <a:rPr lang="en-US" dirty="0">
                <a:solidFill>
                  <a:prstClr val="black"/>
                </a:solidFill>
              </a:rPr>
              <a:t>12-acre 6</a:t>
            </a:r>
            <a:r>
              <a:rPr lang="en-US" baseline="30000" dirty="0">
                <a:solidFill>
                  <a:prstClr val="black"/>
                </a:solidFill>
              </a:rPr>
              <a:t>th</a:t>
            </a:r>
            <a:r>
              <a:rPr lang="en-US" dirty="0">
                <a:solidFill>
                  <a:prstClr val="black"/>
                </a:solidFill>
              </a:rPr>
              <a:t> Street Park, Arts, River and Connectivity Improvements being developed under and adjacent to bridge with connections to LA River and the Arts District</a:t>
            </a:r>
          </a:p>
          <a:p>
            <a:pPr lvl="1"/>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70741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05343" y="204586"/>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Challenges &amp; Opportunities</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11</a:t>
            </a:fld>
            <a:endParaRPr lang="en-US" altLang="en-US" sz="1200" dirty="0">
              <a:solidFill>
                <a:srgbClr val="000000"/>
              </a:solidFill>
              <a:latin typeface="Arial" charset="0"/>
              <a:cs typeface="Arial" charset="0"/>
            </a:endParaRPr>
          </a:p>
        </p:txBody>
      </p:sp>
      <p:sp>
        <p:nvSpPr>
          <p:cNvPr id="2" name="TextBox 1"/>
          <p:cNvSpPr txBox="1"/>
          <p:nvPr/>
        </p:nvSpPr>
        <p:spPr>
          <a:xfrm>
            <a:off x="666447" y="1550052"/>
            <a:ext cx="7516854" cy="5232202"/>
          </a:xfrm>
          <a:prstGeom prst="rect">
            <a:avLst/>
          </a:prstGeom>
          <a:noFill/>
        </p:spPr>
        <p:txBody>
          <a:bodyPr wrap="square" rtlCol="0">
            <a:spAutoFit/>
          </a:bodyPr>
          <a:lstStyle/>
          <a:p>
            <a:r>
              <a:rPr lang="en-US" sz="2800" b="1" u="sng" dirty="0"/>
              <a:t>Limited Space</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Not enough land space currently within Metro’s Division 20 footprint to accommodate current and expanded service needs</a:t>
            </a:r>
          </a:p>
          <a:p>
            <a:pPr marL="742950" lvl="1" indent="-285750">
              <a:buFont typeface="Arial" panose="020B0604020202020204" pitchFamily="34" charset="0"/>
              <a:buChar char="•"/>
            </a:pPr>
            <a:r>
              <a:rPr lang="en-US" sz="2400" dirty="0"/>
              <a:t>Car storage is paramount – no cars, no service</a:t>
            </a:r>
          </a:p>
          <a:p>
            <a:pPr marL="742950" lvl="1" indent="-285750">
              <a:buFont typeface="Arial" panose="020B0604020202020204" pitchFamily="34" charset="0"/>
              <a:buChar char="•"/>
            </a:pPr>
            <a:r>
              <a:rPr lang="en-US" sz="2400" dirty="0"/>
              <a:t>Only </a:t>
            </a:r>
            <a:r>
              <a:rPr lang="en-US" sz="2400" u="sng" dirty="0"/>
              <a:t>one</a:t>
            </a:r>
            <a:r>
              <a:rPr lang="en-US" sz="2400" dirty="0"/>
              <a:t> new station location serving the Arts District can potentially “fit”</a:t>
            </a:r>
          </a:p>
          <a:p>
            <a:pPr marL="742950" lvl="1" indent="-285750">
              <a:buFont typeface="Arial" panose="020B0604020202020204" pitchFamily="34" charset="0"/>
              <a:buChar char="•"/>
            </a:pPr>
            <a:r>
              <a:rPr lang="en-US" sz="2400" dirty="0"/>
              <a:t>Need to assess ROW options to meet full range of needs – can’t “piecemeal”</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b="1" u="sng" dirty="0"/>
          </a:p>
          <a:p>
            <a:endParaRPr lang="en-US" b="1" u="sng" dirty="0"/>
          </a:p>
          <a:p>
            <a:pPr lvl="1"/>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8737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05343" y="204586"/>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Challenges &amp; Opportunities</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12</a:t>
            </a:fld>
            <a:endParaRPr lang="en-US" altLang="en-US" sz="1200" dirty="0">
              <a:solidFill>
                <a:srgbClr val="000000"/>
              </a:solidFill>
              <a:latin typeface="Arial" charset="0"/>
              <a:cs typeface="Arial" charset="0"/>
            </a:endParaRPr>
          </a:p>
        </p:txBody>
      </p:sp>
      <p:sp>
        <p:nvSpPr>
          <p:cNvPr id="2" name="TextBox 1"/>
          <p:cNvSpPr txBox="1"/>
          <p:nvPr/>
        </p:nvSpPr>
        <p:spPr>
          <a:xfrm>
            <a:off x="805343" y="1191237"/>
            <a:ext cx="7147420" cy="4401205"/>
          </a:xfrm>
          <a:prstGeom prst="rect">
            <a:avLst/>
          </a:prstGeom>
          <a:noFill/>
        </p:spPr>
        <p:txBody>
          <a:bodyPr wrap="square" rtlCol="0">
            <a:spAutoFit/>
          </a:bodyPr>
          <a:lstStyle/>
          <a:p>
            <a:r>
              <a:rPr lang="en-US" sz="2800" b="1" u="sng" dirty="0"/>
              <a:t>Timing</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Acceleration of Section 3 opening date from 2036 to 2024 has likewise accelerated key decisions</a:t>
            </a:r>
          </a:p>
          <a:p>
            <a:pPr marL="742950" lvl="1" indent="-285750">
              <a:buFont typeface="Arial" panose="020B0604020202020204" pitchFamily="34" charset="0"/>
              <a:buChar char="•"/>
            </a:pPr>
            <a:r>
              <a:rPr lang="en-US" sz="2400" dirty="0"/>
              <a:t>FTA Full Funding Grant Agreement timing and provisions are drivers</a:t>
            </a:r>
          </a:p>
          <a:p>
            <a:pPr marL="742950" lvl="1" indent="-285750">
              <a:buFont typeface="Arial" panose="020B0604020202020204" pitchFamily="34" charset="0"/>
              <a:buChar char="•"/>
            </a:pPr>
            <a:r>
              <a:rPr lang="en-US" sz="2400" dirty="0"/>
              <a:t>Need to coordinate infrastructure planning and delivery decisions with Arts District land use development decisions in the vicinity of Division 20</a:t>
            </a:r>
          </a:p>
          <a:p>
            <a:pPr lvl="1"/>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174108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05343" y="204586"/>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Challenges &amp; Opportunities</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13</a:t>
            </a:fld>
            <a:endParaRPr lang="en-US" altLang="en-US" sz="1200" dirty="0">
              <a:solidFill>
                <a:srgbClr val="000000"/>
              </a:solidFill>
              <a:latin typeface="Arial" charset="0"/>
              <a:cs typeface="Arial" charset="0"/>
            </a:endParaRPr>
          </a:p>
        </p:txBody>
      </p:sp>
      <p:sp>
        <p:nvSpPr>
          <p:cNvPr id="2" name="TextBox 1"/>
          <p:cNvSpPr txBox="1"/>
          <p:nvPr/>
        </p:nvSpPr>
        <p:spPr>
          <a:xfrm>
            <a:off x="805343" y="1341708"/>
            <a:ext cx="7147420" cy="4093428"/>
          </a:xfrm>
          <a:prstGeom prst="rect">
            <a:avLst/>
          </a:prstGeom>
          <a:noFill/>
        </p:spPr>
        <p:txBody>
          <a:bodyPr wrap="square" rtlCol="0">
            <a:spAutoFit/>
          </a:bodyPr>
          <a:lstStyle/>
          <a:p>
            <a:r>
              <a:rPr lang="en-US" sz="2800" b="1" u="sng" dirty="0"/>
              <a:t>Funding</a:t>
            </a:r>
          </a:p>
          <a:p>
            <a:endParaRPr lang="en-US" sz="2800" b="1" u="sng" dirty="0"/>
          </a:p>
          <a:p>
            <a:pPr marL="742950" lvl="1" indent="-285750">
              <a:buFont typeface="Arial" panose="020B0604020202020204" pitchFamily="34" charset="0"/>
              <a:buChar char="•"/>
            </a:pPr>
            <a:r>
              <a:rPr lang="en-US" sz="2400" dirty="0"/>
              <a:t>Funding </a:t>
            </a:r>
            <a:r>
              <a:rPr lang="en-US" sz="2400" u="sng" dirty="0"/>
              <a:t>all</a:t>
            </a:r>
            <a:r>
              <a:rPr lang="en-US" sz="2400" dirty="0"/>
              <a:t> elements of Division 20 improvements is essential</a:t>
            </a:r>
          </a:p>
          <a:p>
            <a:pPr marL="742950" lvl="1" indent="-285750">
              <a:buFont typeface="Arial" panose="020B0604020202020204" pitchFamily="34" charset="0"/>
              <a:buChar char="•"/>
            </a:pPr>
            <a:r>
              <a:rPr lang="en-US" sz="2400" dirty="0"/>
              <a:t>Some funding has been programmed but not all, and timing may need to be adjusted</a:t>
            </a:r>
          </a:p>
          <a:p>
            <a:pPr marL="742950" lvl="1" indent="-285750">
              <a:buFont typeface="Arial" panose="020B0604020202020204" pitchFamily="34" charset="0"/>
              <a:buChar char="•"/>
            </a:pPr>
            <a:r>
              <a:rPr lang="en-US" sz="2400" dirty="0"/>
              <a:t>Arts District station provides key opportunity for private sector </a:t>
            </a:r>
            <a:r>
              <a:rPr lang="en-US" sz="2400"/>
              <a:t>funding partnership, </a:t>
            </a:r>
            <a:r>
              <a:rPr lang="en-US" sz="2400" dirty="0"/>
              <a:t>but coordination is key</a:t>
            </a:r>
          </a:p>
          <a:p>
            <a:pPr lvl="1"/>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17410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42448" y="204586"/>
            <a:ext cx="8101280" cy="584775"/>
          </a:xfrm>
          <a:prstGeom prst="rect">
            <a:avLst/>
          </a:prstGeom>
          <a:noFill/>
        </p:spPr>
        <p:txBody>
          <a:bodyPr wrap="square" rtlCol="0">
            <a:spAutoFit/>
          </a:bodyPr>
          <a:lstStyle/>
          <a:p>
            <a:r>
              <a:rPr lang="en-US" sz="3200" dirty="0">
                <a:solidFill>
                  <a:prstClr val="white"/>
                </a:solidFill>
                <a:latin typeface="ScalaSansLF-Bold"/>
                <a:cs typeface="ScalaSansLF-Bold"/>
              </a:rPr>
              <a:t>Next Steps</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14</a:t>
            </a:fld>
            <a:endParaRPr lang="en-US" altLang="en-US" sz="1200" dirty="0">
              <a:solidFill>
                <a:srgbClr val="000000"/>
              </a:solidFill>
              <a:latin typeface="Arial" charset="0"/>
              <a:cs typeface="Arial" charset="0"/>
            </a:endParaRPr>
          </a:p>
        </p:txBody>
      </p:sp>
      <p:sp>
        <p:nvSpPr>
          <p:cNvPr id="2" name="TextBox 1"/>
          <p:cNvSpPr txBox="1"/>
          <p:nvPr/>
        </p:nvSpPr>
        <p:spPr>
          <a:xfrm>
            <a:off x="642448" y="1470334"/>
            <a:ext cx="7147420" cy="3385542"/>
          </a:xfrm>
          <a:prstGeom prst="rect">
            <a:avLst/>
          </a:prstGeom>
          <a:noFill/>
        </p:spPr>
        <p:txBody>
          <a:bodyPr wrap="square" rtlCol="0">
            <a:spAutoFit/>
          </a:bodyPr>
          <a:lstStyle/>
          <a:p>
            <a:pPr marL="342900" indent="-342900">
              <a:buFont typeface="+mj-lt"/>
              <a:buAutoNum type="arabicPeriod"/>
            </a:pPr>
            <a:r>
              <a:rPr lang="en-US" sz="2800" u="sng" dirty="0"/>
              <a:t>Prepare Integrated Space Plan </a:t>
            </a:r>
            <a:r>
              <a:rPr lang="en-US" sz="2000" i="1" u="sng" dirty="0"/>
              <a:t>(Summer/Fall 2017)</a:t>
            </a:r>
          </a:p>
          <a:p>
            <a:pPr marL="342900" indent="-342900">
              <a:buFont typeface="+mj-lt"/>
              <a:buAutoNum type="arabicPeriod"/>
            </a:pPr>
            <a:endParaRPr lang="en-US" sz="2800" u="sng" dirty="0"/>
          </a:p>
          <a:p>
            <a:pPr marL="342900" indent="-342900">
              <a:buFont typeface="+mj-lt"/>
              <a:buAutoNum type="arabicPeriod"/>
            </a:pPr>
            <a:r>
              <a:rPr lang="en-US" sz="2800" u="sng" dirty="0"/>
              <a:t>Identify Real Estate/ROW Needs  </a:t>
            </a:r>
            <a:r>
              <a:rPr lang="en-US" sz="2000" i="1" u="sng" dirty="0"/>
              <a:t>(Fall 2017)</a:t>
            </a:r>
            <a:endParaRPr lang="en-US" sz="2000" i="1" dirty="0"/>
          </a:p>
          <a:p>
            <a:pPr marL="342900" indent="-342900">
              <a:buFont typeface="+mj-lt"/>
              <a:buAutoNum type="arabicPeriod"/>
            </a:pPr>
            <a:endParaRPr lang="en-US" sz="2800" u="sng" dirty="0"/>
          </a:p>
          <a:p>
            <a:pPr marL="342900" indent="-342900">
              <a:buFont typeface="+mj-lt"/>
              <a:buAutoNum type="arabicPeriod"/>
            </a:pPr>
            <a:r>
              <a:rPr lang="en-US" sz="2800" u="sng" dirty="0"/>
              <a:t>Long Range Transportation Plan  </a:t>
            </a:r>
            <a:r>
              <a:rPr lang="en-US" sz="2000" i="1" u="sng" dirty="0"/>
              <a:t>(2017-2018)</a:t>
            </a:r>
          </a:p>
          <a:p>
            <a:pPr marL="342900" indent="-342900">
              <a:buFont typeface="+mj-lt"/>
              <a:buAutoNum type="arabicPeriod"/>
            </a:pPr>
            <a:endParaRPr lang="en-US" sz="2800" u="sng" dirty="0"/>
          </a:p>
          <a:p>
            <a:pPr marL="342900" indent="-342900">
              <a:buFont typeface="+mj-lt"/>
              <a:buAutoNum type="arabicPeriod"/>
            </a:pPr>
            <a:r>
              <a:rPr lang="en-US" sz="2800" u="sng" dirty="0"/>
              <a:t>Funding &amp; Implementation  </a:t>
            </a:r>
            <a:r>
              <a:rPr lang="en-US" sz="2000" i="1" u="sng" dirty="0"/>
              <a:t>(Now and Beyond)</a:t>
            </a:r>
          </a:p>
          <a:p>
            <a:endParaRPr lang="en-US" b="1" u="sng" dirty="0">
              <a:solidFill>
                <a:prstClr val="black"/>
              </a:solidFill>
            </a:endParaRPr>
          </a:p>
        </p:txBody>
      </p:sp>
    </p:spTree>
    <p:extLst>
      <p:ext uri="{BB962C8B-B14F-4D97-AF65-F5344CB8AC3E}">
        <p14:creationId xmlns:p14="http://schemas.microsoft.com/office/powerpoint/2010/main" val="344411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27853" y="253295"/>
            <a:ext cx="8101280" cy="523220"/>
          </a:xfrm>
          <a:prstGeom prst="rect">
            <a:avLst/>
          </a:prstGeom>
          <a:noFill/>
        </p:spPr>
        <p:txBody>
          <a:bodyPr wrap="square" rtlCol="0">
            <a:spAutoFit/>
          </a:bodyPr>
          <a:lstStyle/>
          <a:p>
            <a:r>
              <a:rPr lang="en-US" sz="2800" dirty="0">
                <a:solidFill>
                  <a:schemeClr val="bg1"/>
                </a:solidFill>
                <a:latin typeface="ScalaSansLF-Bold"/>
                <a:cs typeface="ScalaSansLF-Bold"/>
              </a:rPr>
              <a:t>January 26, 2017 Board Motion</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2</a:t>
            </a:fld>
            <a:endParaRPr lang="en-US" altLang="en-US" sz="1200" dirty="0">
              <a:solidFill>
                <a:srgbClr val="000000"/>
              </a:solidFill>
              <a:latin typeface="Arial" charset="0"/>
              <a:cs typeface="Arial" charset="0"/>
            </a:endParaRPr>
          </a:p>
        </p:txBody>
      </p:sp>
      <p:pic>
        <p:nvPicPr>
          <p:cNvPr id="7" name="Picture 2" descr="J:\36383_Metro101to7th\5.9 Drawings\59graphics\Graphics\Site Photos\DSC_0533.jpg"/>
          <p:cNvPicPr>
            <a:picLocks noChangeAspect="1" noChangeArrowheads="1"/>
          </p:cNvPicPr>
          <p:nvPr/>
        </p:nvPicPr>
        <p:blipFill>
          <a:blip r:embed="rId4" cstate="print"/>
          <a:srcRect/>
          <a:stretch>
            <a:fillRect/>
          </a:stretch>
        </p:blipFill>
        <p:spPr bwMode="auto">
          <a:xfrm>
            <a:off x="4916014" y="979524"/>
            <a:ext cx="3813119" cy="5741157"/>
          </a:xfrm>
          <a:prstGeom prst="rect">
            <a:avLst/>
          </a:prstGeom>
          <a:noFill/>
        </p:spPr>
      </p:pic>
      <p:sp>
        <p:nvSpPr>
          <p:cNvPr id="3" name="TextBox 2"/>
          <p:cNvSpPr txBox="1"/>
          <p:nvPr/>
        </p:nvSpPr>
        <p:spPr>
          <a:xfrm>
            <a:off x="419450" y="1518407"/>
            <a:ext cx="4118994" cy="3139321"/>
          </a:xfrm>
          <a:prstGeom prst="rect">
            <a:avLst/>
          </a:prstGeom>
          <a:noFill/>
        </p:spPr>
        <p:txBody>
          <a:bodyPr wrap="square" rtlCol="0">
            <a:spAutoFit/>
          </a:bodyPr>
          <a:lstStyle/>
          <a:p>
            <a:r>
              <a:rPr lang="en-US" dirty="0"/>
              <a:t>“MTA’s first priority for Division 20 must be to support the Purple Line Extension.  However, Metro should do everything possible to extend rail service to the Arts District.”</a:t>
            </a:r>
          </a:p>
          <a:p>
            <a:endParaRPr lang="en-US" dirty="0"/>
          </a:p>
          <a:p>
            <a:r>
              <a:rPr lang="en-US" dirty="0"/>
              <a:t>“Work with the City of Los Angeles to develop creative strategies to establish innovative funding mechanisms dedicated to offset the costs of new stations in the Arts District.”</a:t>
            </a:r>
          </a:p>
        </p:txBody>
      </p:sp>
      <p:sp>
        <p:nvSpPr>
          <p:cNvPr id="4" name="TextBox 3"/>
          <p:cNvSpPr txBox="1"/>
          <p:nvPr/>
        </p:nvSpPr>
        <p:spPr>
          <a:xfrm>
            <a:off x="1946246" y="6098796"/>
            <a:ext cx="2877424" cy="369332"/>
          </a:xfrm>
          <a:prstGeom prst="rect">
            <a:avLst/>
          </a:prstGeom>
          <a:noFill/>
        </p:spPr>
        <p:txBody>
          <a:bodyPr wrap="square" rtlCol="0">
            <a:spAutoFit/>
          </a:bodyPr>
          <a:lstStyle/>
          <a:p>
            <a:r>
              <a:rPr lang="en-US" i="1" dirty="0">
                <a:solidFill>
                  <a:srgbClr val="C00000"/>
                </a:solidFill>
              </a:rPr>
              <a:t>View North from 6</a:t>
            </a:r>
            <a:r>
              <a:rPr lang="en-US" i="1" baseline="30000" dirty="0">
                <a:solidFill>
                  <a:srgbClr val="C00000"/>
                </a:solidFill>
              </a:rPr>
              <a:t>th</a:t>
            </a:r>
            <a:r>
              <a:rPr lang="en-US" i="1" dirty="0">
                <a:solidFill>
                  <a:srgbClr val="C00000"/>
                </a:solidFill>
              </a:rPr>
              <a:t> Street</a:t>
            </a:r>
          </a:p>
        </p:txBody>
      </p:sp>
    </p:spTree>
    <p:extLst>
      <p:ext uri="{BB962C8B-B14F-4D97-AF65-F5344CB8AC3E}">
        <p14:creationId xmlns:p14="http://schemas.microsoft.com/office/powerpoint/2010/main" val="1733832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27853" y="253295"/>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Metro Division 20 Red &amp; Purple Line </a:t>
            </a:r>
            <a:r>
              <a:rPr lang="en-US" sz="2800" dirty="0" err="1">
                <a:solidFill>
                  <a:prstClr val="white"/>
                </a:solidFill>
                <a:latin typeface="ScalaSansLF-Bold"/>
                <a:cs typeface="ScalaSansLF-Bold"/>
              </a:rPr>
              <a:t>Railyard</a:t>
            </a:r>
            <a:endParaRPr lang="en-US" sz="2800" dirty="0">
              <a:solidFill>
                <a:prstClr val="white"/>
              </a:solidFill>
              <a:latin typeface="ScalaSansLF-Bold"/>
              <a:cs typeface="ScalaSansLF-Bold"/>
            </a:endParaRPr>
          </a:p>
        </p:txBody>
      </p:sp>
      <p:sp>
        <p:nvSpPr>
          <p:cNvPr id="6"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3</a:t>
            </a:fld>
            <a:endParaRPr lang="en-US" altLang="en-US" sz="1200" dirty="0">
              <a:solidFill>
                <a:srgbClr val="000000"/>
              </a:solidFill>
              <a:latin typeface="Arial" charset="0"/>
              <a:cs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5" y="999216"/>
            <a:ext cx="8409070" cy="558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7851" y="1174459"/>
            <a:ext cx="7886973" cy="954107"/>
          </a:xfrm>
          <a:prstGeom prst="rect">
            <a:avLst/>
          </a:prstGeom>
          <a:noFill/>
        </p:spPr>
        <p:txBody>
          <a:bodyPr wrap="square" rtlCol="0">
            <a:spAutoFit/>
          </a:bodyPr>
          <a:lstStyle/>
          <a:p>
            <a:r>
              <a:rPr lang="en-US" sz="1400" b="1" dirty="0"/>
              <a:t>Division 20 accommodates rail storage and maintenance for the Metro Red and Purple Line fleets as well as service functions for LRT lines.  The yard is rapidly expanding to accommodate Red &amp; Purple Line Measure M growth while at the same time the Arts District Community is undergoing rapid expansion and growth.</a:t>
            </a:r>
          </a:p>
        </p:txBody>
      </p:sp>
    </p:spTree>
    <p:extLst>
      <p:ext uri="{BB962C8B-B14F-4D97-AF65-F5344CB8AC3E}">
        <p14:creationId xmlns:p14="http://schemas.microsoft.com/office/powerpoint/2010/main" val="354456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27853" y="0"/>
            <a:ext cx="8101280" cy="892552"/>
          </a:xfrm>
          <a:prstGeom prst="rect">
            <a:avLst/>
          </a:prstGeom>
          <a:noFill/>
        </p:spPr>
        <p:txBody>
          <a:bodyPr wrap="square" rtlCol="0">
            <a:spAutoFit/>
          </a:bodyPr>
          <a:lstStyle/>
          <a:p>
            <a:r>
              <a:rPr lang="en-US" sz="2800" dirty="0">
                <a:solidFill>
                  <a:prstClr val="white"/>
                </a:solidFill>
                <a:latin typeface="ScalaSansLF-Bold"/>
                <a:cs typeface="ScalaSansLF-Bold"/>
              </a:rPr>
              <a:t>Current Metro Project Needs in Division 20</a:t>
            </a:r>
          </a:p>
          <a:p>
            <a:r>
              <a:rPr lang="en-US" sz="2400" dirty="0">
                <a:solidFill>
                  <a:prstClr val="white"/>
                </a:solidFill>
                <a:latin typeface="ScalaSansLF-Bold"/>
                <a:cs typeface="ScalaSansLF-Bold"/>
              </a:rPr>
              <a:t>-Needed to Support Service Levels Today</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4</a:t>
            </a:fld>
            <a:endParaRPr lang="en-US" altLang="en-US" sz="1200" dirty="0">
              <a:solidFill>
                <a:srgbClr val="000000"/>
              </a:solidFill>
              <a:latin typeface="Arial" charset="0"/>
              <a:cs typeface="Arial" charset="0"/>
            </a:endParaRPr>
          </a:p>
        </p:txBody>
      </p:sp>
      <p:sp>
        <p:nvSpPr>
          <p:cNvPr id="2" name="TextBox 1"/>
          <p:cNvSpPr txBox="1"/>
          <p:nvPr/>
        </p:nvSpPr>
        <p:spPr>
          <a:xfrm>
            <a:off x="805343" y="1191237"/>
            <a:ext cx="7147420" cy="4247317"/>
          </a:xfrm>
          <a:prstGeom prst="rect">
            <a:avLst/>
          </a:prstGeom>
          <a:noFill/>
        </p:spPr>
        <p:txBody>
          <a:bodyPr wrap="square" rtlCol="0">
            <a:spAutoFit/>
          </a:bodyPr>
          <a:lstStyle/>
          <a:p>
            <a:endParaRPr lang="en-US" dirty="0"/>
          </a:p>
          <a:p>
            <a:r>
              <a:rPr lang="en-US" sz="2400" b="1" u="sng" dirty="0"/>
              <a:t>Maintenance of Way/Non-Revenue Vehicle Facility (MOW/NRV)</a:t>
            </a:r>
          </a:p>
          <a:p>
            <a:pPr marL="742950" lvl="1" indent="-285750">
              <a:buFont typeface="Arial" panose="020B0604020202020204" pitchFamily="34" charset="0"/>
              <a:buChar char="•"/>
            </a:pPr>
            <a:r>
              <a:rPr lang="en-US" dirty="0"/>
              <a:t>Under construction for completion in 2018</a:t>
            </a:r>
          </a:p>
          <a:p>
            <a:pPr marL="742950" lvl="1" indent="-285750">
              <a:buFont typeface="Arial" panose="020B0604020202020204" pitchFamily="34" charset="0"/>
              <a:buChar char="•"/>
            </a:pPr>
            <a:r>
              <a:rPr lang="en-US" dirty="0"/>
              <a:t>Funded by Metro Purple Line Section 1 Project</a:t>
            </a:r>
          </a:p>
          <a:p>
            <a:pPr lvl="1"/>
            <a:endParaRPr lang="en-US" dirty="0"/>
          </a:p>
          <a:p>
            <a:r>
              <a:rPr lang="en-US" sz="2400" b="1" u="sng" dirty="0"/>
              <a:t>Emergency Security Operations Center (ESOC)</a:t>
            </a:r>
          </a:p>
          <a:p>
            <a:pPr marL="742950" lvl="1" indent="-285750">
              <a:buFont typeface="Arial" panose="020B0604020202020204" pitchFamily="34" charset="0"/>
              <a:buChar char="•"/>
            </a:pPr>
            <a:r>
              <a:rPr lang="en-US" dirty="0"/>
              <a:t>New central location for Metro Security Operations, radio dispatch and emergency coordination</a:t>
            </a:r>
          </a:p>
          <a:p>
            <a:pPr marL="742950" lvl="1" indent="-285750">
              <a:buFont typeface="Arial" panose="020B0604020202020204" pitchFamily="34" charset="0"/>
              <a:buChar char="•"/>
            </a:pPr>
            <a:r>
              <a:rPr lang="en-US" dirty="0"/>
              <a:t>Final design being completed in 2017</a:t>
            </a:r>
          </a:p>
          <a:p>
            <a:pPr marL="742950" lvl="1" indent="-285750">
              <a:buFont typeface="Arial" panose="020B0604020202020204" pitchFamily="34" charset="0"/>
              <a:buChar char="•"/>
            </a:pPr>
            <a:r>
              <a:rPr lang="en-US" dirty="0"/>
              <a:t>Funded in part by $112.7 million Prop 1B Grant</a:t>
            </a:r>
          </a:p>
          <a:p>
            <a:pPr marL="742950" lvl="1" indent="-285750">
              <a:buFont typeface="Arial" panose="020B0604020202020204" pitchFamily="34" charset="0"/>
              <a:buChar char="•"/>
            </a:pPr>
            <a:endParaRPr lang="en-US" dirty="0"/>
          </a:p>
          <a:p>
            <a:pPr lvl="1"/>
            <a:endParaRPr lang="en-US" dirty="0"/>
          </a:p>
          <a:p>
            <a:endParaRPr lang="en-US" dirty="0"/>
          </a:p>
        </p:txBody>
      </p:sp>
    </p:spTree>
    <p:extLst>
      <p:ext uri="{BB962C8B-B14F-4D97-AF65-F5344CB8AC3E}">
        <p14:creationId xmlns:p14="http://schemas.microsoft.com/office/powerpoint/2010/main" val="398494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27853" y="0"/>
            <a:ext cx="8101280" cy="892552"/>
          </a:xfrm>
          <a:prstGeom prst="rect">
            <a:avLst/>
          </a:prstGeom>
          <a:noFill/>
        </p:spPr>
        <p:txBody>
          <a:bodyPr wrap="square" rtlCol="0">
            <a:spAutoFit/>
          </a:bodyPr>
          <a:lstStyle/>
          <a:p>
            <a:r>
              <a:rPr lang="en-US" sz="2800" dirty="0">
                <a:solidFill>
                  <a:prstClr val="white"/>
                </a:solidFill>
                <a:latin typeface="ScalaSansLF-Bold"/>
                <a:cs typeface="ScalaSansLF-Bold"/>
              </a:rPr>
              <a:t>Current Metro Project Needs in Division 20</a:t>
            </a:r>
          </a:p>
          <a:p>
            <a:r>
              <a:rPr lang="en-US" sz="2400" dirty="0">
                <a:solidFill>
                  <a:prstClr val="white"/>
                </a:solidFill>
                <a:latin typeface="ScalaSansLF-Bold"/>
                <a:cs typeface="ScalaSansLF-Bold"/>
              </a:rPr>
              <a:t>-Needed for Service Expansion</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5</a:t>
            </a:fld>
            <a:endParaRPr lang="en-US" altLang="en-US" sz="1200" dirty="0">
              <a:solidFill>
                <a:srgbClr val="000000"/>
              </a:solidFill>
              <a:latin typeface="Arial" charset="0"/>
              <a:cs typeface="Arial" charset="0"/>
            </a:endParaRPr>
          </a:p>
        </p:txBody>
      </p:sp>
      <p:sp>
        <p:nvSpPr>
          <p:cNvPr id="2" name="TextBox 1"/>
          <p:cNvSpPr txBox="1"/>
          <p:nvPr/>
        </p:nvSpPr>
        <p:spPr>
          <a:xfrm>
            <a:off x="805343" y="1075491"/>
            <a:ext cx="7147420" cy="4862870"/>
          </a:xfrm>
          <a:prstGeom prst="rect">
            <a:avLst/>
          </a:prstGeom>
          <a:noFill/>
        </p:spPr>
        <p:txBody>
          <a:bodyPr wrap="square" rtlCol="0">
            <a:spAutoFit/>
          </a:bodyPr>
          <a:lstStyle/>
          <a:p>
            <a:r>
              <a:rPr lang="en-US" sz="2400" b="1" u="sng" dirty="0">
                <a:solidFill>
                  <a:prstClr val="black"/>
                </a:solidFill>
              </a:rPr>
              <a:t>Portal &amp; Turnback Improvements</a:t>
            </a:r>
          </a:p>
          <a:p>
            <a:endParaRPr lang="en-US" sz="800" b="1" u="sng" dirty="0">
              <a:solidFill>
                <a:prstClr val="black"/>
              </a:solidFill>
            </a:endParaRPr>
          </a:p>
          <a:p>
            <a:pPr marL="742950" lvl="1" indent="-285750">
              <a:buFont typeface="Arial" panose="020B0604020202020204" pitchFamily="34" charset="0"/>
              <a:buChar char="•"/>
            </a:pPr>
            <a:r>
              <a:rPr lang="en-US" dirty="0">
                <a:solidFill>
                  <a:prstClr val="black"/>
                </a:solidFill>
              </a:rPr>
              <a:t>Essential for Red/Purple Line Service Expansion</a:t>
            </a:r>
          </a:p>
          <a:p>
            <a:pPr marL="742950" lvl="1" indent="-285750">
              <a:buFont typeface="Arial" panose="020B0604020202020204" pitchFamily="34" charset="0"/>
              <a:buChar char="•"/>
            </a:pPr>
            <a:r>
              <a:rPr lang="en-US" dirty="0">
                <a:solidFill>
                  <a:prstClr val="black"/>
                </a:solidFill>
              </a:rPr>
              <a:t>Board approved environmental document and funding for design in March 2017</a:t>
            </a:r>
          </a:p>
          <a:p>
            <a:pPr marL="742950" lvl="1" indent="-285750">
              <a:buFont typeface="Arial" panose="020B0604020202020204" pitchFamily="34" charset="0"/>
              <a:buChar char="•"/>
            </a:pPr>
            <a:r>
              <a:rPr lang="en-US" dirty="0">
                <a:solidFill>
                  <a:prstClr val="black"/>
                </a:solidFill>
              </a:rPr>
              <a:t>Partially funded by $69.2 million Cap &amp; Trade Grant</a:t>
            </a:r>
          </a:p>
          <a:p>
            <a:endParaRPr lang="en-US" sz="800" dirty="0">
              <a:solidFill>
                <a:prstClr val="black"/>
              </a:solidFill>
            </a:endParaRPr>
          </a:p>
          <a:p>
            <a:r>
              <a:rPr lang="en-US" sz="2400" b="1" u="sng" dirty="0">
                <a:solidFill>
                  <a:prstClr val="black"/>
                </a:solidFill>
              </a:rPr>
              <a:t>Storage &amp; Test Tracks</a:t>
            </a:r>
          </a:p>
          <a:p>
            <a:endParaRPr lang="en-US" sz="800" b="1" u="sng" dirty="0">
              <a:solidFill>
                <a:prstClr val="black"/>
              </a:solidFill>
            </a:endParaRPr>
          </a:p>
          <a:p>
            <a:pPr marL="742950" lvl="1" indent="-285750">
              <a:buFont typeface="Arial" panose="020B0604020202020204" pitchFamily="34" charset="0"/>
              <a:buChar char="•"/>
            </a:pPr>
            <a:r>
              <a:rPr lang="en-US" dirty="0">
                <a:solidFill>
                  <a:prstClr val="black"/>
                </a:solidFill>
              </a:rPr>
              <a:t>Increased rail fleet and storage required for Section 2 and 3 of Purple Line</a:t>
            </a:r>
          </a:p>
          <a:p>
            <a:pPr marL="742950" lvl="1" indent="-285750">
              <a:buFont typeface="Arial" panose="020B0604020202020204" pitchFamily="34" charset="0"/>
              <a:buChar char="•"/>
            </a:pPr>
            <a:r>
              <a:rPr lang="en-US" dirty="0">
                <a:solidFill>
                  <a:prstClr val="black"/>
                </a:solidFill>
              </a:rPr>
              <a:t>Measure M acceleration of Purple Line Extension Segment 3 from 2036 to 2024 has advanced deadlines for identifying additional capacity requirements</a:t>
            </a:r>
          </a:p>
          <a:p>
            <a:pPr lvl="1"/>
            <a:endParaRPr lang="en-US" sz="800" dirty="0">
              <a:solidFill>
                <a:prstClr val="black"/>
              </a:solidFill>
            </a:endParaRPr>
          </a:p>
          <a:p>
            <a:r>
              <a:rPr lang="en-US" sz="2400" b="1" u="sng" dirty="0">
                <a:solidFill>
                  <a:prstClr val="black"/>
                </a:solidFill>
              </a:rPr>
              <a:t>Arts District Station</a:t>
            </a:r>
          </a:p>
          <a:p>
            <a:endParaRPr lang="en-US" sz="800" b="1" u="sng" dirty="0">
              <a:solidFill>
                <a:prstClr val="black"/>
              </a:solidFill>
            </a:endParaRPr>
          </a:p>
          <a:p>
            <a:pPr marL="742950" lvl="1" indent="-285750">
              <a:buFont typeface="Arial" panose="020B0604020202020204" pitchFamily="34" charset="0"/>
              <a:buChar char="•"/>
            </a:pPr>
            <a:r>
              <a:rPr lang="en-US" dirty="0">
                <a:solidFill>
                  <a:prstClr val="black"/>
                </a:solidFill>
              </a:rPr>
              <a:t>Designed for Purple /Red Line South Extension in the future</a:t>
            </a:r>
          </a:p>
          <a:p>
            <a:endParaRPr lang="en-US" dirty="0">
              <a:solidFill>
                <a:prstClr val="black"/>
              </a:solidFill>
            </a:endParaRPr>
          </a:p>
        </p:txBody>
      </p:sp>
    </p:spTree>
    <p:extLst>
      <p:ext uri="{BB962C8B-B14F-4D97-AF65-F5344CB8AC3E}">
        <p14:creationId xmlns:p14="http://schemas.microsoft.com/office/powerpoint/2010/main" val="3716534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27853" y="253295"/>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Proposed Division 20 </a:t>
            </a:r>
            <a:r>
              <a:rPr lang="en-US" sz="2800" dirty="0" err="1">
                <a:solidFill>
                  <a:prstClr val="white"/>
                </a:solidFill>
                <a:latin typeface="ScalaSansLF-Bold"/>
                <a:cs typeface="ScalaSansLF-Bold"/>
              </a:rPr>
              <a:t>Railyard</a:t>
            </a:r>
            <a:r>
              <a:rPr lang="en-US" sz="2800" dirty="0">
                <a:solidFill>
                  <a:prstClr val="white"/>
                </a:solidFill>
                <a:latin typeface="ScalaSansLF-Bold"/>
                <a:cs typeface="ScalaSansLF-Bold"/>
              </a:rPr>
              <a:t> Improvements</a:t>
            </a:r>
            <a:endParaRPr lang="en-US" sz="2400" dirty="0">
              <a:solidFill>
                <a:prstClr val="white"/>
              </a:solidFill>
              <a:latin typeface="ScalaSansLF-Bold"/>
              <a:cs typeface="ScalaSansLF-Bold"/>
            </a:endParaRPr>
          </a:p>
        </p:txBody>
      </p:sp>
      <p:sp>
        <p:nvSpPr>
          <p:cNvPr id="6"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6</a:t>
            </a:fld>
            <a:endParaRPr lang="en-US" altLang="en-US" sz="12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3" y="1005263"/>
            <a:ext cx="7393403" cy="571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93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27853" y="253295"/>
            <a:ext cx="8101280" cy="523220"/>
          </a:xfrm>
          <a:prstGeom prst="rect">
            <a:avLst/>
          </a:prstGeom>
          <a:noFill/>
        </p:spPr>
        <p:txBody>
          <a:bodyPr wrap="square" rtlCol="0">
            <a:spAutoFit/>
          </a:bodyPr>
          <a:lstStyle/>
          <a:p>
            <a:r>
              <a:rPr lang="en-US" sz="2800" dirty="0">
                <a:solidFill>
                  <a:schemeClr val="bg1"/>
                </a:solidFill>
                <a:latin typeface="ScalaSansLF-Bold"/>
                <a:cs typeface="ScalaSansLF-Bold"/>
              </a:rPr>
              <a:t>Subway Portal Widening</a:t>
            </a:r>
          </a:p>
        </p:txBody>
      </p:sp>
      <p:sp>
        <p:nvSpPr>
          <p:cNvPr id="5"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7</a:t>
            </a:fld>
            <a:endParaRPr lang="en-US" altLang="en-US" sz="1200" dirty="0">
              <a:solidFill>
                <a:srgbClr val="000000"/>
              </a:solidFill>
              <a:latin typeface="Arial" charset="0"/>
              <a:cs typeface="Arial" charset="0"/>
            </a:endParaRPr>
          </a:p>
        </p:txBody>
      </p:sp>
      <p:grpSp>
        <p:nvGrpSpPr>
          <p:cNvPr id="10" name="Group 9"/>
          <p:cNvGrpSpPr/>
          <p:nvPr/>
        </p:nvGrpSpPr>
        <p:grpSpPr>
          <a:xfrm>
            <a:off x="1090569" y="172791"/>
            <a:ext cx="6808054" cy="6692420"/>
            <a:chOff x="1971201" y="1739680"/>
            <a:chExt cx="4874016" cy="4843683"/>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6119" t="26559" r="4167" b="19398"/>
            <a:stretch/>
          </p:blipFill>
          <p:spPr>
            <a:xfrm>
              <a:off x="1971201" y="2289046"/>
              <a:ext cx="4874016" cy="4294317"/>
            </a:xfrm>
            <a:prstGeom prst="rect">
              <a:avLst/>
            </a:prstGeom>
          </p:spPr>
        </p:pic>
        <p:sp>
          <p:nvSpPr>
            <p:cNvPr id="9" name="TextBox 8"/>
            <p:cNvSpPr txBox="1"/>
            <p:nvPr/>
          </p:nvSpPr>
          <p:spPr>
            <a:xfrm>
              <a:off x="2441657" y="1739680"/>
              <a:ext cx="184731" cy="276999"/>
            </a:xfrm>
            <a:prstGeom prst="rect">
              <a:avLst/>
            </a:prstGeom>
            <a:noFill/>
          </p:spPr>
          <p:txBody>
            <a:bodyPr wrap="none" rtlCol="0">
              <a:spAutoFit/>
            </a:bodyPr>
            <a:lstStyle/>
            <a:p>
              <a:endParaRPr lang="en-US" sz="1200" dirty="0"/>
            </a:p>
          </p:txBody>
        </p:sp>
      </p:grpSp>
    </p:spTree>
    <p:extLst>
      <p:ext uri="{BB962C8B-B14F-4D97-AF65-F5344CB8AC3E}">
        <p14:creationId xmlns:p14="http://schemas.microsoft.com/office/powerpoint/2010/main" val="105932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10407" y="229753"/>
            <a:ext cx="8101280" cy="523220"/>
          </a:xfrm>
          <a:prstGeom prst="rect">
            <a:avLst/>
          </a:prstGeom>
          <a:noFill/>
        </p:spPr>
        <p:txBody>
          <a:bodyPr wrap="square" rtlCol="0">
            <a:spAutoFit/>
          </a:bodyPr>
          <a:lstStyle/>
          <a:p>
            <a:r>
              <a:rPr lang="en-US" sz="2800" dirty="0">
                <a:solidFill>
                  <a:prstClr val="white"/>
                </a:solidFill>
                <a:latin typeface="ScalaSansLF-Bold"/>
                <a:cs typeface="ScalaSansLF-Bold"/>
              </a:rPr>
              <a:t>Maintenance of Way/Non-Revenue Vehicle Building</a:t>
            </a:r>
          </a:p>
        </p:txBody>
      </p:sp>
      <p:sp>
        <p:nvSpPr>
          <p:cNvPr id="7"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8</a:t>
            </a:fld>
            <a:endParaRPr lang="en-US" altLang="en-US" sz="1200" dirty="0">
              <a:solidFill>
                <a:srgbClr val="000000"/>
              </a:solidFill>
              <a:latin typeface="Arial" charset="0"/>
              <a:cs typeface="Arial" charset="0"/>
            </a:endParaRP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04" y="1182847"/>
            <a:ext cx="8895008" cy="52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21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27853" y="253295"/>
            <a:ext cx="8101280" cy="523220"/>
          </a:xfrm>
          <a:prstGeom prst="rect">
            <a:avLst/>
          </a:prstGeom>
          <a:noFill/>
        </p:spPr>
        <p:txBody>
          <a:bodyPr wrap="square" rtlCol="0">
            <a:spAutoFit/>
          </a:bodyPr>
          <a:lstStyle/>
          <a:p>
            <a:r>
              <a:rPr lang="en-US" sz="2800" dirty="0">
                <a:solidFill>
                  <a:schemeClr val="bg1"/>
                </a:solidFill>
                <a:latin typeface="ScalaSansLF-Bold"/>
                <a:cs typeface="ScalaSansLF-Bold"/>
              </a:rPr>
              <a:t>Emergency Security Operations Center</a:t>
            </a:r>
          </a:p>
        </p:txBody>
      </p:sp>
      <p:sp>
        <p:nvSpPr>
          <p:cNvPr id="7" name="Text Box 12"/>
          <p:cNvSpPr txBox="1">
            <a:spLocks noChangeArrowheads="1"/>
          </p:cNvSpPr>
          <p:nvPr/>
        </p:nvSpPr>
        <p:spPr bwMode="auto">
          <a:xfrm>
            <a:off x="8763000" y="65833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spAutoFit/>
          </a:bodyPr>
          <a:lstStyle>
            <a:lvl1pPr eaLnBrk="0" hangingPunct="0">
              <a:spcBef>
                <a:spcPct val="20000"/>
              </a:spcBef>
              <a:buChar char="•"/>
              <a:defRPr sz="3200">
                <a:solidFill>
                  <a:schemeClr val="bg1"/>
                </a:solidFill>
                <a:latin typeface="ScalaSansLF-Bold" pitchFamily="2" charset="0"/>
                <a:ea typeface="MS PGothic" pitchFamily="34" charset="-128"/>
              </a:defRPr>
            </a:lvl1pPr>
            <a:lvl2pPr marL="742950" indent="-285750" eaLnBrk="0" hangingPunct="0">
              <a:spcBef>
                <a:spcPct val="20000"/>
              </a:spcBef>
              <a:buChar char="–"/>
              <a:defRPr sz="2800">
                <a:solidFill>
                  <a:schemeClr val="bg1"/>
                </a:solidFill>
                <a:latin typeface="ScalaSansLF-Bold" pitchFamily="2" charset="0"/>
                <a:ea typeface="MS PGothic" pitchFamily="34" charset="-128"/>
              </a:defRPr>
            </a:lvl2pPr>
            <a:lvl3pPr marL="1143000" indent="-228600" eaLnBrk="0" hangingPunct="0">
              <a:spcBef>
                <a:spcPct val="20000"/>
              </a:spcBef>
              <a:buChar char="•"/>
              <a:defRPr sz="2400">
                <a:solidFill>
                  <a:schemeClr val="bg1"/>
                </a:solidFill>
                <a:latin typeface="ScalaSansLF-Bold" pitchFamily="2" charset="0"/>
                <a:ea typeface="MS PGothic" pitchFamily="34" charset="-128"/>
              </a:defRPr>
            </a:lvl3pPr>
            <a:lvl4pPr marL="1600200" indent="-228600" eaLnBrk="0" hangingPunct="0">
              <a:spcBef>
                <a:spcPct val="20000"/>
              </a:spcBef>
              <a:buChar char="–"/>
              <a:defRPr sz="2000">
                <a:solidFill>
                  <a:schemeClr val="bg1"/>
                </a:solidFill>
                <a:latin typeface="ScalaSansLF-Bold" pitchFamily="2" charset="0"/>
                <a:ea typeface="MS PGothic" pitchFamily="34" charset="-128"/>
              </a:defRPr>
            </a:lvl4pPr>
            <a:lvl5pPr marL="2057400" indent="-228600" eaLnBrk="0" hangingPunct="0">
              <a:spcBef>
                <a:spcPct val="20000"/>
              </a:spcBef>
              <a:buChar char="»"/>
              <a:defRPr sz="1600">
                <a:solidFill>
                  <a:schemeClr val="bg1"/>
                </a:solidFill>
                <a:latin typeface="ScalaSansLF-Bold" pitchFamily="2" charset="0"/>
                <a:ea typeface="MS PGothic" pitchFamily="34" charset="-128"/>
              </a:defRPr>
            </a:lvl5pPr>
            <a:lvl6pPr marL="25146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6pPr>
            <a:lvl7pPr marL="29718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7pPr>
            <a:lvl8pPr marL="34290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8pPr>
            <a:lvl9pPr marL="3886200" indent="-228600" eaLnBrk="0" fontAlgn="base" hangingPunct="0">
              <a:spcBef>
                <a:spcPct val="20000"/>
              </a:spcBef>
              <a:spcAft>
                <a:spcPct val="0"/>
              </a:spcAft>
              <a:buChar char="»"/>
              <a:defRPr sz="1600">
                <a:solidFill>
                  <a:schemeClr val="bg1"/>
                </a:solidFill>
                <a:latin typeface="ScalaSansLF-Bold" pitchFamily="2" charset="0"/>
                <a:ea typeface="MS PGothic" pitchFamily="34" charset="-128"/>
              </a:defRPr>
            </a:lvl9pPr>
          </a:lstStyle>
          <a:p>
            <a:pPr eaLnBrk="1" hangingPunct="1">
              <a:spcBef>
                <a:spcPct val="0"/>
              </a:spcBef>
              <a:buFontTx/>
              <a:buNone/>
            </a:pPr>
            <a:fld id="{18B040D2-F0B4-44F3-B11D-40371976BA0F}" type="slidenum">
              <a:rPr lang="en-US" altLang="en-US" sz="1200">
                <a:solidFill>
                  <a:srgbClr val="000000"/>
                </a:solidFill>
                <a:latin typeface="Arial" charset="0"/>
                <a:cs typeface="Arial" charset="0"/>
              </a:rPr>
              <a:pPr eaLnBrk="1" hangingPunct="1">
                <a:spcBef>
                  <a:spcPct val="0"/>
                </a:spcBef>
                <a:buFontTx/>
                <a:buNone/>
              </a:pPr>
              <a:t>9</a:t>
            </a:fld>
            <a:endParaRPr lang="en-US" altLang="en-US" sz="12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3" y="933631"/>
            <a:ext cx="8099485" cy="461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6286" y="4592720"/>
            <a:ext cx="5941552" cy="341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06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694</Words>
  <Application>Microsoft Office PowerPoint</Application>
  <PresentationFormat>On-screen Show (4:3)</PresentationFormat>
  <Paragraphs>114</Paragraphs>
  <Slides>14</Slides>
  <Notes>14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14</vt:i4>
      </vt:variant>
    </vt:vector>
  </HeadingPairs>
  <TitlesOfParts>
    <vt:vector size="25" baseType="lpstr">
      <vt:lpstr>Arial</vt:lpstr>
      <vt:lpstr>Calibri</vt:lpstr>
      <vt:lpstr>ScalaSansLF-Bold</vt:lpstr>
      <vt:lpstr>ScalaSansLF-Regular</vt:lpstr>
      <vt:lpstr>Office Theme</vt:lpstr>
      <vt:lpstr>3_Office Theme</vt:lpstr>
      <vt:lpstr>4_Office Theme</vt:lpstr>
      <vt:lpstr>5_Office Theme</vt:lpstr>
      <vt:lpstr>1_Office Theme</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 Geiogue</dc:creator>
  <cp:lastModifiedBy>De la riva, Joseph</cp:lastModifiedBy>
  <cp:revision>117</cp:revision>
  <cp:lastPrinted>2017-04-13T15:10:06Z</cp:lastPrinted>
  <dcterms:created xsi:type="dcterms:W3CDTF">2015-10-07T19:13:25Z</dcterms:created>
  <dcterms:modified xsi:type="dcterms:W3CDTF">2021-09-23T21:14:47Z</dcterms:modified>
</cp:coreProperties>
</file>