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60" r:id="rId7"/>
    <p:sldId id="258" r:id="rId8"/>
    <p:sldId id="261" r:id="rId9"/>
    <p:sldId id="286" r:id="rId10"/>
    <p:sldId id="287" r:id="rId11"/>
    <p:sldId id="288" r:id="rId12"/>
    <p:sldId id="289" r:id="rId13"/>
    <p:sldId id="267" r:id="rId14"/>
    <p:sldId id="269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7" d="100"/>
          <a:sy n="57" d="100"/>
        </p:scale>
        <p:origin x="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2/1/2021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t.ca.gov/program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gc.ca.gov/" TargetMode="External"/><Relationship Id="rId2" Type="http://schemas.openxmlformats.org/officeDocument/2006/relationships/hyperlink" Target="https://opr.ca.gov/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1487" y="2395728"/>
            <a:ext cx="7585011" cy="1033272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Project Delivery </a:t>
            </a:r>
            <a:br>
              <a:rPr lang="en-US" dirty="0"/>
            </a:br>
            <a:r>
              <a:rPr lang="en-US" dirty="0"/>
              <a:t>Resource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246625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Office of Local Assistance </a:t>
            </a:r>
          </a:p>
          <a:p>
            <a:pPr marL="0" indent="0">
              <a:buNone/>
            </a:pPr>
            <a:r>
              <a:rPr lang="en-US" sz="2000" dirty="0"/>
              <a:t>District 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Robert Y Wong, PE,PMP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4CD37D6-FE32-48E3-A3AD-F07BE6A1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3233854"/>
            <a:ext cx="8487938" cy="2297151"/>
          </a:xfrm>
        </p:spPr>
        <p:txBody>
          <a:bodyPr/>
          <a:lstStyle/>
          <a:p>
            <a:r>
              <a:rPr lang="en-US" dirty="0"/>
              <a:t>“ </a:t>
            </a:r>
            <a:r>
              <a:rPr lang="en-US" b="1" dirty="0"/>
              <a:t>Timely and informed communication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          across all disciplines and </a:t>
            </a:r>
            <a:br>
              <a:rPr lang="en-US" dirty="0"/>
            </a:br>
            <a:r>
              <a:rPr lang="en-US" dirty="0"/>
              <a:t>       involving key stakeholders is </a:t>
            </a:r>
            <a:br>
              <a:rPr lang="en-US" dirty="0"/>
            </a:br>
            <a:r>
              <a:rPr lang="en-US" b="1" dirty="0"/>
              <a:t>the key to successful project delivery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DC7217-2779-44E0-9E6D-3B387951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13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7242" y="1070517"/>
            <a:ext cx="4945598" cy="4728117"/>
          </a:xfrm>
        </p:spPr>
        <p:txBody>
          <a:bodyPr/>
          <a:lstStyle/>
          <a:p>
            <a:r>
              <a:rPr lang="en-US" dirty="0"/>
              <a:t>Thank You !</a:t>
            </a:r>
            <a:br>
              <a:rPr lang="en-US" dirty="0"/>
            </a:br>
            <a:br>
              <a:rPr lang="en-US" dirty="0"/>
            </a:br>
            <a:r>
              <a:rPr lang="en-US" sz="3200" dirty="0"/>
              <a:t>Participate in Learning and Development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9771863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9971" y="401444"/>
            <a:ext cx="7915869" cy="6144321"/>
          </a:xfrm>
        </p:spPr>
        <p:txBody>
          <a:bodyPr/>
          <a:lstStyle/>
          <a:p>
            <a:r>
              <a:rPr lang="en-US" dirty="0"/>
              <a:t>Thank You !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Stay Connected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69682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BD8413-C238-49D7-A4E1-E8FEF181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" y="1265129"/>
            <a:ext cx="9025880" cy="914400"/>
          </a:xfrm>
        </p:spPr>
        <p:txBody>
          <a:bodyPr>
            <a:normAutofit/>
          </a:bodyPr>
          <a:lstStyle/>
          <a:p>
            <a:r>
              <a:rPr lang="en-US" dirty="0"/>
              <a:t>Office of Local Assistance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5F4DE-39B7-4CE2-BC1E-8B8AE662A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972" y="3352800"/>
            <a:ext cx="11898086" cy="2962275"/>
          </a:xfrm>
        </p:spPr>
        <p:txBody>
          <a:bodyPr>
            <a:normAutofit/>
          </a:bodyPr>
          <a:lstStyle/>
          <a:p>
            <a:r>
              <a:rPr lang="en-US" sz="3600" dirty="0">
                <a:hlinkClick r:id="rId2"/>
              </a:rPr>
              <a:t>https://dot.ca.gov/programs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https://dot.ca.gov/programs/local-assistance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79B88-D43C-4A31-9A52-3498E9430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41751"/>
            <a:ext cx="7781544" cy="859055"/>
          </a:xfrm>
        </p:spPr>
        <p:txBody>
          <a:bodyPr>
            <a:normAutofit fontScale="90000"/>
          </a:bodyPr>
          <a:lstStyle/>
          <a:p>
            <a:r>
              <a:rPr lang="en-US" dirty="0"/>
              <a:t>District 7 Local Assistance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DDBE65-9AB1-4989-AF86-726591A6A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9531" y="1873892"/>
            <a:ext cx="7270311" cy="461635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DLAE              District Local Assistance Engineer</a:t>
            </a:r>
          </a:p>
          <a:p>
            <a:r>
              <a:rPr lang="en-US" dirty="0"/>
              <a:t>                     Steve Novotny</a:t>
            </a:r>
          </a:p>
          <a:p>
            <a:endParaRPr lang="en-US" dirty="0"/>
          </a:p>
          <a:p>
            <a:r>
              <a:rPr lang="en-US" dirty="0"/>
              <a:t>Area Senior     District Area Seniors</a:t>
            </a:r>
          </a:p>
          <a:p>
            <a:r>
              <a:rPr lang="en-US" dirty="0"/>
              <a:t> 		 David Wang</a:t>
            </a:r>
          </a:p>
          <a:p>
            <a:r>
              <a:rPr lang="en-US" dirty="0"/>
              <a:t>	           Vin Kumar</a:t>
            </a:r>
          </a:p>
          <a:p>
            <a:r>
              <a:rPr lang="en-US" dirty="0"/>
              <a:t>                     Robert Wong</a:t>
            </a:r>
          </a:p>
          <a:p>
            <a:endParaRPr lang="en-US" dirty="0"/>
          </a:p>
          <a:p>
            <a:r>
              <a:rPr lang="en-US" dirty="0"/>
              <a:t>Area Engineer   District Area Engineer</a:t>
            </a:r>
          </a:p>
          <a:p>
            <a:r>
              <a:rPr lang="en-US" dirty="0"/>
              <a:t>                      Assigned for each agency</a:t>
            </a:r>
          </a:p>
          <a:p>
            <a:endParaRPr lang="en-US" dirty="0"/>
          </a:p>
          <a:p>
            <a:r>
              <a:rPr lang="en-US" dirty="0"/>
              <a:t>Programs        District Coordinator</a:t>
            </a:r>
          </a:p>
          <a:p>
            <a:r>
              <a:rPr lang="en-US" dirty="0"/>
              <a:t>                     Vijay </a:t>
            </a:r>
            <a:r>
              <a:rPr lang="en-US" dirty="0" err="1"/>
              <a:t>Kopparam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065C75-272B-4BB5-BA23-D80E8654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82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Assistance Training Resource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8857" y="1625385"/>
            <a:ext cx="11844444" cy="486355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BLOG</a:t>
            </a:r>
          </a:p>
          <a:p>
            <a:pPr marL="0" indent="0">
              <a:buNone/>
            </a:pPr>
            <a:r>
              <a:rPr lang="en-US" sz="2400" dirty="0"/>
              <a:t>http://www.localassistanceblog.com/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EMAIL NOTIFICATION</a:t>
            </a:r>
          </a:p>
          <a:p>
            <a:pPr marL="0" indent="0">
              <a:buNone/>
            </a:pPr>
            <a:r>
              <a:rPr lang="en-US" sz="2000" dirty="0"/>
              <a:t>https://dot.ca.gov/programs/local-assistance/other-important-issues/subscribe-to-dla-email-list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5E3981-F0D7-482C-A8E0-6A57700B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499" y="542925"/>
            <a:ext cx="11565363" cy="1421928"/>
          </a:xfrm>
        </p:spPr>
        <p:txBody>
          <a:bodyPr/>
          <a:lstStyle/>
          <a:p>
            <a:r>
              <a:rPr lang="en-US" dirty="0"/>
              <a:t>Local Technical Assistance Program (LTAP)</a:t>
            </a:r>
            <a:br>
              <a:rPr lang="en-US" dirty="0"/>
            </a:br>
            <a:r>
              <a:rPr lang="en-US" dirty="0"/>
              <a:t>http://www.localassistanceblog.com/local-assistance-training/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0FC4EE-F318-4344-9E3C-B950ADB63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74126B4-1E6C-4FFF-9282-40E18A85A07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l"/>
            <a:r>
              <a:rPr lang="en-US" dirty="0"/>
              <a:t>Local Road Safety Workshops</a:t>
            </a:r>
          </a:p>
          <a:p>
            <a:pPr algn="l"/>
            <a:r>
              <a:rPr lang="en-US" dirty="0"/>
              <a:t>Feb 24, March 3, 10 and 17.</a:t>
            </a:r>
          </a:p>
          <a:p>
            <a:pPr algn="l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87788-476B-4620-8002-A5C1177AD6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52224" y="1681163"/>
            <a:ext cx="6406376" cy="823912"/>
          </a:xfrm>
        </p:spPr>
        <p:txBody>
          <a:bodyPr/>
          <a:lstStyle/>
          <a:p>
            <a:pPr algn="l"/>
            <a:r>
              <a:rPr lang="en-US" dirty="0"/>
              <a:t>Title VI workshop</a:t>
            </a:r>
          </a:p>
          <a:p>
            <a:pPr algn="l"/>
            <a:r>
              <a:rPr lang="en-US" dirty="0"/>
              <a:t>Feb 16</a:t>
            </a:r>
          </a:p>
          <a:p>
            <a:pPr algn="l"/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DC4E62-1A34-4F98-A451-214F1808519C}"/>
              </a:ext>
            </a:extLst>
          </p:cNvPr>
          <p:cNvSpPr>
            <a:spLocks noGrp="1"/>
          </p:cNvSpPr>
          <p:nvPr>
            <p:ph type="body" sz="quarter" idx="2"/>
          </p:nvPr>
        </p:nvSpPr>
        <p:spPr>
          <a:xfrm>
            <a:off x="444500" y="2798955"/>
            <a:ext cx="5157787" cy="339070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Federal Aid Trainings</a:t>
            </a:r>
          </a:p>
          <a:p>
            <a:pPr marL="0" indent="0">
              <a:buNone/>
            </a:pPr>
            <a:r>
              <a:rPr lang="en-US" dirty="0"/>
              <a:t>Getting your federal aid started</a:t>
            </a:r>
          </a:p>
          <a:p>
            <a:pPr marL="0" indent="0">
              <a:buNone/>
            </a:pPr>
            <a:r>
              <a:rPr lang="en-US" dirty="0"/>
              <a:t>March 10-11; April 14-15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Environmental Requirements</a:t>
            </a:r>
          </a:p>
          <a:p>
            <a:pPr marL="0" indent="0">
              <a:buNone/>
            </a:pPr>
            <a:r>
              <a:rPr lang="en-US" dirty="0"/>
              <a:t>Jan 20-21; March 16-17; May 11-12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Title VI Workshop</a:t>
            </a:r>
          </a:p>
          <a:p>
            <a:pPr marL="0" indent="0">
              <a:buNone/>
            </a:pPr>
            <a:r>
              <a:rPr lang="en-US" dirty="0"/>
              <a:t>Feb 16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00A9570-5EF6-4AFB-9FCA-7C8998E3FEB1}"/>
              </a:ext>
            </a:extLst>
          </p:cNvPr>
          <p:cNvSpPr>
            <a:spLocks noGrp="1"/>
          </p:cNvSpPr>
          <p:nvPr>
            <p:ph type="body" sz="quarter" idx="4"/>
          </p:nvPr>
        </p:nvSpPr>
        <p:spPr>
          <a:xfrm>
            <a:off x="5318783" y="2670117"/>
            <a:ext cx="5183188" cy="34799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Labor Compliance</a:t>
            </a:r>
          </a:p>
          <a:p>
            <a:pPr marL="0" indent="0">
              <a:buNone/>
            </a:pPr>
            <a:r>
              <a:rPr lang="en-US" dirty="0"/>
              <a:t>Feb 9,10,11;  March 23,24,25; April 20,21,22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Resident Engineers Academy</a:t>
            </a:r>
          </a:p>
          <a:p>
            <a:pPr marL="0" indent="0">
              <a:buNone/>
            </a:pPr>
            <a:r>
              <a:rPr lang="en-US" dirty="0"/>
              <a:t>March 1-5  Waitlist Closed – Full Capacity</a:t>
            </a:r>
          </a:p>
          <a:p>
            <a:pPr marL="0" indent="0">
              <a:buNone/>
            </a:pPr>
            <a:r>
              <a:rPr lang="en-US" dirty="0"/>
              <a:t>April 5 -9    Intent to attend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Future:  Procuring A&amp;E Contracts, Right-of-Way Acquisition, Design to Construction, Contract Administration and Project Completion, DBE, Highway Program Funding, Uniform Act Relocation Basic and Advance, Prevent Runovers and </a:t>
            </a:r>
            <a:r>
              <a:rPr lang="en-US" dirty="0" err="1"/>
              <a:t>backovers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7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8D57A-EBA6-4463-A5ED-60468AC39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379141"/>
            <a:ext cx="11214100" cy="1421928"/>
          </a:xfrm>
        </p:spPr>
        <p:txBody>
          <a:bodyPr/>
          <a:lstStyle/>
          <a:p>
            <a:r>
              <a:rPr lang="en-US" i="1" dirty="0"/>
              <a:t>ATRC</a:t>
            </a:r>
            <a:r>
              <a:rPr lang="en-US" dirty="0"/>
              <a:t>  Active Transportation Resource Center </a:t>
            </a:r>
            <a:br>
              <a:rPr lang="en-US" dirty="0"/>
            </a:br>
            <a:r>
              <a:rPr lang="en-US" dirty="0"/>
              <a:t>caatpresources.org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D776A5-E578-479A-AF6F-86410555B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C2016-FBAC-4F52-8B3C-15AA81716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246689" cy="158614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/>
              <a:t>Training          	 Classroom/Online</a:t>
            </a:r>
          </a:p>
          <a:p>
            <a:pPr algn="l"/>
            <a:r>
              <a:rPr lang="en-US" dirty="0"/>
              <a:t>                         	Webinars/</a:t>
            </a:r>
            <a:r>
              <a:rPr lang="en-US" dirty="0" err="1"/>
              <a:t>Workshos</a:t>
            </a:r>
            <a:endParaRPr lang="en-US" dirty="0"/>
          </a:p>
          <a:p>
            <a:pPr algn="l"/>
            <a:r>
              <a:rPr lang="en-US" dirty="0"/>
              <a:t>                        	 ATP Flash Training</a:t>
            </a:r>
          </a:p>
          <a:p>
            <a:pPr algn="l"/>
            <a:r>
              <a:rPr lang="en-US" dirty="0"/>
              <a:t>                        	 Teleconferences</a:t>
            </a:r>
          </a:p>
          <a:p>
            <a:pPr algn="l"/>
            <a:r>
              <a:rPr lang="en-US" dirty="0"/>
              <a:t>                         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3C67A9-6B7C-4514-80B4-3AE7F18A13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88434" y="1681162"/>
            <a:ext cx="6566034" cy="368458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Technical Assistance	 Automated Counter Loan	             		 TA Disadvantage Community</a:t>
            </a:r>
          </a:p>
          <a:p>
            <a:pPr algn="l"/>
            <a:r>
              <a:rPr lang="en-US" dirty="0"/>
              <a:t>			 Non-Infrastructure workshop</a:t>
            </a:r>
          </a:p>
          <a:p>
            <a:pPr algn="l"/>
            <a:r>
              <a:rPr lang="en-US" dirty="0"/>
              <a:t>			 NI on-call TA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6595CB-BFA8-4660-AC76-4E267DE6F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3807097"/>
            <a:ext cx="5157787" cy="238256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Resources	Infrastructure</a:t>
            </a:r>
          </a:p>
          <a:p>
            <a:pPr marL="0" indent="0">
              <a:buNone/>
            </a:pPr>
            <a:r>
              <a:rPr lang="en-US" dirty="0"/>
              <a:t>		Non-Infrastructure</a:t>
            </a:r>
          </a:p>
          <a:p>
            <a:pPr marL="0" indent="0">
              <a:buNone/>
            </a:pPr>
            <a:r>
              <a:rPr lang="en-US" dirty="0"/>
              <a:t>		ATP-TIMS Tools</a:t>
            </a:r>
          </a:p>
          <a:p>
            <a:pPr marL="0" indent="0">
              <a:buNone/>
            </a:pPr>
            <a:r>
              <a:rPr lang="en-US" dirty="0"/>
              <a:t>		Active Transportation Counts</a:t>
            </a:r>
          </a:p>
          <a:p>
            <a:pPr marL="0" indent="0">
              <a:buNone/>
            </a:pPr>
            <a:r>
              <a:rPr lang="en-US" dirty="0"/>
              <a:t>		ATP Street Story Tool</a:t>
            </a:r>
          </a:p>
          <a:p>
            <a:pPr marL="0" indent="0">
              <a:buNone/>
            </a:pPr>
            <a:r>
              <a:rPr lang="en-US" dirty="0"/>
              <a:t>		ATP Benefit-Cost Tool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C4D926-6287-49C8-A91F-DEC0144E3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34680" y="3429000"/>
            <a:ext cx="6149898" cy="272982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ATP Symposium		Inform.  Educate.  Inspire.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COVID-19		</a:t>
            </a:r>
            <a:r>
              <a:rPr lang="en-US" dirty="0" err="1"/>
              <a:t>Guidances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34829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C5077-BDB5-4813-9966-37B3CCE71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Planning and Grant Resources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698F4D-7C1C-4838-A532-4EF61474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7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58C230-A924-4B8D-BE3D-F97F2C78C3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/>
              <a:t>Office of Planning and Research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2115B3-1BB1-4F3B-8BFE-EFE3FD96C3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16589" y="1681163"/>
            <a:ext cx="5942011" cy="823912"/>
          </a:xfrm>
        </p:spPr>
        <p:txBody>
          <a:bodyPr/>
          <a:lstStyle/>
          <a:p>
            <a:pPr algn="l"/>
            <a:r>
              <a:rPr lang="en-US" dirty="0"/>
              <a:t>California Strategic Growth Council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02F37B-E8B0-495A-B1C1-F7057FAE36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hlinkClick r:id="rId2"/>
              </a:rPr>
              <a:t>Https://opr.ca.gov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Federal Grants</a:t>
            </a:r>
          </a:p>
          <a:p>
            <a:pPr marL="0" indent="0">
              <a:buNone/>
            </a:pPr>
            <a:r>
              <a:rPr lang="en-US" sz="3200" dirty="0"/>
              <a:t>CEQA</a:t>
            </a:r>
          </a:p>
          <a:p>
            <a:pPr marL="0" indent="0">
              <a:buNone/>
            </a:pPr>
            <a:r>
              <a:rPr lang="en-US" sz="3200" dirty="0"/>
              <a:t>Land Use</a:t>
            </a:r>
          </a:p>
          <a:p>
            <a:pPr marL="0" indent="0">
              <a:buNone/>
            </a:pPr>
            <a:r>
              <a:rPr lang="en-US" sz="3200" dirty="0"/>
              <a:t>Climate</a:t>
            </a:r>
          </a:p>
          <a:p>
            <a:pPr marL="0" indent="0">
              <a:buNone/>
            </a:pPr>
            <a:r>
              <a:rPr lang="en-US" sz="3200" dirty="0"/>
              <a:t>Economic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671750F-55D2-4DD7-81F7-179414223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62095" y="2505075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hlinkClick r:id="rId3"/>
              </a:rPr>
              <a:t>Https://sgc.ca.gov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Tribal Programs</a:t>
            </a:r>
          </a:p>
          <a:p>
            <a:pPr marL="0" indent="0">
              <a:buNone/>
            </a:pPr>
            <a:r>
              <a:rPr lang="en-US" sz="3200" dirty="0"/>
              <a:t>Prop 84 Wildfire Grants</a:t>
            </a:r>
          </a:p>
          <a:p>
            <a:pPr marL="0" indent="0">
              <a:buNone/>
            </a:pPr>
            <a:r>
              <a:rPr lang="en-US" sz="3200" dirty="0"/>
              <a:t>Climate Change</a:t>
            </a:r>
          </a:p>
          <a:p>
            <a:pPr marL="0" indent="0">
              <a:buNone/>
            </a:pPr>
            <a:r>
              <a:rPr lang="en-US" sz="3200" dirty="0"/>
              <a:t>Climate Equity</a:t>
            </a:r>
          </a:p>
          <a:p>
            <a:pPr marL="0" indent="0">
              <a:buNone/>
            </a:pPr>
            <a:r>
              <a:rPr lang="en-US" sz="3200" dirty="0"/>
              <a:t>Climate Community….</a:t>
            </a:r>
          </a:p>
        </p:txBody>
      </p:sp>
    </p:spTree>
    <p:extLst>
      <p:ext uri="{BB962C8B-B14F-4D97-AF65-F5344CB8AC3E}">
        <p14:creationId xmlns:p14="http://schemas.microsoft.com/office/powerpoint/2010/main" val="558551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F1BAC-3DFA-491E-B331-F931ED01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301084"/>
            <a:ext cx="11214100" cy="970156"/>
          </a:xfrm>
        </p:spPr>
        <p:txBody>
          <a:bodyPr/>
          <a:lstStyle/>
          <a:p>
            <a:r>
              <a:rPr lang="en-US" i="1" dirty="0"/>
              <a:t>SCAG  </a:t>
            </a:r>
            <a:r>
              <a:rPr lang="en-US" dirty="0"/>
              <a:t> Southern California Association of Government</a:t>
            </a:r>
            <a:br>
              <a:rPr lang="en-US" dirty="0"/>
            </a:br>
            <a:r>
              <a:rPr lang="en-US" dirty="0"/>
              <a:t>Https://scag.ca.gov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5C4003-E5C7-4089-B0E3-7CDD4D7C4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8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5DEF9C-1641-4B53-8B3C-8658C976B5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271240"/>
            <a:ext cx="10059949" cy="558676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Committees, TAC and Working Groups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Funding and Programming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Program and Projects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Data &amp; Tools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Grant Opportunities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Local Resources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345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AAD26-A02C-41A0-A318-C04C02500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and Federal Proposes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E175C1-26BA-4BDD-BE0C-F06B71EB1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9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83505-12A5-49C2-BFDA-0504C02BDC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625385"/>
            <a:ext cx="9993041" cy="4093243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Check the latest news development </a:t>
            </a:r>
          </a:p>
        </p:txBody>
      </p:sp>
    </p:spTree>
    <p:extLst>
      <p:ext uri="{BB962C8B-B14F-4D97-AF65-F5344CB8AC3E}">
        <p14:creationId xmlns:p14="http://schemas.microsoft.com/office/powerpoint/2010/main" val="600428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0</TotalTime>
  <Words>318</Words>
  <Application>Microsoft Office PowerPoint</Application>
  <PresentationFormat>Widescreen</PresentationFormat>
  <Paragraphs>131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Trade Gothic LT Pro</vt:lpstr>
      <vt:lpstr>Trebuchet MS</vt:lpstr>
      <vt:lpstr>Office Theme</vt:lpstr>
      <vt:lpstr>  Project Delivery  Resource</vt:lpstr>
      <vt:lpstr>Office of Local Assistance</vt:lpstr>
      <vt:lpstr>District 7 Local Assistance </vt:lpstr>
      <vt:lpstr>Local Assistance Training Resource</vt:lpstr>
      <vt:lpstr>Local Technical Assistance Program (LTAP) http://www.localassistanceblog.com/local-assistance-training/</vt:lpstr>
      <vt:lpstr>ATRC  Active Transportation Resource Center  caatpresources.org </vt:lpstr>
      <vt:lpstr>Other Planning and Grant Resources</vt:lpstr>
      <vt:lpstr>SCAG   Southern California Association of Government Https://scag.ca.gov</vt:lpstr>
      <vt:lpstr>State and Federal Proposes</vt:lpstr>
      <vt:lpstr>“ Timely and informed communication,           across all disciplines and         involving key stakeholders is  the key to successful project delivery</vt:lpstr>
      <vt:lpstr>Thank You !  Participate in Learning and Development</vt:lpstr>
      <vt:lpstr>Thank You !   Stay Connected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2021-02-02T02:07:33Z</dcterms:created>
  <dcterms:modified xsi:type="dcterms:W3CDTF">2021-02-02T06:10:29Z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