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0" r:id="rId1"/>
  </p:sldMasterIdLst>
  <p:notesMasterIdLst>
    <p:notesMasterId r:id="rId9"/>
  </p:notesMasterIdLst>
  <p:sldIdLst>
    <p:sldId id="256" r:id="rId2"/>
    <p:sldId id="272" r:id="rId3"/>
    <p:sldId id="281" r:id="rId4"/>
    <p:sldId id="279" r:id="rId5"/>
    <p:sldId id="280" r:id="rId6"/>
    <p:sldId id="282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03" autoAdjust="0"/>
    <p:restoredTop sz="82243" autoAdjust="0"/>
  </p:normalViewPr>
  <p:slideViewPr>
    <p:cSldViewPr snapToGrid="0">
      <p:cViewPr>
        <p:scale>
          <a:sx n="40" d="100"/>
          <a:sy n="40" d="100"/>
        </p:scale>
        <p:origin x="180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25201C-3BDE-48B8-B318-335462C073C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09ED070-000C-4195-B764-6FD31A1AC64C}">
      <dgm:prSet custT="1"/>
      <dgm:spPr/>
      <dgm:t>
        <a:bodyPr/>
        <a:lstStyle/>
        <a:p>
          <a:r>
            <a:rPr lang="en-US" sz="3200" baseline="0" dirty="0"/>
            <a:t>Hard copy applications must be turned in within 30 days of due date. </a:t>
          </a:r>
          <a:endParaRPr lang="en-US" sz="3200" dirty="0"/>
        </a:p>
      </dgm:t>
    </dgm:pt>
    <dgm:pt modelId="{BDFB9284-DEC0-4947-9A5C-F4612BEB8ACF}" type="parTrans" cxnId="{973CAD12-C85C-46F1-A79D-4496DB566AB8}">
      <dgm:prSet/>
      <dgm:spPr/>
      <dgm:t>
        <a:bodyPr/>
        <a:lstStyle/>
        <a:p>
          <a:endParaRPr lang="en-US"/>
        </a:p>
      </dgm:t>
    </dgm:pt>
    <dgm:pt modelId="{22F0F1AD-7E26-4EFC-8B22-610E7772CF29}" type="sibTrans" cxnId="{973CAD12-C85C-46F1-A79D-4496DB566AB8}">
      <dgm:prSet/>
      <dgm:spPr/>
      <dgm:t>
        <a:bodyPr/>
        <a:lstStyle/>
        <a:p>
          <a:endParaRPr lang="en-US"/>
        </a:p>
      </dgm:t>
    </dgm:pt>
    <dgm:pt modelId="{47C9A455-3CAA-4A6A-BD29-24586BD16D11}">
      <dgm:prSet custT="1"/>
      <dgm:spPr/>
      <dgm:t>
        <a:bodyPr/>
        <a:lstStyle/>
        <a:p>
          <a:r>
            <a:rPr lang="en-US" sz="3200" baseline="0" dirty="0"/>
            <a:t>Electronic signatures on applications will be accepted for current cycle.</a:t>
          </a:r>
          <a:endParaRPr lang="en-US" sz="3200" dirty="0"/>
        </a:p>
      </dgm:t>
    </dgm:pt>
    <dgm:pt modelId="{6484EBCE-8F91-47DD-9059-6011E97622D3}" type="parTrans" cxnId="{391254A3-426C-445E-B8BF-788547267666}">
      <dgm:prSet/>
      <dgm:spPr/>
      <dgm:t>
        <a:bodyPr/>
        <a:lstStyle/>
        <a:p>
          <a:endParaRPr lang="en-US"/>
        </a:p>
      </dgm:t>
    </dgm:pt>
    <dgm:pt modelId="{C1B18447-3704-4168-A151-2B63AF72928C}" type="sibTrans" cxnId="{391254A3-426C-445E-B8BF-788547267666}">
      <dgm:prSet/>
      <dgm:spPr/>
      <dgm:t>
        <a:bodyPr/>
        <a:lstStyle/>
        <a:p>
          <a:endParaRPr lang="en-US"/>
        </a:p>
      </dgm:t>
    </dgm:pt>
    <dgm:pt modelId="{5F03F90C-5318-435E-B147-3D00FCF59E68}" type="pres">
      <dgm:prSet presAssocID="{4625201C-3BDE-48B8-B318-335462C073C6}" presName="root" presStyleCnt="0">
        <dgm:presLayoutVars>
          <dgm:dir/>
          <dgm:resizeHandles val="exact"/>
        </dgm:presLayoutVars>
      </dgm:prSet>
      <dgm:spPr/>
    </dgm:pt>
    <dgm:pt modelId="{7FAACD83-F583-41AE-859E-6AB38D38B73C}" type="pres">
      <dgm:prSet presAssocID="{409ED070-000C-4195-B764-6FD31A1AC64C}" presName="compNode" presStyleCnt="0"/>
      <dgm:spPr/>
    </dgm:pt>
    <dgm:pt modelId="{EE381EE2-506C-4FEC-9302-021EC4C42D1A}" type="pres">
      <dgm:prSet presAssocID="{409ED070-000C-4195-B764-6FD31A1AC64C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inter"/>
        </a:ext>
      </dgm:extLst>
    </dgm:pt>
    <dgm:pt modelId="{5E1A1E2B-FEE5-4E44-8512-A057E778D9BA}" type="pres">
      <dgm:prSet presAssocID="{409ED070-000C-4195-B764-6FD31A1AC64C}" presName="spaceRect" presStyleCnt="0"/>
      <dgm:spPr/>
    </dgm:pt>
    <dgm:pt modelId="{46E018D6-C40C-4016-A11F-5BC829BC8E25}" type="pres">
      <dgm:prSet presAssocID="{409ED070-000C-4195-B764-6FD31A1AC64C}" presName="textRect" presStyleLbl="revTx" presStyleIdx="0" presStyleCnt="2" custLinFactNeighborY="-18392">
        <dgm:presLayoutVars>
          <dgm:chMax val="1"/>
          <dgm:chPref val="1"/>
        </dgm:presLayoutVars>
      </dgm:prSet>
      <dgm:spPr/>
    </dgm:pt>
    <dgm:pt modelId="{25E9F3CA-A89B-4BFD-ABE1-A9CBB272DC8D}" type="pres">
      <dgm:prSet presAssocID="{22F0F1AD-7E26-4EFC-8B22-610E7772CF29}" presName="sibTrans" presStyleCnt="0"/>
      <dgm:spPr/>
    </dgm:pt>
    <dgm:pt modelId="{AF11A636-9483-4B4D-95D6-E4ACC37A6800}" type="pres">
      <dgm:prSet presAssocID="{47C9A455-3CAA-4A6A-BD29-24586BD16D11}" presName="compNode" presStyleCnt="0"/>
      <dgm:spPr/>
    </dgm:pt>
    <dgm:pt modelId="{C8EA9D59-DBDA-4AA7-A989-DEFBFC580A11}" type="pres">
      <dgm:prSet presAssocID="{47C9A455-3CAA-4A6A-BD29-24586BD16D1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59305EB4-600E-48E5-B5DB-8724F7509D4D}" type="pres">
      <dgm:prSet presAssocID="{47C9A455-3CAA-4A6A-BD29-24586BD16D11}" presName="spaceRect" presStyleCnt="0"/>
      <dgm:spPr/>
    </dgm:pt>
    <dgm:pt modelId="{E65ABBB2-6CA8-41BC-B0EF-BC85E92ACEDC}" type="pres">
      <dgm:prSet presAssocID="{47C9A455-3CAA-4A6A-BD29-24586BD16D11}" presName="textRect" presStyleLbl="revTx" presStyleIdx="1" presStyleCnt="2" custLinFactNeighborY="-20064">
        <dgm:presLayoutVars>
          <dgm:chMax val="1"/>
          <dgm:chPref val="1"/>
        </dgm:presLayoutVars>
      </dgm:prSet>
      <dgm:spPr/>
    </dgm:pt>
  </dgm:ptLst>
  <dgm:cxnLst>
    <dgm:cxn modelId="{A5E85B04-56DA-412E-8462-22B514173EAA}" type="presOf" srcId="{409ED070-000C-4195-B764-6FD31A1AC64C}" destId="{46E018D6-C40C-4016-A11F-5BC829BC8E25}" srcOrd="0" destOrd="0" presId="urn:microsoft.com/office/officeart/2018/2/layout/IconLabelList"/>
    <dgm:cxn modelId="{973CAD12-C85C-46F1-A79D-4496DB566AB8}" srcId="{4625201C-3BDE-48B8-B318-335462C073C6}" destId="{409ED070-000C-4195-B764-6FD31A1AC64C}" srcOrd="0" destOrd="0" parTransId="{BDFB9284-DEC0-4947-9A5C-F4612BEB8ACF}" sibTransId="{22F0F1AD-7E26-4EFC-8B22-610E7772CF29}"/>
    <dgm:cxn modelId="{447BCE26-2B61-4A3D-BDEF-C94C27B80D2F}" type="presOf" srcId="{47C9A455-3CAA-4A6A-BD29-24586BD16D11}" destId="{E65ABBB2-6CA8-41BC-B0EF-BC85E92ACEDC}" srcOrd="0" destOrd="0" presId="urn:microsoft.com/office/officeart/2018/2/layout/IconLabelList"/>
    <dgm:cxn modelId="{391254A3-426C-445E-B8BF-788547267666}" srcId="{4625201C-3BDE-48B8-B318-335462C073C6}" destId="{47C9A455-3CAA-4A6A-BD29-24586BD16D11}" srcOrd="1" destOrd="0" parTransId="{6484EBCE-8F91-47DD-9059-6011E97622D3}" sibTransId="{C1B18447-3704-4168-A151-2B63AF72928C}"/>
    <dgm:cxn modelId="{728923E2-B205-41FD-AEB0-4A6657079224}" type="presOf" srcId="{4625201C-3BDE-48B8-B318-335462C073C6}" destId="{5F03F90C-5318-435E-B147-3D00FCF59E68}" srcOrd="0" destOrd="0" presId="urn:microsoft.com/office/officeart/2018/2/layout/IconLabelList"/>
    <dgm:cxn modelId="{BFDA78B8-617C-45E7-8153-7A16D023A647}" type="presParOf" srcId="{5F03F90C-5318-435E-B147-3D00FCF59E68}" destId="{7FAACD83-F583-41AE-859E-6AB38D38B73C}" srcOrd="0" destOrd="0" presId="urn:microsoft.com/office/officeart/2018/2/layout/IconLabelList"/>
    <dgm:cxn modelId="{D13AAD15-42B8-4D10-999D-2C317DDA2185}" type="presParOf" srcId="{7FAACD83-F583-41AE-859E-6AB38D38B73C}" destId="{EE381EE2-506C-4FEC-9302-021EC4C42D1A}" srcOrd="0" destOrd="0" presId="urn:microsoft.com/office/officeart/2018/2/layout/IconLabelList"/>
    <dgm:cxn modelId="{3DCE15AE-E0D6-490A-A48B-D3FBA71EE09B}" type="presParOf" srcId="{7FAACD83-F583-41AE-859E-6AB38D38B73C}" destId="{5E1A1E2B-FEE5-4E44-8512-A057E778D9BA}" srcOrd="1" destOrd="0" presId="urn:microsoft.com/office/officeart/2018/2/layout/IconLabelList"/>
    <dgm:cxn modelId="{8DA75FFE-6590-4BAD-A802-7971F9FA6511}" type="presParOf" srcId="{7FAACD83-F583-41AE-859E-6AB38D38B73C}" destId="{46E018D6-C40C-4016-A11F-5BC829BC8E25}" srcOrd="2" destOrd="0" presId="urn:microsoft.com/office/officeart/2018/2/layout/IconLabelList"/>
    <dgm:cxn modelId="{A72FF784-160E-4248-9452-E4D9B64756C4}" type="presParOf" srcId="{5F03F90C-5318-435E-B147-3D00FCF59E68}" destId="{25E9F3CA-A89B-4BFD-ABE1-A9CBB272DC8D}" srcOrd="1" destOrd="0" presId="urn:microsoft.com/office/officeart/2018/2/layout/IconLabelList"/>
    <dgm:cxn modelId="{E63EE6E7-6497-489B-A1C3-F2914876723D}" type="presParOf" srcId="{5F03F90C-5318-435E-B147-3D00FCF59E68}" destId="{AF11A636-9483-4B4D-95D6-E4ACC37A6800}" srcOrd="2" destOrd="0" presId="urn:microsoft.com/office/officeart/2018/2/layout/IconLabelList"/>
    <dgm:cxn modelId="{69A6202F-67C4-4CAE-99AF-EEECAAD8FD10}" type="presParOf" srcId="{AF11A636-9483-4B4D-95D6-E4ACC37A6800}" destId="{C8EA9D59-DBDA-4AA7-A989-DEFBFC580A11}" srcOrd="0" destOrd="0" presId="urn:microsoft.com/office/officeart/2018/2/layout/IconLabelList"/>
    <dgm:cxn modelId="{1CED30C1-6BCE-4276-8178-F754C3A229D8}" type="presParOf" srcId="{AF11A636-9483-4B4D-95D6-E4ACC37A6800}" destId="{59305EB4-600E-48E5-B5DB-8724F7509D4D}" srcOrd="1" destOrd="0" presId="urn:microsoft.com/office/officeart/2018/2/layout/IconLabelList"/>
    <dgm:cxn modelId="{AC60239D-5EE0-4805-90EE-3F350FE8CCBB}" type="presParOf" srcId="{AF11A636-9483-4B4D-95D6-E4ACC37A6800}" destId="{E65ABBB2-6CA8-41BC-B0EF-BC85E92ACED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81EE2-506C-4FEC-9302-021EC4C42D1A}">
      <dsp:nvSpPr>
        <dsp:cNvPr id="0" name=""/>
        <dsp:cNvSpPr/>
      </dsp:nvSpPr>
      <dsp:spPr>
        <a:xfrm>
          <a:off x="1671600" y="265777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E018D6-C40C-4016-A11F-5BC829BC8E25}">
      <dsp:nvSpPr>
        <dsp:cNvPr id="0" name=""/>
        <dsp:cNvSpPr/>
      </dsp:nvSpPr>
      <dsp:spPr>
        <a:xfrm>
          <a:off x="483600" y="2543881"/>
          <a:ext cx="4320000" cy="121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/>
            <a:t>Hard copy applications must be turned in within 30 days of due date. </a:t>
          </a:r>
          <a:endParaRPr lang="en-US" sz="3200" kern="1200" dirty="0"/>
        </a:p>
      </dsp:txBody>
      <dsp:txXfrm>
        <a:off x="483600" y="2543881"/>
        <a:ext cx="4320000" cy="1215000"/>
      </dsp:txXfrm>
    </dsp:sp>
    <dsp:sp modelId="{C8EA9D59-DBDA-4AA7-A989-DEFBFC580A11}">
      <dsp:nvSpPr>
        <dsp:cNvPr id="0" name=""/>
        <dsp:cNvSpPr/>
      </dsp:nvSpPr>
      <dsp:spPr>
        <a:xfrm>
          <a:off x="6747600" y="265777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ABBB2-6CA8-41BC-B0EF-BC85E92ACEDC}">
      <dsp:nvSpPr>
        <dsp:cNvPr id="0" name=""/>
        <dsp:cNvSpPr/>
      </dsp:nvSpPr>
      <dsp:spPr>
        <a:xfrm>
          <a:off x="5559600" y="2523566"/>
          <a:ext cx="4320000" cy="121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baseline="0" dirty="0"/>
            <a:t>Electronic signatures on applications will be accepted for current cycle.</a:t>
          </a:r>
          <a:endParaRPr lang="en-US" sz="3200" kern="1200" dirty="0"/>
        </a:p>
      </dsp:txBody>
      <dsp:txXfrm>
        <a:off x="5559600" y="2523566"/>
        <a:ext cx="4320000" cy="1215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A9B4E-B177-4054-8758-F5F78E3FE58A}" type="datetimeFigureOut">
              <a:rPr lang="en-US" smtClean="0"/>
              <a:t>7/28/2020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93FFF-F405-4748-9353-37BF76703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76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93FFF-F405-4748-9353-37BF76703C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65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6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90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528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3376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2864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71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008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575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03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16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46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264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393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4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12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820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64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7/28/2020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79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moneymakera@metro.ne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MoneymakerA@metro.net" TargetMode="External"/><Relationship Id="rId2" Type="http://schemas.openxmlformats.org/officeDocument/2006/relationships/hyperlink" Target="mailto:ChenP@Metro.ne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quans@metro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2736-1D1D-4EA9-BD1A-C291E00818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Active Transportation Program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39924B-ED40-427C-B6B8-91BDAD537D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643428"/>
          </a:xfrm>
        </p:spPr>
        <p:txBody>
          <a:bodyPr>
            <a:normAutofit/>
          </a:bodyPr>
          <a:lstStyle/>
          <a:p>
            <a:r>
              <a:rPr lang="en-US" dirty="0"/>
              <a:t>State legislative analysis and discretionary grants group</a:t>
            </a:r>
          </a:p>
          <a:p>
            <a:r>
              <a:rPr lang="en-US" dirty="0"/>
              <a:t>July 29, 2020</a:t>
            </a:r>
          </a:p>
        </p:txBody>
      </p:sp>
    </p:spTree>
    <p:extLst>
      <p:ext uri="{BB962C8B-B14F-4D97-AF65-F5344CB8AC3E}">
        <p14:creationId xmlns:p14="http://schemas.microsoft.com/office/powerpoint/2010/main" val="2348697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6AC81-EAE6-44A5-B7B3-662561AF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transportation program</a:t>
            </a:r>
            <a:br>
              <a:rPr lang="en-US" dirty="0"/>
            </a:br>
            <a:r>
              <a:rPr lang="en-US" dirty="0"/>
              <a:t>cycle 5 SCHEDULE – quick-build applications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86C86E-795A-452A-94E9-8C121E0DEE5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24457927"/>
              </p:ext>
            </p:extLst>
          </p:nvPr>
        </p:nvGraphicFramePr>
        <p:xfrm>
          <a:off x="914400" y="2333098"/>
          <a:ext cx="10363200" cy="2926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04267">
                  <a:extLst>
                    <a:ext uri="{9D8B030D-6E8A-4147-A177-3AD203B41FA5}">
                      <a16:colId xmlns:a16="http://schemas.microsoft.com/office/drawing/2014/main" val="1319373932"/>
                    </a:ext>
                  </a:extLst>
                </a:gridCol>
                <a:gridCol w="2878666">
                  <a:extLst>
                    <a:ext uri="{9D8B030D-6E8A-4147-A177-3AD203B41FA5}">
                      <a16:colId xmlns:a16="http://schemas.microsoft.com/office/drawing/2014/main" val="1489259206"/>
                    </a:ext>
                  </a:extLst>
                </a:gridCol>
                <a:gridCol w="2980267">
                  <a:extLst>
                    <a:ext uri="{9D8B030D-6E8A-4147-A177-3AD203B41FA5}">
                      <a16:colId xmlns:a16="http://schemas.microsoft.com/office/drawing/2014/main" val="572854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Program Milestones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Original Schedule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Amended Schedule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820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Project Application Deadline – Quick-Build Projects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Jun 15,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Jul 15,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370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Staff Recommendation for Quick-Build Projects Posted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Nov 16,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Sep 15,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314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Commission Adopts Quick-Build Projects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Dec 2-3,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Dec 2-3,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209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96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6AC81-EAE6-44A5-B7B3-662561AF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transportation program</a:t>
            </a:r>
            <a:br>
              <a:rPr lang="en-US" dirty="0"/>
            </a:br>
            <a:r>
              <a:rPr lang="en-US" dirty="0"/>
              <a:t>cycle 5 SCHEDULE – Statewide &amp; </a:t>
            </a:r>
            <a:br>
              <a:rPr lang="en-US" dirty="0"/>
            </a:br>
            <a:r>
              <a:rPr lang="en-US" dirty="0"/>
              <a:t>Small urban/rural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86C86E-795A-452A-94E9-8C121E0DEE5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14548153"/>
              </p:ext>
            </p:extLst>
          </p:nvPr>
        </p:nvGraphicFramePr>
        <p:xfrm>
          <a:off x="914400" y="2333098"/>
          <a:ext cx="10363200" cy="38137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04267">
                  <a:extLst>
                    <a:ext uri="{9D8B030D-6E8A-4147-A177-3AD203B41FA5}">
                      <a16:colId xmlns:a16="http://schemas.microsoft.com/office/drawing/2014/main" val="1319373932"/>
                    </a:ext>
                  </a:extLst>
                </a:gridCol>
                <a:gridCol w="2878666">
                  <a:extLst>
                    <a:ext uri="{9D8B030D-6E8A-4147-A177-3AD203B41FA5}">
                      <a16:colId xmlns:a16="http://schemas.microsoft.com/office/drawing/2014/main" val="1489259206"/>
                    </a:ext>
                  </a:extLst>
                </a:gridCol>
                <a:gridCol w="2980267">
                  <a:extLst>
                    <a:ext uri="{9D8B030D-6E8A-4147-A177-3AD203B41FA5}">
                      <a16:colId xmlns:a16="http://schemas.microsoft.com/office/drawing/2014/main" val="572854457"/>
                    </a:ext>
                  </a:extLst>
                </a:gridCol>
              </a:tblGrid>
              <a:tr h="484607">
                <a:tc>
                  <a:txBody>
                    <a:bodyPr/>
                    <a:lstStyle/>
                    <a:p>
                      <a:r>
                        <a:rPr lang="en-US" sz="2400" b="1" dirty="0"/>
                        <a:t>Program Milestones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Original Schedule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Amended Schedule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820109"/>
                  </a:ext>
                </a:extLst>
              </a:tr>
              <a:tr h="849953">
                <a:tc>
                  <a:txBody>
                    <a:bodyPr/>
                    <a:lstStyle/>
                    <a:p>
                      <a:r>
                        <a:rPr lang="en-US" sz="2400" dirty="0"/>
                        <a:t>Project Application Deadline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Jun 15,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Sep 15,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8370939"/>
                  </a:ext>
                </a:extLst>
              </a:tr>
              <a:tr h="843638">
                <a:tc>
                  <a:txBody>
                    <a:bodyPr/>
                    <a:lstStyle/>
                    <a:p>
                      <a:r>
                        <a:rPr lang="en-US" sz="2400" dirty="0"/>
                        <a:t>Staff Recommendation Posted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Nov 16,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Feb 15,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314364"/>
                  </a:ext>
                </a:extLst>
              </a:tr>
              <a:tr h="812545">
                <a:tc>
                  <a:txBody>
                    <a:bodyPr/>
                    <a:lstStyle/>
                    <a:p>
                      <a:r>
                        <a:rPr lang="en-US" sz="2400" dirty="0"/>
                        <a:t>Commission Adopts Statewide &amp; Small Urban/Rural Projects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Dec 2-3,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Mar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4209643"/>
                  </a:ext>
                </a:extLst>
              </a:tr>
              <a:tr h="812545">
                <a:tc>
                  <a:txBody>
                    <a:bodyPr/>
                    <a:lstStyle/>
                    <a:p>
                      <a:r>
                        <a:rPr lang="en-US" sz="2400" dirty="0"/>
                        <a:t>Commission Adopts MPO Projects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May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June 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31168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1699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6AC81-EAE6-44A5-B7B3-662561AF1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Transportation program </a:t>
            </a:r>
            <a:br>
              <a:rPr lang="en-US" dirty="0"/>
            </a:br>
            <a:r>
              <a:rPr lang="en-US" dirty="0"/>
              <a:t>METRO letters of support schedule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386C86E-795A-452A-94E9-8C121E0DEE5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06961718"/>
              </p:ext>
            </p:extLst>
          </p:nvPr>
        </p:nvGraphicFramePr>
        <p:xfrm>
          <a:off x="975360" y="2316481"/>
          <a:ext cx="10342880" cy="21410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95435">
                  <a:extLst>
                    <a:ext uri="{9D8B030D-6E8A-4147-A177-3AD203B41FA5}">
                      <a16:colId xmlns:a16="http://schemas.microsoft.com/office/drawing/2014/main" val="1319373932"/>
                    </a:ext>
                  </a:extLst>
                </a:gridCol>
                <a:gridCol w="2873022">
                  <a:extLst>
                    <a:ext uri="{9D8B030D-6E8A-4147-A177-3AD203B41FA5}">
                      <a16:colId xmlns:a16="http://schemas.microsoft.com/office/drawing/2014/main" val="1489259206"/>
                    </a:ext>
                  </a:extLst>
                </a:gridCol>
                <a:gridCol w="2974423">
                  <a:extLst>
                    <a:ext uri="{9D8B030D-6E8A-4147-A177-3AD203B41FA5}">
                      <a16:colId xmlns:a16="http://schemas.microsoft.com/office/drawing/2014/main" val="572854457"/>
                    </a:ext>
                  </a:extLst>
                </a:gridCol>
              </a:tblGrid>
              <a:tr h="1376413">
                <a:tc>
                  <a:txBody>
                    <a:bodyPr/>
                    <a:lstStyle/>
                    <a:p>
                      <a:r>
                        <a:rPr lang="en-US" sz="2400" b="1" dirty="0"/>
                        <a:t>ATP Project Type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Requests Due to Metro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Returned to Agency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820109"/>
                  </a:ext>
                </a:extLst>
              </a:tr>
              <a:tr h="764674">
                <a:tc>
                  <a:txBody>
                    <a:bodyPr/>
                    <a:lstStyle/>
                    <a:p>
                      <a:r>
                        <a:rPr lang="en-US" sz="2400" dirty="0"/>
                        <a:t>All Other Project Types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Aug 7, </a:t>
                      </a:r>
                      <a:r>
                        <a:rPr lang="en-US" sz="2400" dirty="0"/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By Sep 1, 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3143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A0A822C-0B3D-402F-A5F7-3F9770FAD187}"/>
              </a:ext>
            </a:extLst>
          </p:cNvPr>
          <p:cNvSpPr txBox="1"/>
          <p:nvPr/>
        </p:nvSpPr>
        <p:spPr>
          <a:xfrm>
            <a:off x="1402080" y="4917440"/>
            <a:ext cx="955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Please email Anna Moneymaker at </a:t>
            </a:r>
            <a:r>
              <a:rPr lang="en-US" sz="2800" dirty="0">
                <a:hlinkClick r:id="rId2"/>
              </a:rPr>
              <a:t>moneymakera@metro.net</a:t>
            </a:r>
            <a:r>
              <a:rPr lang="en-US" sz="2800" dirty="0"/>
              <a:t> if you have not received a Project Information Request form. </a:t>
            </a:r>
          </a:p>
        </p:txBody>
      </p:sp>
    </p:spTree>
    <p:extLst>
      <p:ext uri="{BB962C8B-B14F-4D97-AF65-F5344CB8AC3E}">
        <p14:creationId xmlns:p14="http://schemas.microsoft.com/office/powerpoint/2010/main" val="3571946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666E2-F34F-4C22-9E7F-477B54407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>
            <a:normAutofit/>
          </a:bodyPr>
          <a:lstStyle/>
          <a:p>
            <a:r>
              <a:rPr lang="en-US" dirty="0"/>
              <a:t>Submission Details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AC47206-EB19-4CED-A7EA-8078EA704B4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34393876"/>
              </p:ext>
            </p:extLst>
          </p:nvPr>
        </p:nvGraphicFramePr>
        <p:xfrm>
          <a:off x="914400" y="1991361"/>
          <a:ext cx="10363200" cy="4248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2304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711FE-194E-4240-AF10-1A11BE2CA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dirty="0"/>
              <a:t>Metro Station Trailblazing design Standards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76F6EB-FD30-404E-9E73-ABF469F6E1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1842" t="19839" r="23224" b="5886"/>
          <a:stretch/>
        </p:blipFill>
        <p:spPr>
          <a:xfrm>
            <a:off x="913774" y="1901429"/>
            <a:ext cx="4259180" cy="435543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628CA95-9C28-4E57-99D4-DF3C7778FA8F}"/>
              </a:ext>
            </a:extLst>
          </p:cNvPr>
          <p:cNvSpPr txBox="1"/>
          <p:nvPr/>
        </p:nvSpPr>
        <p:spPr>
          <a:xfrm>
            <a:off x="5919537" y="2114130"/>
            <a:ext cx="535868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Metro Station Trailblazing Design Standards were created for cities and third parties implementing wayfinding signage that guides customers to and from Metro rail stations. </a:t>
            </a:r>
          </a:p>
          <a:p>
            <a:endParaRPr lang="en-US" sz="2400" dirty="0"/>
          </a:p>
          <a:p>
            <a:r>
              <a:rPr lang="en-US" sz="2400" dirty="0"/>
              <a:t>For more information, please contact:</a:t>
            </a:r>
          </a:p>
          <a:p>
            <a:r>
              <a:rPr lang="en-US" sz="2400" dirty="0"/>
              <a:t>Susan Gray</a:t>
            </a:r>
          </a:p>
          <a:p>
            <a:r>
              <a:rPr lang="en-US" sz="2400" dirty="0"/>
              <a:t>Director, Art &amp; Design</a:t>
            </a:r>
          </a:p>
          <a:p>
            <a:r>
              <a:rPr lang="en-US" sz="2400" dirty="0"/>
              <a:t>GrayS@metro.net</a:t>
            </a:r>
          </a:p>
        </p:txBody>
      </p:sp>
    </p:spTree>
    <p:extLst>
      <p:ext uri="{BB962C8B-B14F-4D97-AF65-F5344CB8AC3E}">
        <p14:creationId xmlns:p14="http://schemas.microsoft.com/office/powerpoint/2010/main" val="3401450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828800"/>
            <a:ext cx="5182226" cy="479552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/>
              <a:t>Patricia Chen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Senior Director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/>
              <a:t>State Legislative Analysis &amp;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/>
              <a:t>Discretionary Grants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>
                <a:hlinkClick r:id="rId2"/>
              </a:rPr>
              <a:t>ChenP@Metro.net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Anna Moneymaker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/>
              <a:t>Transportation Planner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State legislative analysis &amp;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dirty="0"/>
              <a:t>discretionary grants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>
                <a:hlinkClick r:id="rId3"/>
              </a:rPr>
              <a:t>MoneymakerA@metro.net</a:t>
            </a:r>
            <a:endParaRPr lang="en-US" sz="20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2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6EC7D58-4FEE-4557-8DF6-510075F6C3E3}"/>
              </a:ext>
            </a:extLst>
          </p:cNvPr>
          <p:cNvSpPr txBox="1">
            <a:spLocks/>
          </p:cNvSpPr>
          <p:nvPr/>
        </p:nvSpPr>
        <p:spPr>
          <a:xfrm>
            <a:off x="5942974" y="1828800"/>
            <a:ext cx="5182226" cy="47955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dirty="0"/>
              <a:t>Shelly Quan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dirty="0"/>
              <a:t>Senior Transportation Planner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dirty="0"/>
              <a:t>State Legislative Analysis &amp;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dirty="0"/>
              <a:t>Discretionary Grants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en-US" dirty="0">
                <a:hlinkClick r:id="rId4"/>
              </a:rPr>
              <a:t>quans@metro.net</a:t>
            </a:r>
            <a:endParaRPr lang="en-US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7495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291</Words>
  <Application>Microsoft Office PowerPoint</Application>
  <PresentationFormat>Widescreen</PresentationFormat>
  <Paragraphs>68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Tw Cen MT</vt:lpstr>
      <vt:lpstr>Droplet</vt:lpstr>
      <vt:lpstr>Active Transportation Program Updates</vt:lpstr>
      <vt:lpstr>Active transportation program cycle 5 SCHEDULE – quick-build applications</vt:lpstr>
      <vt:lpstr>Active transportation program cycle 5 SCHEDULE – Statewide &amp;  Small urban/rural</vt:lpstr>
      <vt:lpstr>Active Transportation program  METRO letters of support schedule</vt:lpstr>
      <vt:lpstr>Submission Details</vt:lpstr>
      <vt:lpstr>Metro Station Trailblazing design Standards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Transportation Program Updates</dc:title>
  <dc:creator>Moneymaker, Anna</dc:creator>
  <cp:lastModifiedBy>Moneymaker, Anna</cp:lastModifiedBy>
  <cp:revision>10</cp:revision>
  <dcterms:created xsi:type="dcterms:W3CDTF">2020-07-24T23:28:39Z</dcterms:created>
  <dcterms:modified xsi:type="dcterms:W3CDTF">2020-07-29T02:00:34Z</dcterms:modified>
</cp:coreProperties>
</file>