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0" r:id="rId1"/>
  </p:sldMasterIdLst>
  <p:notesMasterIdLst>
    <p:notesMasterId r:id="rId6"/>
  </p:notesMasterIdLst>
  <p:handoutMasterIdLst>
    <p:handoutMasterId r:id="rId7"/>
  </p:handoutMasterIdLst>
  <p:sldIdLst>
    <p:sldId id="328" r:id="rId2"/>
    <p:sldId id="375" r:id="rId3"/>
    <p:sldId id="353" r:id="rId4"/>
    <p:sldId id="357" r:id="rId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6D58"/>
    <a:srgbClr val="053057"/>
    <a:srgbClr val="FF0000"/>
    <a:srgbClr val="E3DBD3"/>
    <a:srgbClr val="E6E3D0"/>
    <a:srgbClr val="E1DEC5"/>
    <a:srgbClr val="8F6D58"/>
    <a:srgbClr val="EDE7E3"/>
    <a:srgbClr val="EAE3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4" autoAdjust="0"/>
    <p:restoredTop sz="96305" autoAdjust="0"/>
  </p:normalViewPr>
  <p:slideViewPr>
    <p:cSldViewPr>
      <p:cViewPr varScale="1">
        <p:scale>
          <a:sx n="67" d="100"/>
          <a:sy n="67" d="100"/>
        </p:scale>
        <p:origin x="125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5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66" d="100"/>
          <a:sy n="66" d="100"/>
        </p:scale>
        <p:origin x="4266" y="73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8372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15" tIns="46608" rIns="93215" bIns="46608" numCol="1" anchor="t" anchorCtr="0" compatLnSpc="1">
            <a:prstTxWarp prst="textNoShape">
              <a:avLst/>
            </a:prstTxWarp>
          </a:bodyPr>
          <a:lstStyle>
            <a:lvl1pPr defTabSz="929915" eaLnBrk="1" hangingPunct="1">
              <a:defRPr sz="1200"/>
            </a:lvl1pPr>
          </a:lstStyle>
          <a:p>
            <a:pPr>
              <a:defRPr/>
            </a:pPr>
            <a:r>
              <a:rPr lang="en-US"/>
              <a:t>HSIP  Program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029" y="0"/>
            <a:ext cx="303837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15" tIns="46608" rIns="93215" bIns="46608" numCol="1" anchor="t" anchorCtr="0" compatLnSpc="1">
            <a:prstTxWarp prst="textNoShape">
              <a:avLst/>
            </a:prstTxWarp>
          </a:bodyPr>
          <a:lstStyle>
            <a:lvl1pPr algn="r" defTabSz="92991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32216"/>
            <a:ext cx="3038372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15" tIns="46608" rIns="93215" bIns="46608" numCol="1" anchor="b" anchorCtr="0" compatLnSpc="1">
            <a:prstTxWarp prst="textNoShape">
              <a:avLst/>
            </a:prstTxWarp>
          </a:bodyPr>
          <a:lstStyle>
            <a:lvl1pPr defTabSz="92991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029" y="8832216"/>
            <a:ext cx="303837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15" tIns="46608" rIns="93215" bIns="46608" numCol="1" anchor="b" anchorCtr="0" compatLnSpc="1">
            <a:prstTxWarp prst="textNoShape">
              <a:avLst/>
            </a:prstTxWarp>
          </a:bodyPr>
          <a:lstStyle>
            <a:lvl1pPr algn="r" defTabSz="929232" eaLnBrk="1" hangingPunct="1">
              <a:defRPr sz="1200" smtClean="0"/>
            </a:lvl1pPr>
          </a:lstStyle>
          <a:p>
            <a:pPr>
              <a:defRPr/>
            </a:pPr>
            <a:fld id="{1A149C2A-7D5D-4B74-9459-A8C4940554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470859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52711" cy="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22" tIns="45810" rIns="91622" bIns="45810" numCol="1" anchor="t" anchorCtr="0" compatLnSpc="1">
            <a:prstTxWarp prst="textNoShape">
              <a:avLst/>
            </a:prstTxWarp>
          </a:bodyPr>
          <a:lstStyle>
            <a:lvl1pPr defTabSz="915656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435" y="1"/>
            <a:ext cx="3052711" cy="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22" tIns="45810" rIns="91622" bIns="45810" numCol="1" anchor="t" anchorCtr="0" compatLnSpc="1">
            <a:prstTxWarp prst="textNoShape">
              <a:avLst/>
            </a:prstTxWarp>
          </a:bodyPr>
          <a:lstStyle>
            <a:lvl1pPr algn="r" defTabSz="915656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87388"/>
            <a:ext cx="4679950" cy="3509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6135" y="4424058"/>
            <a:ext cx="5190883" cy="4198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22" tIns="45810" rIns="91622" bIns="458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1293"/>
            <a:ext cx="3052711" cy="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22" tIns="45810" rIns="91622" bIns="45810" numCol="1" anchor="b" anchorCtr="0" compatLnSpc="1">
            <a:prstTxWarp prst="textNoShape">
              <a:avLst/>
            </a:prstTxWarp>
          </a:bodyPr>
          <a:lstStyle>
            <a:lvl1pPr defTabSz="915656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435" y="8851293"/>
            <a:ext cx="3052711" cy="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22" tIns="45810" rIns="91622" bIns="45810" numCol="1" anchor="b" anchorCtr="0" compatLnSpc="1">
            <a:prstTxWarp prst="textNoShape">
              <a:avLst/>
            </a:prstTxWarp>
          </a:bodyPr>
          <a:lstStyle>
            <a:lvl1pPr algn="r" defTabSz="914912" eaLnBrk="1" hangingPunct="1">
              <a:defRPr sz="1200" smtClean="0"/>
            </a:lvl1pPr>
          </a:lstStyle>
          <a:p>
            <a:pPr>
              <a:defRPr/>
            </a:pPr>
            <a:fld id="{6F98B351-EB4B-495B-82C4-239D060E6A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84289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73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659" indent="-286407" defTabSz="91173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5629" indent="-229126" defTabSz="91173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3880" indent="-229126" defTabSz="91173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132" indent="-229126" defTabSz="91173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0384" indent="-229126" defTabSz="91173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8635" indent="-229126" defTabSz="91173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6887" indent="-229126" defTabSz="91173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5138" indent="-229126" defTabSz="91173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E77C75C-190F-4134-9623-4B88828A20BD}" type="slidenum">
              <a:rPr kumimoji="0" lang="en-US" altLang="en-US"/>
              <a:pPr>
                <a:spcBef>
                  <a:spcPct val="0"/>
                </a:spcBef>
              </a:pPr>
              <a:t>1</a:t>
            </a:fld>
            <a:endParaRPr kumimoji="0"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87388"/>
            <a:ext cx="4679950" cy="3509962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Highway safety improvement projects must be identified on the basis of crash experience, crash potential, crash rate, or other data-supported means. (23 USC 148(c)(2)(B)).</a:t>
            </a:r>
          </a:p>
          <a:p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64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22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5176" indent="-274336" defTabSz="91022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0513" indent="-218834" defTabSz="91022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9767" indent="-218834" defTabSz="91022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80606" indent="-218834" defTabSz="91022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7304" indent="-218834" defTabSz="9102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4001" indent="-218834" defTabSz="9102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50698" indent="-218834" defTabSz="9102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7395" indent="-218834" defTabSz="9102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BE2FF14-510A-4A97-B9E6-AFF06AE7DA6D}" type="slidenum">
              <a:rPr kumimoji="0" lang="en-US" altLang="en-US"/>
              <a:pPr>
                <a:spcBef>
                  <a:spcPct val="0"/>
                </a:spcBef>
              </a:pPr>
              <a:t>2</a:t>
            </a:fld>
            <a:endParaRPr kumimoji="0" lang="en-US" alt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692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725AD55-CF25-47E1-A72C-63549AA304D8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2137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22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5176" indent="-274336" defTabSz="91022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0513" indent="-218834" defTabSz="91022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9767" indent="-218834" defTabSz="91022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80606" indent="-218834" defTabSz="91022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7304" indent="-218834" defTabSz="9102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4001" indent="-218834" defTabSz="9102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50698" indent="-218834" defTabSz="9102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7395" indent="-218834" defTabSz="9102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4656553-6486-4D17-9138-D0DC264A0574}" type="slidenum">
              <a:rPr kumimoji="0" lang="en-US" altLang="en-US"/>
              <a:pPr>
                <a:spcBef>
                  <a:spcPct val="0"/>
                </a:spcBef>
              </a:pPr>
              <a:t>4</a:t>
            </a:fld>
            <a:endParaRPr kumimoji="0" lang="en-US" altLang="en-US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4879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sz="18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335" y="0"/>
            <a:ext cx="1310643" cy="22920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778500"/>
            <a:ext cx="9144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sz="1800"/>
          </a:p>
        </p:txBody>
      </p:sp>
      <p:pic>
        <p:nvPicPr>
          <p:cNvPr id="7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20" y="5778500"/>
            <a:ext cx="877491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4543426" y="6440488"/>
            <a:ext cx="3849291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en-US" altLang="en-US" sz="675" dirty="0">
                <a:solidFill>
                  <a:srgbClr val="DFD7CB"/>
                </a:solidFill>
              </a:rPr>
              <a:t>2019 Local Assistance Academy, Module 1, November 13-14, 2019</a:t>
            </a:r>
            <a:endParaRPr lang="en-US" altLang="en-US" sz="825" dirty="0">
              <a:solidFill>
                <a:srgbClr val="DFD7CB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6" y="2292097"/>
            <a:ext cx="7572375" cy="2219691"/>
          </a:xfrm>
        </p:spPr>
        <p:txBody>
          <a:bodyPr anchor="ctr">
            <a:normAutofit/>
          </a:bodyPr>
          <a:lstStyle>
            <a:lvl1pPr algn="l">
              <a:defRPr sz="3000" cap="all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5" y="4511787"/>
            <a:ext cx="7572376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35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413772" y="3521078"/>
            <a:ext cx="1371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aseline="0" smtClean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/>
            </a:pPr>
            <a:fld id="{F645C1C0-1752-4174-B351-4C089C37B5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3321298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827486" y="1219200"/>
            <a:ext cx="7489031" cy="84138"/>
            <a:chOff x="1073150" y="1219201"/>
            <a:chExt cx="10058400" cy="63125"/>
          </a:xfrm>
        </p:grpSpPr>
        <p:cxnSp>
          <p:nvCxnSpPr>
            <p:cNvPr id="6" name="Straight Connector 5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676" y="1600200"/>
            <a:ext cx="2547747" cy="45720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3491003" y="1600201"/>
            <a:ext cx="4823184" cy="4572001"/>
          </a:xfrm>
        </p:spPr>
        <p:txBody>
          <a:bodyPr tIns="1188720" rtlCol="0">
            <a:normAutofit/>
          </a:bodyPr>
          <a:lstStyle>
            <a:lvl1pPr marL="0" indent="0" algn="ctr">
              <a:buNone/>
              <a:defRPr sz="15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828675" y="6356353"/>
            <a:ext cx="1371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A9B38EF-AD6D-49D2-BF67-5093D87384D2}" type="datetime1">
              <a:rPr lang="en-US" smtClean="0"/>
              <a:t>7/22/2020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0275" y="6356353"/>
            <a:ext cx="474345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413772" y="3521078"/>
            <a:ext cx="1371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0D9EB9D-8E6E-4172-82A6-087DC647CE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89391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8675" y="6356353"/>
            <a:ext cx="1371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0952A97-9F5F-4571-92F7-C85C896F1511}" type="datetime1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356353"/>
            <a:ext cx="474345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13772" y="3521078"/>
            <a:ext cx="1371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2F8E8AB-7466-43C7-B0C2-D544999477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6684513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 rot="5400000">
            <a:off x="4180880" y="3239495"/>
            <a:ext cx="5634038" cy="63103"/>
            <a:chOff x="1073150" y="1219201"/>
            <a:chExt cx="10058400" cy="63125"/>
          </a:xfrm>
        </p:grpSpPr>
        <p:cxnSp>
          <p:nvCxnSpPr>
            <p:cNvPr id="5" name="Straight Connector 4"/>
            <p:cNvCxnSpPr/>
            <p:nvPr/>
          </p:nvCxnSpPr>
          <p:spPr>
            <a:xfrm rot="10800000">
              <a:off x="1073151" y="1218010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0800000">
              <a:off x="1073151" y="128113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1" y="365125"/>
            <a:ext cx="12858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8675" y="365125"/>
            <a:ext cx="6074172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28675" y="6356353"/>
            <a:ext cx="1371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B6F0375-2494-44F5-A9E8-F7CF375AE706}" type="datetime1">
              <a:rPr lang="en-US" smtClean="0"/>
              <a:t>7/22/2020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356353"/>
            <a:ext cx="474345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13772" y="3521078"/>
            <a:ext cx="1371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DBE4BF2-D757-49F1-A97D-1B1B8C640F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5130032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827486" y="1219200"/>
            <a:ext cx="7489031" cy="84138"/>
            <a:chOff x="1073150" y="1219201"/>
            <a:chExt cx="10058400" cy="63125"/>
          </a:xfrm>
        </p:grpSpPr>
        <p:cxnSp>
          <p:nvCxnSpPr>
            <p:cNvPr id="6" name="Straight Connector 5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939" y="3660779"/>
            <a:ext cx="7358062" cy="23225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111430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827486" y="1219200"/>
            <a:ext cx="7489031" cy="84138"/>
            <a:chOff x="1073150" y="1219201"/>
            <a:chExt cx="10058400" cy="63125"/>
          </a:xfrm>
        </p:grpSpPr>
        <p:cxnSp>
          <p:nvCxnSpPr>
            <p:cNvPr id="5" name="Straight Connector 4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 sz="2200"/>
            </a:lvl1pPr>
            <a:lvl2pPr marL="514337" indent="-171446">
              <a:lnSpc>
                <a:spcPct val="120000"/>
              </a:lnSpc>
              <a:buFont typeface="Arial" panose="020B0604020202020204" pitchFamily="34" charset="0"/>
              <a:buChar char="•"/>
              <a:defRPr sz="1800"/>
            </a:lvl2pPr>
            <a:lvl3pPr marL="857228" indent="-171446">
              <a:lnSpc>
                <a:spcPct val="120000"/>
              </a:lnSpc>
              <a:buFont typeface="Wingdings" panose="05000000000000000000" pitchFamily="2" charset="2"/>
              <a:buChar char="§"/>
              <a:defRPr sz="1600"/>
            </a:lvl3pPr>
            <a:lvl4pPr marL="1200120" indent="-171446">
              <a:lnSpc>
                <a:spcPct val="120000"/>
              </a:lnSpc>
              <a:buFont typeface="Courier New" panose="02070309020205020404" pitchFamily="49" charset="0"/>
              <a:buChar char="o"/>
              <a:defRPr sz="1600"/>
            </a:lvl4pPr>
            <a:lvl5pPr>
              <a:lnSpc>
                <a:spcPct val="120000"/>
              </a:lnSpc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10600" y="5874448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CC0A0-436E-4662-8CD9-9547447336C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86004D7-3BCE-4FD2-ACB3-E0ABD8B4E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153032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5540952" y="1204913"/>
            <a:ext cx="3611361" cy="4433888"/>
          </a:xfrm>
          <a:prstGeom prst="rect">
            <a:avLst/>
          </a:prstGeom>
          <a:solidFill>
            <a:srgbClr val="05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sz="1800"/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0" y="1135063"/>
            <a:ext cx="9144000" cy="63500"/>
            <a:chOff x="507492" y="1501519"/>
            <a:chExt cx="8129016" cy="6312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411" y="0"/>
            <a:ext cx="1310643" cy="2292094"/>
          </a:xfrm>
          <a:prstGeom prst="rect">
            <a:avLst/>
          </a:prstGeom>
        </p:spPr>
      </p:pic>
      <p:grpSp>
        <p:nvGrpSpPr>
          <p:cNvPr id="9" name="Group 13"/>
          <p:cNvGrpSpPr>
            <a:grpSpLocks/>
          </p:cNvGrpSpPr>
          <p:nvPr/>
        </p:nvGrpSpPr>
        <p:grpSpPr bwMode="auto">
          <a:xfrm rot="10800000">
            <a:off x="0" y="5645150"/>
            <a:ext cx="9144000" cy="63500"/>
            <a:chOff x="507492" y="1501519"/>
            <a:chExt cx="8129016" cy="63125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08550" y="1564644"/>
              <a:ext cx="8129017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08550" y="1501519"/>
              <a:ext cx="8129017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0" y="5778500"/>
            <a:ext cx="9144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sz="1800"/>
          </a:p>
        </p:txBody>
      </p:sp>
      <p:sp>
        <p:nvSpPr>
          <p:cNvPr id="14" name="TextBox 21"/>
          <p:cNvSpPr txBox="1">
            <a:spLocks noChangeArrowheads="1"/>
          </p:cNvSpPr>
          <p:nvPr userDrawn="1"/>
        </p:nvSpPr>
        <p:spPr bwMode="auto">
          <a:xfrm>
            <a:off x="609600" y="5334003"/>
            <a:ext cx="44910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b="0" dirty="0">
                <a:latin typeface="Plantagenet Cherokee" panose="02020602070100000000" pitchFamily="18" charset="0"/>
              </a:rPr>
              <a:t>2019 Local Assistance Academy, November 13-14, 2019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5" y="2292099"/>
            <a:ext cx="4300538" cy="1136902"/>
          </a:xfrm>
        </p:spPr>
        <p:txBody>
          <a:bodyPr anchor="ctr">
            <a:normAutofit/>
          </a:bodyPr>
          <a:lstStyle>
            <a:lvl1pPr algn="l">
              <a:defRPr sz="2700" cap="all" baseline="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5" y="3657600"/>
            <a:ext cx="4300538" cy="114300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1" baseline="0">
                <a:solidFill>
                  <a:srgbClr val="053057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526" y="1610544"/>
            <a:ext cx="3573283" cy="331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243920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2514600"/>
            <a:ext cx="9144000" cy="3194050"/>
            <a:chOff x="647402" y="2514600"/>
            <a:chExt cx="10838688" cy="3194035"/>
          </a:xfrm>
        </p:grpSpPr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507492" y="1565019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Rectangle 5"/>
            <p:cNvSpPr/>
            <p:nvPr/>
          </p:nvSpPr>
          <p:spPr>
            <a:xfrm>
              <a:off x="647402" y="2641599"/>
              <a:ext cx="10838688" cy="29400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sz="1800"/>
            </a:p>
          </p:txBody>
        </p:sp>
        <p:grpSp>
          <p:nvGrpSpPr>
            <p:cNvPr id="7" name="Group 11"/>
            <p:cNvGrpSpPr>
              <a:grpSpLocks/>
            </p:cNvGrpSpPr>
            <p:nvPr/>
          </p:nvGrpSpPr>
          <p:grpSpPr bwMode="auto"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508550" y="1565019"/>
                <a:ext cx="8129017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508550" y="1501519"/>
                <a:ext cx="8129017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1" y="0"/>
            <a:ext cx="1337391" cy="2971806"/>
          </a:xfrm>
          <a:prstGeom prst="rect">
            <a:avLst/>
          </a:prstGeom>
        </p:spPr>
      </p:pic>
      <p:pic>
        <p:nvPicPr>
          <p:cNvPr id="13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20" y="5778500"/>
            <a:ext cx="877491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1"/>
          <p:cNvSpPr txBox="1">
            <a:spLocks noChangeArrowheads="1"/>
          </p:cNvSpPr>
          <p:nvPr/>
        </p:nvSpPr>
        <p:spPr bwMode="auto">
          <a:xfrm>
            <a:off x="4511441" y="6340106"/>
            <a:ext cx="3849291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en-US" altLang="en-US" sz="675" dirty="0"/>
              <a:t>2019 Local Assistance Academy, Module 1, Nov 13-14, 2019</a:t>
            </a:r>
            <a:endParaRPr lang="en-US" altLang="en-US" sz="825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6" y="2971806"/>
            <a:ext cx="7553324" cy="1684150"/>
          </a:xfrm>
        </p:spPr>
        <p:txBody>
          <a:bodyPr anchor="ctr">
            <a:normAutofit/>
          </a:bodyPr>
          <a:lstStyle>
            <a:lvl1pPr>
              <a:defRPr sz="33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6" y="4655956"/>
            <a:ext cx="7553324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413772" y="3521078"/>
            <a:ext cx="1371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68F71E6-0283-46C0-997E-090730D850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9064475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827486" y="1219200"/>
            <a:ext cx="7489031" cy="84138"/>
            <a:chOff x="1073150" y="1219201"/>
            <a:chExt cx="10058400" cy="63125"/>
          </a:xfrm>
        </p:grpSpPr>
        <p:cxnSp>
          <p:nvCxnSpPr>
            <p:cNvPr id="6" name="Straight Connector 5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8676" y="1600202"/>
            <a:ext cx="3686175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600202"/>
            <a:ext cx="3686175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828675" y="6356353"/>
            <a:ext cx="1371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610FCA0-577B-45F8-9662-C81141C3F287}" type="datetime1">
              <a:rPr lang="en-US" smtClean="0"/>
              <a:t>7/22/2020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0275" y="6356353"/>
            <a:ext cx="474345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413772" y="3521078"/>
            <a:ext cx="1371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6287D43-0C34-4B1D-A246-A27B2DF92E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115272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827486" y="1219200"/>
            <a:ext cx="7489031" cy="84138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3689604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8675" y="2424112"/>
            <a:ext cx="3689604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4583" y="1600200"/>
            <a:ext cx="3689604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4583" y="2424112"/>
            <a:ext cx="3689604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>
          <a:xfrm>
            <a:off x="828675" y="6356353"/>
            <a:ext cx="1371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2CCA950-4268-454B-B814-475CBDADFE92}" type="datetime1">
              <a:rPr lang="en-US" smtClean="0"/>
              <a:t>7/22/2020</a:t>
            </a:fld>
            <a:endParaRPr lang="en-US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0275" y="6356353"/>
            <a:ext cx="474345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413772" y="3521078"/>
            <a:ext cx="1371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FDAAE14-D2C2-4202-B6BA-77CFFA2EB8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116149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827486" y="1219200"/>
            <a:ext cx="7489031" cy="84138"/>
            <a:chOff x="1073150" y="1219201"/>
            <a:chExt cx="10058400" cy="63125"/>
          </a:xfrm>
        </p:grpSpPr>
        <p:cxnSp>
          <p:nvCxnSpPr>
            <p:cNvPr id="4" name="Straight Connector 3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828675" y="6356353"/>
            <a:ext cx="1371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3BF5423-ACD9-4B6B-A036-A9BB6B400349}" type="datetime1">
              <a:rPr lang="en-US" smtClean="0"/>
              <a:t>7/22/2020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00275" y="6356353"/>
            <a:ext cx="474345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413772" y="3521078"/>
            <a:ext cx="1371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30928D2-EFB5-4568-AEC3-66DCB0353D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5437784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28675" y="6356353"/>
            <a:ext cx="1371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789BBD9-C631-428E-824C-86ACF9871FC9}" type="datetime1">
              <a:rPr lang="en-US" smtClean="0"/>
              <a:t>7/22/2020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00275" y="6356353"/>
            <a:ext cx="474345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413772" y="3521078"/>
            <a:ext cx="1371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75514E6-B93B-45F9-AC55-C10E9D831D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917889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827486" y="1219200"/>
            <a:ext cx="7489031" cy="84138"/>
            <a:chOff x="1073150" y="1219201"/>
            <a:chExt cx="10058400" cy="63125"/>
          </a:xfrm>
        </p:grpSpPr>
        <p:cxnSp>
          <p:nvCxnSpPr>
            <p:cNvPr id="6" name="Straight Connector 5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676" y="1600200"/>
            <a:ext cx="3288411" cy="45720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1387" y="1600201"/>
            <a:ext cx="4083939" cy="457200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5413772" y="3521078"/>
            <a:ext cx="1371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A32015B-D4D1-4009-BCA7-CA196DA4AD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50195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6299200"/>
            <a:ext cx="9144000" cy="558800"/>
          </a:xfrm>
          <a:prstGeom prst="rect">
            <a:avLst/>
          </a:prstGeom>
          <a:solidFill>
            <a:srgbClr val="05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28675" y="76203"/>
            <a:ext cx="748546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8675" y="1600200"/>
            <a:ext cx="74866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30" name="TextBox 7"/>
          <p:cNvSpPr txBox="1">
            <a:spLocks noChangeArrowheads="1"/>
          </p:cNvSpPr>
          <p:nvPr/>
        </p:nvSpPr>
        <p:spPr bwMode="auto">
          <a:xfrm>
            <a:off x="4114800" y="6440488"/>
            <a:ext cx="4277917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en-US" altLang="en-US" sz="1050" b="0" dirty="0">
                <a:solidFill>
                  <a:srgbClr val="DFD7CB"/>
                </a:solidFill>
              </a:rPr>
              <a:t>2018 Local Assistance Academy, Module 1, April 25-26, 2018</a:t>
            </a:r>
            <a:endParaRPr lang="en-US" altLang="en-US" sz="1100" b="0" dirty="0">
              <a:solidFill>
                <a:srgbClr val="DFD7CB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-7144" y="6272213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15658"/>
            <a:ext cx="2133600" cy="52492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10600" y="5874448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CC0A0-436E-4662-8CD9-9547447336C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7" r:id="rId1"/>
    <p:sldLayoutId id="2147484248" r:id="rId2"/>
    <p:sldLayoutId id="2147484249" r:id="rId3"/>
    <p:sldLayoutId id="2147484250" r:id="rId4"/>
    <p:sldLayoutId id="2147484251" r:id="rId5"/>
    <p:sldLayoutId id="2147484252" r:id="rId6"/>
    <p:sldLayoutId id="2147484253" r:id="rId7"/>
    <p:sldLayoutId id="2147484254" r:id="rId8"/>
    <p:sldLayoutId id="2147484255" r:id="rId9"/>
    <p:sldLayoutId id="2147484256" r:id="rId10"/>
    <p:sldLayoutId id="2147484257" r:id="rId11"/>
    <p:sldLayoutId id="2147484258" r:id="rId12"/>
    <p:sldLayoutId id="2147484259" r:id="rId13"/>
  </p:sldLayoutIdLst>
  <p:transition spd="med">
    <p:fade/>
  </p:transition>
  <p:hf hdr="0" ft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rgbClr val="053057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Plantagenet Cherokee" panose="02020602070100000000" pitchFamily="18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Plantagenet Cherokee" panose="02020602070100000000" pitchFamily="18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Plantagenet Cherokee" panose="02020602070100000000" pitchFamily="18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Plantagenet Cherokee" panose="02020602070100000000" pitchFamily="18" charset="0"/>
        </a:defRPr>
      </a:lvl5pPr>
      <a:lvl6pPr marL="342892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Plantagenet Cherokee" panose="02020602070100000000" pitchFamily="18" charset="0"/>
        </a:defRPr>
      </a:lvl6pPr>
      <a:lvl7pPr marL="685783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Plantagenet Cherokee" panose="02020602070100000000" pitchFamily="18" charset="0"/>
        </a:defRPr>
      </a:lvl7pPr>
      <a:lvl8pPr marL="1028675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Plantagenet Cherokee" panose="02020602070100000000" pitchFamily="18" charset="0"/>
        </a:defRPr>
      </a:lvl8pPr>
      <a:lvl9pPr marL="1371566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Plantagenet Cherokee" panose="02020602070100000000" pitchFamily="18" charset="0"/>
        </a:defRPr>
      </a:lvl9pPr>
    </p:titleStyle>
    <p:bodyStyle>
      <a:lvl1pPr marL="171446" indent="-171446" algn="l" rtl="0" fontAlgn="base">
        <a:lnSpc>
          <a:spcPct val="90000"/>
        </a:lnSpc>
        <a:spcBef>
          <a:spcPts val="135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rtl="0" fontAlgn="base">
        <a:lnSpc>
          <a:spcPct val="90000"/>
        </a:lnSpc>
        <a:spcBef>
          <a:spcPts val="45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rtl="0" fontAlgn="base">
        <a:lnSpc>
          <a:spcPct val="90000"/>
        </a:lnSpc>
        <a:spcBef>
          <a:spcPts val="450"/>
        </a:spcBef>
        <a:spcAft>
          <a:spcPct val="0"/>
        </a:spcAft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rtl="0" fontAlgn="base">
        <a:lnSpc>
          <a:spcPct val="90000"/>
        </a:lnSpc>
        <a:spcBef>
          <a:spcPts val="450"/>
        </a:spcBef>
        <a:spcAft>
          <a:spcPct val="0"/>
        </a:spcAft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rtl="0" fontAlgn="base">
        <a:lnSpc>
          <a:spcPct val="90000"/>
        </a:lnSpc>
        <a:spcBef>
          <a:spcPts val="450"/>
        </a:spcBef>
        <a:spcAft>
          <a:spcPct val="0"/>
        </a:spcAft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t.ca.gov/programs/traffic-operations/shs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28675" y="76203"/>
            <a:ext cx="7485460" cy="1096963"/>
          </a:xfrm>
        </p:spPr>
        <p:txBody>
          <a:bodyPr/>
          <a:lstStyle/>
          <a:p>
            <a:pPr algn="ctr"/>
            <a:r>
              <a:rPr lang="en-US" altLang="en-US" dirty="0"/>
              <a:t>Program Overview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828675" y="1447800"/>
            <a:ext cx="7486650" cy="2819400"/>
          </a:xfrm>
        </p:spPr>
        <p:txBody>
          <a:bodyPr/>
          <a:lstStyle/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23 United States Code (USC) 148; 23 Code of Federal Regulations (CFR) Parts 924 and 490</a:t>
            </a: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purpose of the HSIP program is “to achieve a significant reduction in traffic fatalities and serious injuries on all public roads, including non-State-owned public roads and roads on tribal land.” (23 USC § 148 (b)(2))</a:t>
            </a:r>
          </a:p>
          <a:p>
            <a:pPr marL="0" indent="0">
              <a:buNone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86CC0A0-436E-4662-8CD9-9547447336C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8675" y="76203"/>
            <a:ext cx="7485460" cy="1096963"/>
          </a:xfrm>
        </p:spPr>
        <p:txBody>
          <a:bodyPr/>
          <a:lstStyle/>
          <a:p>
            <a:pPr algn="ctr"/>
            <a:r>
              <a:rPr lang="en-US" dirty="0"/>
              <a:t> Project Delivery Requirements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Need to follow federal-aid process</a:t>
            </a:r>
          </a:p>
          <a:p>
            <a:r>
              <a:rPr lang="en-US" altLang="en-US" dirty="0"/>
              <a:t>Requirements established to ensure safety projects are delivered in a timely manner </a:t>
            </a:r>
          </a:p>
          <a:p>
            <a:pPr lvl="2"/>
            <a:r>
              <a:rPr lang="en-US" altLang="en-US" dirty="0"/>
              <a:t>PE Authorization  - within 9 months; and</a:t>
            </a:r>
          </a:p>
          <a:p>
            <a:pPr lvl="2"/>
            <a:r>
              <a:rPr lang="en-US" altLang="en-US" dirty="0"/>
              <a:t>CON Authorization - within 36 months</a:t>
            </a:r>
          </a:p>
          <a:p>
            <a:r>
              <a:rPr lang="en-US" altLang="en-US" dirty="0"/>
              <a:t>Can not apply for new HSIP funds if either milestone is not met without getting an approved one time exception</a:t>
            </a:r>
          </a:p>
          <a:p>
            <a:r>
              <a:rPr lang="en-US" altLang="en-US" dirty="0"/>
              <a:t>If there is still no CON authorization within 5 years, project is in jeopardy to be removed from the program without coming to Local HSIP Advisory Committee for approval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851F1E-F0A6-47E9-8E13-B14EB3D26E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86CC0A0-436E-4662-8CD9-9547447336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9616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1371600"/>
            <a:ext cx="7772400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+mn-lt"/>
                <a:cs typeface="Arial" panose="020B0604020202020204" pitchFamily="34" charset="0"/>
              </a:rPr>
              <a:t>California Strategic Highway Safety Plan (SHSP)</a:t>
            </a:r>
          </a:p>
          <a:p>
            <a:r>
              <a:rPr lang="en-US" sz="1800" dirty="0">
                <a:latin typeface="+mn-lt"/>
                <a:cs typeface="Arial" panose="020B0604020202020204" pitchFamily="34" charset="0"/>
                <a:hlinkClick r:id="rId3"/>
              </a:rPr>
              <a:t>https://dot.ca.gov/programs/traffic-operations/shsp</a:t>
            </a:r>
            <a:endParaRPr lang="en-US" sz="1800" dirty="0">
              <a:latin typeface="+mn-lt"/>
              <a:cs typeface="Arial" panose="020B0604020202020204" pitchFamily="34" charset="0"/>
            </a:endParaRPr>
          </a:p>
          <a:p>
            <a:pPr marL="45720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Statewide, coordinated safety plan</a:t>
            </a:r>
          </a:p>
          <a:p>
            <a:pPr marL="45720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Focus on </a:t>
            </a:r>
            <a:r>
              <a:rPr lang="en-US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5Es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>
              <a:spcBef>
                <a:spcPts val="600"/>
              </a:spcBef>
            </a:pPr>
            <a:r>
              <a:rPr lang="en-US" sz="17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ngineering, </a:t>
            </a:r>
            <a:r>
              <a:rPr lang="en-US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nforcement, </a:t>
            </a:r>
            <a:r>
              <a:rPr lang="en-US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ducation, </a:t>
            </a:r>
            <a:r>
              <a:rPr lang="en-US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mergency Medical Services and </a:t>
            </a:r>
            <a:r>
              <a:rPr lang="en-US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merging Technologies</a:t>
            </a:r>
          </a:p>
          <a:p>
            <a:pPr marL="45720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Identified 15 Challenge Areas: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902807"/>
              </p:ext>
            </p:extLst>
          </p:nvPr>
        </p:nvGraphicFramePr>
        <p:xfrm>
          <a:off x="1414130" y="3810000"/>
          <a:ext cx="6468140" cy="2920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5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0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24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42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Lane Departures</a:t>
                      </a:r>
                      <a:endParaRPr lang="en-US" sz="1400" b="0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Intersections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Work Zones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2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 Narrow" panose="020B0606020202030204" pitchFamily="34" charset="0"/>
                        </a:rPr>
                        <a:t>Distracted Driving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 Narrow" panose="020B0606020202030204" pitchFamily="34" charset="0"/>
                        </a:rPr>
                        <a:t>Occupant Protection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arrow" panose="020B0606020202030204" pitchFamily="34" charset="0"/>
                        </a:rPr>
                        <a:t>Aggressive Driving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16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arrow" panose="020B0606020202030204" pitchFamily="34" charset="0"/>
                        </a:rPr>
                        <a:t>Distracted Driving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arrow" panose="020B0606020202030204" pitchFamily="34" charset="0"/>
                        </a:rPr>
                        <a:t>Driver Licensing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Pedestrians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94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Bicyclists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arrow" panose="020B0606020202030204" pitchFamily="34" charset="0"/>
                        </a:rPr>
                        <a:t>Young Drivers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arrow" panose="020B0606020202030204" pitchFamily="34" charset="0"/>
                        </a:rPr>
                        <a:t>Aging Drivers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89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arrow" panose="020B0606020202030204" pitchFamily="34" charset="0"/>
                        </a:rPr>
                        <a:t>Motorcyclists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arrow" panose="020B0606020202030204" pitchFamily="34" charset="0"/>
                        </a:rPr>
                        <a:t>Commercial Vehicles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arrow" panose="020B0606020202030204" pitchFamily="34" charset="0"/>
                        </a:rPr>
                        <a:t>Emergency Response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89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arrow" panose="020B0606020202030204" pitchFamily="34" charset="0"/>
                        </a:rPr>
                        <a:t>Emerging</a:t>
                      </a:r>
                    </a:p>
                    <a:p>
                      <a:pPr algn="ctr"/>
                      <a:r>
                        <a:rPr lang="en-US" sz="1400" dirty="0">
                          <a:latin typeface="Arial Narrow" panose="020B0606020202030204" pitchFamily="34" charset="0"/>
                        </a:rPr>
                        <a:t>Technologies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83227"/>
                  </a:ext>
                </a:extLst>
              </a:tr>
            </a:tbl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828675" y="76203"/>
            <a:ext cx="7485460" cy="1096963"/>
          </a:xfrm>
        </p:spPr>
        <p:txBody>
          <a:bodyPr/>
          <a:lstStyle/>
          <a:p>
            <a:pPr algn="ctr"/>
            <a:r>
              <a:rPr lang="en-US" altLang="en-US" dirty="0"/>
              <a:t>Program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A945C2-C013-476F-9C25-72362B03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86CC0A0-436E-4662-8CD9-9547447336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0129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28675" y="76203"/>
            <a:ext cx="7485460" cy="1096963"/>
          </a:xfrm>
        </p:spPr>
        <p:txBody>
          <a:bodyPr/>
          <a:lstStyle/>
          <a:p>
            <a:pPr algn="ctr"/>
            <a:r>
              <a:rPr lang="en-US" dirty="0"/>
              <a:t>Local HSIP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Questions?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981200"/>
            <a:ext cx="3834601" cy="312420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486400" y="5486400"/>
            <a:ext cx="2895600" cy="51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marL="342900" indent="-342900" algn="ctr" eaLnBrk="1" hangingPunct="1"/>
            <a:r>
              <a:rPr lang="en-US" altLang="en-US" b="1" dirty="0">
                <a:solidFill>
                  <a:srgbClr val="053057"/>
                </a:solidFill>
                <a:latin typeface="+mn-lt"/>
                <a:cs typeface="Times New Roman" panose="02020603050405020304" pitchFamily="18" charset="0"/>
              </a:rPr>
              <a:t>Thank you 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B775ED-F5A1-42BB-A0DF-F3AB9D684F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86CC0A0-436E-4662-8CD9-9547447336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059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DLA 2017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LA 2017" id="{B11711F9-7392-4501-9DF5-0BA0C3AA4E1F}" vid="{ABF1022B-469E-4963-9750-53B797C9730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DLA 2017</Template>
  <TotalTime>8160</TotalTime>
  <Words>280</Words>
  <Application>Microsoft Office PowerPoint</Application>
  <PresentationFormat>On-screen Show (4:3)</PresentationFormat>
  <Paragraphs>46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Arial Narrow</vt:lpstr>
      <vt:lpstr>Courier New</vt:lpstr>
      <vt:lpstr>Euphemia</vt:lpstr>
      <vt:lpstr>Plantagenet Cherokee</vt:lpstr>
      <vt:lpstr>Times New Roman</vt:lpstr>
      <vt:lpstr>Wingdings</vt:lpstr>
      <vt:lpstr>DLA 2017</vt:lpstr>
      <vt:lpstr>Program Overview</vt:lpstr>
      <vt:lpstr> Project Delivery Requirements</vt:lpstr>
      <vt:lpstr>Program Overview</vt:lpstr>
      <vt:lpstr>Local HSIP</vt:lpstr>
    </vt:vector>
  </TitlesOfParts>
  <Company>Caltrans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Name</dc:title>
  <dc:creator>chiu.liu@dot.ca.gov</dc:creator>
  <cp:lastModifiedBy>Liu, Chiu@DOT</cp:lastModifiedBy>
  <cp:revision>477</cp:revision>
  <cp:lastPrinted>2019-09-16T18:49:40Z</cp:lastPrinted>
  <dcterms:created xsi:type="dcterms:W3CDTF">2005-09-01T15:32:16Z</dcterms:created>
  <dcterms:modified xsi:type="dcterms:W3CDTF">2020-07-22T21:07:18Z</dcterms:modified>
</cp:coreProperties>
</file>